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305" r:id="rId9"/>
    <p:sldId id="296" r:id="rId10"/>
    <p:sldId id="297" r:id="rId11"/>
    <p:sldId id="298" r:id="rId12"/>
    <p:sldId id="304" r:id="rId13"/>
    <p:sldId id="268" r:id="rId14"/>
    <p:sldId id="269" r:id="rId15"/>
    <p:sldId id="270" r:id="rId16"/>
    <p:sldId id="271" r:id="rId17"/>
    <p:sldId id="300" r:id="rId18"/>
    <p:sldId id="273" r:id="rId19"/>
    <p:sldId id="301" r:id="rId20"/>
    <p:sldId id="275" r:id="rId21"/>
    <p:sldId id="276" r:id="rId22"/>
    <p:sldId id="277" r:id="rId23"/>
    <p:sldId id="278" r:id="rId24"/>
    <p:sldId id="279" r:id="rId25"/>
    <p:sldId id="302" r:id="rId26"/>
    <p:sldId id="283" r:id="rId27"/>
    <p:sldId id="284" r:id="rId28"/>
    <p:sldId id="282" r:id="rId29"/>
    <p:sldId id="281" r:id="rId30"/>
    <p:sldId id="299" r:id="rId31"/>
    <p:sldId id="286" r:id="rId32"/>
    <p:sldId id="287" r:id="rId33"/>
    <p:sldId id="288" r:id="rId34"/>
    <p:sldId id="289" r:id="rId35"/>
    <p:sldId id="303" r:id="rId36"/>
    <p:sldId id="291" r:id="rId37"/>
    <p:sldId id="292" r:id="rId38"/>
    <p:sldId id="293" r:id="rId39"/>
    <p:sldId id="295" r:id="rId40"/>
    <p:sldId id="294" r:id="rId41"/>
  </p:sldIdLst>
  <p:sldSz cx="12192000" cy="6858000"/>
  <p:notesSz cx="6858000" cy="9144000"/>
  <p:embeddedFontLst>
    <p:embeddedFont>
      <p:font typeface="Calibri" panose="020F0502020204030204" pitchFamily="34" charset="0"/>
      <p:regular r:id="rId43"/>
      <p:bold r:id="rId44"/>
      <p:italic r:id="rId45"/>
      <p:boldItalic r:id="rId46"/>
    </p:embeddedFont>
    <p:embeddedFont>
      <p:font typeface="Helvetica Neue"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43REI/KcOxgaqZFl6+Kl8ifr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17" autoAdjust="0"/>
  </p:normalViewPr>
  <p:slideViewPr>
    <p:cSldViewPr snapToGrid="0">
      <p:cViewPr varScale="1">
        <p:scale>
          <a:sx n="52" d="100"/>
          <a:sy n="52" d="100"/>
        </p:scale>
        <p:origin x="1136" y="48"/>
      </p:cViewPr>
      <p:guideLst/>
    </p:cSldViewPr>
  </p:slideViewPr>
  <p:notesTextViewPr>
    <p:cViewPr>
      <p:scale>
        <a:sx n="1" d="1"/>
        <a:sy n="1" d="1"/>
      </p:scale>
      <p:origin x="0" y="0"/>
    </p:cViewPr>
  </p:notesTextViewPr>
  <p:sorterViewPr>
    <p:cViewPr>
      <p:scale>
        <a:sx n="100" d="100"/>
        <a:sy n="100" d="100"/>
      </p:scale>
      <p:origin x="0" y="-76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eosociety.org/GSA/Publications/GSA_Today/features/GSA/GSAToday/science/G519A/article.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eosociety.org/GSA/Publications/GSA_Today/features/GSA/GSAToday/science/G519A/article.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xXo-9x1bSDU"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lobe.gov/do-globe/globe-teachers-guide/soil-pedospher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imaggeo.egu.eu/user/andrea.carri/"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imaggeo.egu.eu/view/12832/" TargetMode="External"/><Relationship Id="rId5" Type="http://schemas.openxmlformats.org/officeDocument/2006/relationships/hyperlink" Target="https://imaggeo.egu.eu/map/?lat=44.786039&amp;lon=10.533357" TargetMode="External"/><Relationship Id="rId4" Type="http://schemas.openxmlformats.org/officeDocument/2006/relationships/hyperlink" Target="https://imaggeo.egu.eu/year/2017/"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lickr.com/photos/nrcs_south_dakota/50727664467" TargetMode="External"/><Relationship Id="rId7" Type="http://schemas.openxmlformats.org/officeDocument/2006/relationships/hyperlink" Target="http://www.farmers.gov/conserve/tool"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sdresrouceconcerns.org/" TargetMode="External"/><Relationship Id="rId5" Type="http://schemas.openxmlformats.org/officeDocument/2006/relationships/hyperlink" Target="https://www.flickr.com/photos/nrcs_south_dakota/" TargetMode="External"/><Relationship Id="rId4" Type="http://schemas.openxmlformats.org/officeDocument/2006/relationships/hyperlink" Target="https://www.flickr.com/photos/nrcs_south_dakota/50727572181/in/photostream/"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octordirt.org/teachingresources/spong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stroudcenter.org/virtual-learning-resource/runoff-simulation/"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clear.ucdavis.edu/explainers/what-carbon-sequestration"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glbrc.org/outreach/educational-materials/measuring-soil-microbial-activity"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escholarship.org/uc/item/4d76p54r"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learn.concord.org/has-land"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learn.concord.org/has-land"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urekalert.org/news-releases/742938"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globalcarbonproject.org/carbonbudget/" TargetMode="External"/><Relationship Id="rId5" Type="http://schemas.openxmlformats.org/officeDocument/2006/relationships/hyperlink" Target="https://www.ipcc.ch/report/ar6/wg1/" TargetMode="External"/><Relationship Id="rId4" Type="http://schemas.openxmlformats.org/officeDocument/2006/relationships/hyperlink" Target="https://essd.copernicus.org/preprints/essd-2021-386/"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ssd.copernicus.org/preprints/essd-2021-386/"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globalcarbonproject.org/carbonbudge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scholarship.org/uc/item/4d76p54r"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ted.com/talks/asmeret_asefaw_berhe_a_climate_change_solution_that_s_right_under_our_fee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98436be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98436bea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From </a:t>
            </a:r>
            <a:r>
              <a:rPr lang="en-US" u="sng" dirty="0">
                <a:solidFill>
                  <a:schemeClr val="hlink"/>
                </a:solidFill>
                <a:hlinkClick r:id="rId3"/>
              </a:rPr>
              <a:t>GSA Today May 2022 paper “What’s Soil Got to Do with Climate Change.”</a:t>
            </a:r>
            <a:r>
              <a:rPr lang="en-US" dirty="0"/>
              <a:t> </a:t>
            </a:r>
          </a:p>
          <a:p>
            <a:pPr marL="0" lvl="0" indent="0" algn="l" rtl="0">
              <a:spcBef>
                <a:spcPts val="0"/>
              </a:spcBef>
              <a:spcAft>
                <a:spcPts val="0"/>
              </a:spcAft>
              <a:buNone/>
            </a:pPr>
            <a:r>
              <a:rPr lang="en-US" dirty="0"/>
              <a:t>The SOC that exists in soil can be subdivided into “slow-cycling” and “fast-cycling” pools akin to checking and savings accounts (Lavallee and </a:t>
            </a:r>
            <a:r>
              <a:rPr lang="en-US" dirty="0" err="1"/>
              <a:t>Cotrufo</a:t>
            </a:r>
            <a:r>
              <a:rPr lang="en-US" dirty="0"/>
              <a:t>, 2020), respectively. Slow-cycling C is either mineral-associated C that is found physically protected in soil aggregates or chemically bound to the surfaces of reactive soil minerals; both mechanisms restrict decomposition and associated losses of SOC, allowing it to persist in soil for decadal to millennial time scales (Schmidt et al., 2011; Hemingway et al., 2019). In contrast, fast-cycling C is more readily degradable and prone to physical transport in shorter time scales (Schmidt et al., 2011; Hemingway et al., 2019). Fast C cycling, which is akin to funds in a checking account, is critical for maintenance of life in soil, because decomposition is the main mechanism that recycles nutrients needed by organisms that call the soil home (Janzen, 2006). Even small, but sustained, deposits into the soil C savings account over time allow for long-term buildup of C in the slow-cycling pool with significant potential for climate change mitigation.</a:t>
            </a:r>
          </a:p>
          <a:p>
            <a:pPr marL="0" lvl="0" indent="0" algn="l" rtl="0">
              <a:lnSpc>
                <a:spcPct val="115000"/>
              </a:lnSpc>
              <a:spcBef>
                <a:spcPts val="0"/>
              </a:spcBef>
              <a:spcAft>
                <a:spcPts val="0"/>
              </a:spcAft>
              <a:buNone/>
            </a:pPr>
            <a:endParaRPr dirty="0"/>
          </a:p>
        </p:txBody>
      </p:sp>
      <p:sp>
        <p:nvSpPr>
          <p:cNvPr id="225" name="Google Shape;225;g13598436bea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3517231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98436be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98436bea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From </a:t>
            </a:r>
            <a:r>
              <a:rPr lang="en-US" u="sng" dirty="0">
                <a:solidFill>
                  <a:schemeClr val="hlink"/>
                </a:solidFill>
                <a:hlinkClick r:id="rId3"/>
              </a:rPr>
              <a:t>GSA Today May 2022 paper “What’s Soil Got to Do with Climate Change.”</a:t>
            </a:r>
            <a:r>
              <a:rPr lang="en-US" dirty="0"/>
              <a:t> </a:t>
            </a:r>
          </a:p>
          <a:p>
            <a:pPr marL="0" lvl="0" indent="0" algn="l" rtl="0">
              <a:spcBef>
                <a:spcPts val="0"/>
              </a:spcBef>
              <a:spcAft>
                <a:spcPts val="0"/>
              </a:spcAft>
              <a:buNone/>
            </a:pPr>
            <a:r>
              <a:rPr lang="en-US" dirty="0"/>
              <a:t>The SOC that exists in soil can be subdivided into “slow-cycling” and “fast-cycling” pools akin to checking and savings accounts (Lavallee and </a:t>
            </a:r>
            <a:r>
              <a:rPr lang="en-US" dirty="0" err="1"/>
              <a:t>Cotrufo</a:t>
            </a:r>
            <a:r>
              <a:rPr lang="en-US" dirty="0"/>
              <a:t>, 2020), respectively. Slow-cycling C is either mineral-associated C that is found physically protected in soil aggregates or chemically bound to the surfaces of reactive soil minerals; both mechanisms restrict decomposition and associated losses of SOC, allowing it to persist in soil for decadal to millennial time scales (Schmidt et al., 2011; Hemingway et al., 2019). In contrast, fast-cycling C is more readily degradable and prone to physical transport in shorter time scales (Schmidt et al., 2011; Hemingway et al., 2019). Fast C cycling, which is akin to funds in a checking account, is critical for maintenance of life in soil, because decomposition is the main mechanism that recycles nutrients needed by organisms that call the soil home (Janzen, 2006). Even small, but sustained, deposits into the soil C savings account over time allow for long-term buildup of C in the slow-cycling pool with significant potential for climate change mitigation.</a:t>
            </a:r>
          </a:p>
          <a:p>
            <a:pPr marL="0" lvl="0" indent="0" algn="l" rtl="0">
              <a:lnSpc>
                <a:spcPct val="115000"/>
              </a:lnSpc>
              <a:spcBef>
                <a:spcPts val="0"/>
              </a:spcBef>
              <a:spcAft>
                <a:spcPts val="0"/>
              </a:spcAft>
              <a:buNone/>
            </a:pPr>
            <a:endParaRPr dirty="0"/>
          </a:p>
        </p:txBody>
      </p:sp>
      <p:sp>
        <p:nvSpPr>
          <p:cNvPr id="225" name="Google Shape;225;g13598436bea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extLst>
      <p:ext uri="{BB962C8B-B14F-4D97-AF65-F5344CB8AC3E}">
        <p14:creationId xmlns:p14="http://schemas.microsoft.com/office/powerpoint/2010/main" val="3929540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98436be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98436bea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Clr>
                <a:srgbClr val="333333"/>
              </a:buClr>
              <a:buSzPts val="1100"/>
              <a:buFont typeface="Arial"/>
              <a:buNone/>
            </a:pPr>
            <a:r>
              <a:rPr lang="en-US" sz="1100" dirty="0">
                <a:solidFill>
                  <a:srgbClr val="333333"/>
                </a:solidFill>
                <a:latin typeface="Arial"/>
                <a:ea typeface="Arial"/>
                <a:cs typeface="Arial"/>
                <a:sym typeface="Arial"/>
              </a:rPr>
              <a:t>https://www.geosociety.org/GSA/Publications/GSA_Today/features/GSA/GSAToday/science/G519A/article.aspx</a:t>
            </a:r>
            <a:endParaRPr lang="en-US" dirty="0"/>
          </a:p>
          <a:p>
            <a:pPr marL="0" lvl="0" indent="0" algn="l" rtl="0">
              <a:lnSpc>
                <a:spcPct val="110000"/>
              </a:lnSpc>
              <a:spcBef>
                <a:spcPts val="200"/>
              </a:spcBef>
              <a:spcAft>
                <a:spcPts val="0"/>
              </a:spcAft>
              <a:buClr>
                <a:schemeClr val="dk1"/>
              </a:buClr>
              <a:buSzPts val="1100"/>
              <a:buFont typeface="Arial"/>
              <a:buNone/>
            </a:pPr>
            <a:r>
              <a:rPr lang="en-US" sz="1100" dirty="0">
                <a:solidFill>
                  <a:srgbClr val="333333"/>
                </a:solidFill>
                <a:latin typeface="Arial"/>
                <a:ea typeface="Arial"/>
                <a:cs typeface="Arial"/>
                <a:sym typeface="Arial"/>
              </a:rPr>
              <a:t>Figure 2. </a:t>
            </a:r>
            <a:r>
              <a:rPr lang="en-US" dirty="0">
                <a:solidFill>
                  <a:srgbClr val="333333"/>
                </a:solidFill>
                <a:latin typeface="Arial"/>
                <a:ea typeface="Arial"/>
                <a:cs typeface="Arial"/>
                <a:sym typeface="Arial"/>
              </a:rPr>
              <a:t>Various management strategies in forested, agriculture/grassland, and wetland ecosystems exhibit differing propensities to take up CO</a:t>
            </a:r>
            <a:r>
              <a:rPr lang="en-US" sz="1000" dirty="0">
                <a:solidFill>
                  <a:srgbClr val="333333"/>
                </a:solidFill>
                <a:latin typeface="Arial"/>
                <a:ea typeface="Arial"/>
                <a:cs typeface="Arial"/>
                <a:sym typeface="Arial"/>
              </a:rPr>
              <a:t>2</a:t>
            </a:r>
            <a:r>
              <a:rPr lang="en-US" dirty="0">
                <a:solidFill>
                  <a:srgbClr val="333333"/>
                </a:solidFill>
                <a:latin typeface="Arial"/>
                <a:ea typeface="Arial"/>
                <a:cs typeface="Arial"/>
                <a:sym typeface="Arial"/>
              </a:rPr>
              <a:t>. Overall, these strategies represent a way to expand terrestrial ecosystem uptake of carbon (</a:t>
            </a:r>
            <a:r>
              <a:rPr lang="en-US" dirty="0" err="1">
                <a:solidFill>
                  <a:srgbClr val="333333"/>
                </a:solidFill>
                <a:latin typeface="Arial"/>
                <a:ea typeface="Arial"/>
                <a:cs typeface="Arial"/>
                <a:sym typeface="Arial"/>
              </a:rPr>
              <a:t>Friedlingstein</a:t>
            </a:r>
            <a:r>
              <a:rPr lang="en-US" dirty="0">
                <a:solidFill>
                  <a:srgbClr val="333333"/>
                </a:solidFill>
                <a:latin typeface="Arial"/>
                <a:ea typeface="Arial"/>
                <a:cs typeface="Arial"/>
                <a:sym typeface="Arial"/>
              </a:rPr>
              <a:t> et al., 2020; </a:t>
            </a:r>
            <a:r>
              <a:rPr lang="en-US" dirty="0" err="1">
                <a:solidFill>
                  <a:srgbClr val="333333"/>
                </a:solidFill>
                <a:latin typeface="Arial"/>
                <a:ea typeface="Arial"/>
                <a:cs typeface="Arial"/>
                <a:sym typeface="Arial"/>
              </a:rPr>
              <a:t>Paustian</a:t>
            </a:r>
            <a:r>
              <a:rPr lang="en-US" dirty="0">
                <a:solidFill>
                  <a:srgbClr val="333333"/>
                </a:solidFill>
                <a:latin typeface="Arial"/>
                <a:ea typeface="Arial"/>
                <a:cs typeface="Arial"/>
                <a:sym typeface="Arial"/>
              </a:rPr>
              <a:t> et al., 2016; </a:t>
            </a:r>
            <a:r>
              <a:rPr lang="en-US" dirty="0" err="1">
                <a:solidFill>
                  <a:srgbClr val="333333"/>
                </a:solidFill>
                <a:latin typeface="Arial"/>
                <a:ea typeface="Arial"/>
                <a:cs typeface="Arial"/>
                <a:sym typeface="Arial"/>
              </a:rPr>
              <a:t>Griscom</a:t>
            </a:r>
            <a:r>
              <a:rPr lang="en-US" dirty="0">
                <a:solidFill>
                  <a:srgbClr val="333333"/>
                </a:solidFill>
                <a:latin typeface="Arial"/>
                <a:ea typeface="Arial"/>
                <a:cs typeface="Arial"/>
                <a:sym typeface="Arial"/>
              </a:rPr>
              <a:t> et al., 2017).</a:t>
            </a:r>
            <a:endParaRPr lang="en-US" dirty="0"/>
          </a:p>
          <a:p>
            <a:pPr marL="0" lvl="0" indent="0" algn="l" rtl="0">
              <a:spcBef>
                <a:spcPts val="200"/>
              </a:spcBef>
              <a:spcAft>
                <a:spcPts val="0"/>
              </a:spcAft>
              <a:buClr>
                <a:schemeClr val="dk1"/>
              </a:buClr>
              <a:buSzPts val="1200"/>
              <a:buFont typeface="Calibri"/>
              <a:buNone/>
            </a:pPr>
            <a:r>
              <a:rPr lang="en-US" dirty="0"/>
              <a:t>From Left to Right</a:t>
            </a:r>
          </a:p>
          <a:p>
            <a:pPr marL="0" lvl="0" indent="0" algn="l" rtl="0">
              <a:spcBef>
                <a:spcPts val="0"/>
              </a:spcBef>
              <a:spcAft>
                <a:spcPts val="0"/>
              </a:spcAft>
              <a:buClr>
                <a:schemeClr val="dk1"/>
              </a:buClr>
              <a:buSzPts val="1200"/>
              <a:buFont typeface="Calibri"/>
              <a:buNone/>
            </a:pPr>
            <a:r>
              <a:rPr lang="en-US" dirty="0"/>
              <a:t>Forests: Reforestation, Natural Forest Management, Improved Forest Plantations</a:t>
            </a:r>
          </a:p>
          <a:p>
            <a:pPr marL="0" lvl="0" indent="0" algn="l" rtl="0">
              <a:spcBef>
                <a:spcPts val="0"/>
              </a:spcBef>
              <a:spcAft>
                <a:spcPts val="0"/>
              </a:spcAft>
              <a:buClr>
                <a:schemeClr val="dk1"/>
              </a:buClr>
              <a:buSzPts val="1200"/>
              <a:buFont typeface="Calibri"/>
              <a:buNone/>
            </a:pPr>
            <a:r>
              <a:rPr lang="en-US" dirty="0"/>
              <a:t>Agriculture/Grasslands: Biochar, Cropland Management, Conservation Agriculture, Rice Management, Grazing (optimal intensity), Enhanced Root Phenotypes</a:t>
            </a:r>
          </a:p>
          <a:p>
            <a:pPr marL="0" lvl="0" indent="0" algn="l" rtl="0">
              <a:spcBef>
                <a:spcPts val="0"/>
              </a:spcBef>
              <a:spcAft>
                <a:spcPts val="0"/>
              </a:spcAft>
              <a:buClr>
                <a:schemeClr val="dk1"/>
              </a:buClr>
              <a:buSzPts val="1200"/>
              <a:buFont typeface="Calibri"/>
              <a:buNone/>
            </a:pPr>
            <a:r>
              <a:rPr lang="en-US" dirty="0"/>
              <a:t>Wetlands: Restore Histosols</a:t>
            </a:r>
          </a:p>
          <a:p>
            <a:pPr marL="0" lvl="0" indent="0" algn="l" rtl="0">
              <a:lnSpc>
                <a:spcPct val="115000"/>
              </a:lnSpc>
              <a:spcBef>
                <a:spcPts val="0"/>
              </a:spcBef>
              <a:spcAft>
                <a:spcPts val="0"/>
              </a:spcAft>
              <a:buNone/>
            </a:pPr>
            <a:endParaRPr dirty="0"/>
          </a:p>
        </p:txBody>
      </p:sp>
      <p:sp>
        <p:nvSpPr>
          <p:cNvPr id="225" name="Google Shape;225;g13598436bea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401923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200"/>
              <a:buFont typeface="Calibri"/>
              <a:buNone/>
            </a:pPr>
            <a:r>
              <a:rPr lang="en-US" u="sng">
                <a:solidFill>
                  <a:schemeClr val="hlink"/>
                </a:solidFill>
                <a:hlinkClick r:id="rId3"/>
              </a:rPr>
              <a:t>https://www.youtube.com/watch?v=xXo-9x1bSDU</a:t>
            </a:r>
            <a:endParaRPr/>
          </a:p>
          <a:p>
            <a:pPr marL="0" lvl="0" indent="0" algn="l" rtl="0">
              <a:spcBef>
                <a:spcPts val="0"/>
              </a:spcBef>
              <a:spcAft>
                <a:spcPts val="0"/>
              </a:spcAft>
              <a:buNone/>
            </a:pPr>
            <a:endParaRPr/>
          </a:p>
        </p:txBody>
      </p:sp>
      <p:sp>
        <p:nvSpPr>
          <p:cNvPr id="272" name="Google Shape;2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200"/>
              <a:buFont typeface="Calibri"/>
              <a:buNone/>
            </a:pPr>
            <a:r>
              <a:rPr lang="en-US" u="sng" dirty="0">
                <a:solidFill>
                  <a:schemeClr val="hlink"/>
                </a:solidFill>
                <a:hlinkClick r:id="rId3"/>
              </a:rPr>
              <a:t>https://www.globe.gov/do-globe/globe-teachers-guide/soil-pedosphere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Mention that the GLOBE program soil protocols are student friendly and can be used as soil science labs.  However, the GLOBE protocols are designed for students to use to collect and upload data into the GLOBE program over time.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general, soil bulk density can range from 0.5 g/mL or less in organic soils with many pore spaces, to as high as 2.0 g/mL or greater in very compact mineral horizons.</a:t>
            </a:r>
            <a:endParaRPr dirty="0"/>
          </a:p>
        </p:txBody>
      </p:sp>
      <p:sp>
        <p:nvSpPr>
          <p:cNvPr id="280" name="Google Shape;280;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13bdbf3258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Review the materials shared in the Module 4 Resources document.</a:t>
            </a:r>
            <a:endParaRPr dirty="0"/>
          </a:p>
        </p:txBody>
      </p:sp>
      <p:sp>
        <p:nvSpPr>
          <p:cNvPr id="296" name="Google Shape;296;g13bdbf3258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849406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3bdbf32587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Locate an image that will elicit student responses that can connect soil and climate change.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Climate change and arid soil</a:t>
            </a:r>
            <a:endParaRPr dirty="0"/>
          </a:p>
          <a:p>
            <a:pPr marL="0" lvl="0" indent="0" algn="l" rtl="0">
              <a:spcBef>
                <a:spcPts val="0"/>
              </a:spcBef>
              <a:spcAft>
                <a:spcPts val="0"/>
              </a:spcAft>
              <a:buNone/>
            </a:pPr>
            <a:r>
              <a:rPr lang="en-US" dirty="0"/>
              <a:t>by </a:t>
            </a:r>
            <a:r>
              <a:rPr lang="en-US" u="sng" dirty="0">
                <a:solidFill>
                  <a:schemeClr val="hlink"/>
                </a:solidFill>
                <a:hlinkClick r:id="rId3"/>
              </a:rPr>
              <a:t>Andrea Carri</a:t>
            </a:r>
            <a:endParaRPr dirty="0"/>
          </a:p>
          <a:p>
            <a:pPr marL="0" lvl="0" indent="0" algn="l" rtl="0">
              <a:spcBef>
                <a:spcPts val="0"/>
              </a:spcBef>
              <a:spcAft>
                <a:spcPts val="0"/>
              </a:spcAft>
              <a:buNone/>
            </a:pPr>
            <a:r>
              <a:rPr lang="en-US" dirty="0"/>
              <a:t>This photo, taken during last summer, could be a symbol of the drought recorded in Italy.</a:t>
            </a:r>
            <a:endParaRPr dirty="0"/>
          </a:p>
          <a:p>
            <a:pPr marL="0" lvl="0" indent="0" algn="l" rtl="0">
              <a:spcBef>
                <a:spcPts val="0"/>
              </a:spcBef>
              <a:spcAft>
                <a:spcPts val="0"/>
              </a:spcAft>
              <a:buNone/>
            </a:pPr>
            <a:r>
              <a:rPr lang="en-US" dirty="0"/>
              <a:t>Taken on 28 June </a:t>
            </a:r>
            <a:r>
              <a:rPr lang="en-US" u="sng" dirty="0">
                <a:solidFill>
                  <a:schemeClr val="hlink"/>
                </a:solidFill>
                <a:hlinkClick r:id="rId4"/>
              </a:rPr>
              <a:t>2017</a:t>
            </a:r>
            <a:endParaRPr dirty="0"/>
          </a:p>
          <a:p>
            <a:pPr marL="0" lvl="0" indent="0" algn="l" rtl="0">
              <a:spcBef>
                <a:spcPts val="0"/>
              </a:spcBef>
              <a:spcAft>
                <a:spcPts val="0"/>
              </a:spcAft>
              <a:buNone/>
            </a:pPr>
            <a:r>
              <a:rPr lang="en-US" dirty="0"/>
              <a:t>Submitted on 14 February 2018</a:t>
            </a:r>
            <a:endParaRPr dirty="0"/>
          </a:p>
          <a:p>
            <a:pPr marL="0" lvl="0" indent="0" algn="l" rtl="0">
              <a:spcBef>
                <a:spcPts val="0"/>
              </a:spcBef>
              <a:spcAft>
                <a:spcPts val="0"/>
              </a:spcAft>
              <a:buNone/>
            </a:pPr>
            <a:r>
              <a:rPr lang="en-US" u="sng" dirty="0">
                <a:solidFill>
                  <a:schemeClr val="hlink"/>
                </a:solidFill>
                <a:hlinkClick r:id="rId5"/>
              </a:rPr>
              <a:t>Exact location</a:t>
            </a:r>
            <a:r>
              <a:rPr lang="en-US" dirty="0"/>
              <a:t> (10.5334 E, 44.7860 N)</a:t>
            </a:r>
            <a:endParaRPr dirty="0"/>
          </a:p>
          <a:p>
            <a:pPr marL="0" lvl="0" indent="0" algn="l" rtl="0">
              <a:spcBef>
                <a:spcPts val="0"/>
              </a:spcBef>
              <a:spcAft>
                <a:spcPts val="0"/>
              </a:spcAft>
              <a:buNone/>
            </a:pPr>
            <a:r>
              <a:rPr lang="en-US" u="sng" dirty="0">
                <a:solidFill>
                  <a:schemeClr val="hlink"/>
                </a:solidFill>
                <a:hlinkClick r:id="rId6"/>
              </a:rPr>
              <a:t>https://imaggeo.egu.eu/view/12832/</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09" name="Google Shape;309;g13bdbf32587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2918898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3bdbf32587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My NASA Data website has multiple activities related to soil moisture. https://mynasadata.larc.nasa.gov/  This data was gathered from their Earth System Data Explorer </a:t>
            </a:r>
            <a:r>
              <a:rPr lang="en-US" dirty="0" err="1"/>
              <a:t>datatool</a:t>
            </a:r>
            <a:r>
              <a:rPr lang="en-US" dirty="0"/>
              <a: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Monthly soil moisture data in millimeters - for North America</a:t>
            </a:r>
            <a:endParaRPr dirty="0"/>
          </a:p>
          <a:p>
            <a:pPr marL="0" lvl="0" indent="0" algn="l" rtl="0">
              <a:spcBef>
                <a:spcPts val="0"/>
              </a:spcBef>
              <a:spcAft>
                <a:spcPts val="0"/>
              </a:spcAft>
              <a:buNone/>
            </a:pPr>
            <a:r>
              <a:rPr lang="en-US" dirty="0"/>
              <a:t>Set time for animation to Jan 2015 to Dec 2021</a:t>
            </a:r>
            <a:endParaRPr dirty="0"/>
          </a:p>
          <a:p>
            <a:pPr marL="0" lvl="0" indent="0" algn="l" rtl="0">
              <a:spcBef>
                <a:spcPts val="0"/>
              </a:spcBef>
              <a:spcAft>
                <a:spcPts val="0"/>
              </a:spcAft>
              <a:buNone/>
            </a:pPr>
            <a:r>
              <a:rPr lang="en-US" u="sng" dirty="0">
                <a:solidFill>
                  <a:schemeClr val="hlink"/>
                </a:solidFill>
                <a:hlinkClick r:id="rId3"/>
              </a:rPr>
              <a:t>https://mynasadata.larc.nasa.gov/EarthSystemLAS/ProductServer.do?catid=F999FEBAA1387D63AE2440D2314A232C&amp;xml=%3ClasRequest%20href=%22file:las.xml%22%3E%3Cargs%3E%3Clink%20match=%22/lasdata/datasets/soil_moisture/variables/soilw-id-70637cbe91%22/%3E%3Cregion%3E%3Crange%20type=%22x%22%20low=%22-170%22%20high=%22-50%22/%3E%3Crange%20type=%22y%22%20low=%2210%22%20high=%2275%22/%3E%3Cpoint%20type=%22t%22%20v=%2201-Jan-1948%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Monthly Precipitation Anomaly in millimeters/day - for North America</a:t>
            </a:r>
            <a:endParaRPr dirty="0"/>
          </a:p>
          <a:p>
            <a:pPr marL="0" lvl="0" indent="0" algn="l" rtl="0">
              <a:spcBef>
                <a:spcPts val="0"/>
              </a:spcBef>
              <a:spcAft>
                <a:spcPts val="0"/>
              </a:spcAft>
              <a:buNone/>
            </a:pPr>
            <a:r>
              <a:rPr lang="en-US" dirty="0"/>
              <a:t>Set time for animation to Jan 2015 to Dec 2021</a:t>
            </a:r>
            <a:endParaRPr dirty="0"/>
          </a:p>
          <a:p>
            <a:pPr marL="0" lvl="0" indent="0" algn="l" rtl="0">
              <a:spcBef>
                <a:spcPts val="0"/>
              </a:spcBef>
              <a:spcAft>
                <a:spcPts val="0"/>
              </a:spcAft>
              <a:buNone/>
            </a:pPr>
            <a:r>
              <a:rPr lang="en-US" u="sng" dirty="0">
                <a:solidFill>
                  <a:schemeClr val="hlink"/>
                </a:solidFill>
                <a:hlinkClick r:id="rId4"/>
              </a:rPr>
              <a:t>https://mynasadata.larc.nasa.gov/EarthSystemLAS/ProductServer.do?catid=6C5387F89303C8F2A94AB07B9720E61D&amp;xml=%3ClasRequest%20href=%22file:las.xml%22%3E%3Cargs%3E%3Clink%20match=%22/lasdata/datasets/WVavg/variables/precip-id-65348881a9%22/%3E%3Cregion%3E%3Crange%20type=%22x%22%20low=%22-170%22%20high=%22-50%22/%3E%3Crange%20type=%22y%22%20low=%2210%22%20high=%2275%22/%3E%3Cpoint%20type=%22t%22%20v=%2201-Jan-2015%2000:00%22/%3E%3C/region%3E%3C/args%3E%3Clink%20match=%22/lasdata/operations/operation%5B@ID=%27Animation_2D_XY%27%5D%22/%3E%3Cproperties%3E%3Cferret%3E%3Cview%3Exy%3C/view%3E%3Csize%3E.8333%3C/size%3E%3Cimage_format%3Egif%3C/image_format%3E%3Cannotations%3Efile%3C/annotations%3E%3C/ferret%3E%3Clas%3E%3Coutput_type%3Ehtml%3C/output_type%3E%3C/las%3E%3C/properties%3E%3C/lasRequest%3E</a:t>
            </a:r>
            <a:endParaRPr dirty="0"/>
          </a:p>
        </p:txBody>
      </p:sp>
      <p:sp>
        <p:nvSpPr>
          <p:cNvPr id="322" name="Google Shape;322;g13bdbf32587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3beb651f4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first link is to an activity where students examine the stomata of leaves under water stress and leaves that are healthy, and the second link is to a short (5-6 on) video on the effects of climate change on vegetation.</a:t>
            </a:r>
            <a:endParaRPr dirty="0"/>
          </a:p>
        </p:txBody>
      </p:sp>
      <p:sp>
        <p:nvSpPr>
          <p:cNvPr id="331" name="Google Shape;331;g13beb651f4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3beb651f42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13beb651f42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https://teachingapscience.com/soil-salinization-lab/</a:t>
            </a:r>
            <a:endParaRPr dirty="0"/>
          </a:p>
          <a:p>
            <a:pPr marL="0" lvl="0" indent="0" algn="l" rtl="0">
              <a:spcBef>
                <a:spcPts val="0"/>
              </a:spcBef>
              <a:spcAft>
                <a:spcPts val="0"/>
              </a:spcAft>
              <a:buClr>
                <a:schemeClr val="dk1"/>
              </a:buClr>
              <a:buSzPts val="1200"/>
              <a:buFont typeface="Calibri"/>
              <a:buNone/>
            </a:pPr>
            <a:endParaRPr dirty="0"/>
          </a:p>
          <a:p>
            <a:pPr marL="0" lvl="0" indent="0" algn="l" rtl="0">
              <a:spcBef>
                <a:spcPts val="0"/>
              </a:spcBef>
              <a:spcAft>
                <a:spcPts val="0"/>
              </a:spcAft>
              <a:buClr>
                <a:schemeClr val="hlink"/>
              </a:buClr>
              <a:buSzPts val="1200"/>
              <a:buFont typeface="Calibri"/>
              <a:buNone/>
            </a:pPr>
            <a:r>
              <a:rPr lang="en-US" u="sng" dirty="0">
                <a:solidFill>
                  <a:schemeClr val="hlink"/>
                </a:solidFill>
                <a:hlinkClick r:id="rId3"/>
              </a:rPr>
              <a:t>https://www.flickr.com/photos/nrcs_south_dakota/50727664467</a:t>
            </a:r>
            <a:endParaRPr dirty="0"/>
          </a:p>
          <a:p>
            <a:pPr marL="0" lvl="0" indent="0" algn="l" rtl="0">
              <a:spcBef>
                <a:spcPts val="0"/>
              </a:spcBef>
              <a:spcAft>
                <a:spcPts val="0"/>
              </a:spcAft>
              <a:buClr>
                <a:schemeClr val="hlink"/>
              </a:buClr>
              <a:buSzPts val="1200"/>
              <a:buFont typeface="Calibri"/>
              <a:buNone/>
            </a:pPr>
            <a:r>
              <a:rPr lang="en-US" u="sng" dirty="0">
                <a:solidFill>
                  <a:schemeClr val="hlink"/>
                </a:solidFill>
                <a:hlinkClick r:id="rId4"/>
              </a:rPr>
              <a:t>https://www.flickr.com/photos/nrcs_south_dakota/50727572181/in/photostream/</a:t>
            </a:r>
            <a:endParaRPr dirty="0"/>
          </a:p>
          <a:p>
            <a:pPr marL="0" lvl="0" indent="0" algn="l" rtl="0">
              <a:spcBef>
                <a:spcPts val="0"/>
              </a:spcBef>
              <a:spcAft>
                <a:spcPts val="0"/>
              </a:spcAft>
              <a:buClr>
                <a:schemeClr val="dk1"/>
              </a:buClr>
              <a:buSzPts val="1200"/>
              <a:buFont typeface="Calibri"/>
              <a:buNone/>
            </a:pPr>
            <a:endParaRPr dirty="0"/>
          </a:p>
          <a:p>
            <a:pPr marL="228600" lvl="0" indent="0" algn="l" rtl="0">
              <a:spcBef>
                <a:spcPts val="900"/>
              </a:spcBef>
              <a:spcAft>
                <a:spcPts val="0"/>
              </a:spcAft>
              <a:buClr>
                <a:schemeClr val="dk1"/>
              </a:buClr>
              <a:buSzPts val="1100"/>
              <a:buFont typeface="Arial"/>
              <a:buNone/>
            </a:pPr>
            <a:r>
              <a:rPr lang="en-US" sz="2000" dirty="0">
                <a:solidFill>
                  <a:srgbClr val="212124"/>
                </a:solidFill>
                <a:highlight>
                  <a:srgbClr val="F3F5F6"/>
                </a:highlight>
                <a:uFill>
                  <a:noFill/>
                </a:u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USDA NRCS South Dakota</a:t>
            </a:r>
            <a:endParaRPr dirty="0"/>
          </a:p>
          <a:p>
            <a:pPr marL="0" lvl="0" indent="0" algn="l" rtl="0">
              <a:spcBef>
                <a:spcPts val="900"/>
              </a:spcBef>
              <a:spcAft>
                <a:spcPts val="0"/>
              </a:spcAft>
              <a:buClr>
                <a:srgbClr val="212124"/>
              </a:buClr>
              <a:buSzPts val="1200"/>
              <a:buFont typeface="Helvetica Neue"/>
              <a:buNone/>
            </a:pPr>
            <a:r>
              <a:rPr lang="en-US" b="1" dirty="0">
                <a:solidFill>
                  <a:srgbClr val="212124"/>
                </a:solidFill>
                <a:highlight>
                  <a:srgbClr val="F3F5F6"/>
                </a:highlight>
                <a:latin typeface="Helvetica Neue"/>
                <a:ea typeface="Helvetica Neue"/>
                <a:cs typeface="Helvetica Neue"/>
                <a:sym typeface="Helvetica Neue"/>
              </a:rPr>
              <a:t>Seep in Western SD</a:t>
            </a:r>
            <a:endParaRPr dirty="0"/>
          </a:p>
          <a:p>
            <a:pPr marL="0" lvl="0" indent="0" algn="l" rtl="0">
              <a:spcBef>
                <a:spcPts val="900"/>
              </a:spcBef>
              <a:spcAft>
                <a:spcPts val="0"/>
              </a:spcAft>
              <a:buClr>
                <a:srgbClr val="212124"/>
              </a:buClr>
              <a:buSzPts val="1200"/>
              <a:buFont typeface="Helvetica Neue"/>
              <a:buNone/>
            </a:pPr>
            <a:r>
              <a:rPr lang="en-US" sz="1200" dirty="0">
                <a:solidFill>
                  <a:srgbClr val="212124"/>
                </a:solidFill>
                <a:highlight>
                  <a:srgbClr val="F3F5F6"/>
                </a:highlight>
                <a:latin typeface="Helvetica Neue"/>
                <a:ea typeface="Helvetica Neue"/>
                <a:cs typeface="Helvetica Neue"/>
                <a:sym typeface="Helvetica Neue"/>
              </a:rPr>
              <a:t>Close up of soil and plant condition cause by seep on rangeland.</a:t>
            </a:r>
            <a:endParaRPr dirty="0"/>
          </a:p>
          <a:p>
            <a:pPr marL="0" lvl="0" indent="0" algn="l" rtl="0">
              <a:spcBef>
                <a:spcPts val="90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Resource Concern: Concentration of Salts and Other Chemicals</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 </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Salinity is a condition when water soluble salts have accumulated in the soil. Saline soils are indicative of inadequate drainage to leach salts from the soil or upward migration of salt from shallow ground water. Sodic soils are high in sodium relative to concentrations of calcium and magnesium. Salinity or </a:t>
            </a:r>
            <a:r>
              <a:rPr lang="en-US" sz="1200" dirty="0" err="1">
                <a:solidFill>
                  <a:srgbClr val="212124"/>
                </a:solidFill>
                <a:highlight>
                  <a:srgbClr val="F3F5F6"/>
                </a:highlight>
                <a:latin typeface="Helvetica Neue"/>
                <a:ea typeface="Helvetica Neue"/>
                <a:cs typeface="Helvetica Neue"/>
                <a:sym typeface="Helvetica Neue"/>
              </a:rPr>
              <a:t>sodicity</a:t>
            </a:r>
            <a:r>
              <a:rPr lang="en-US" sz="1200" dirty="0">
                <a:solidFill>
                  <a:srgbClr val="212124"/>
                </a:solidFill>
                <a:highlight>
                  <a:srgbClr val="F3F5F6"/>
                </a:highlight>
                <a:latin typeface="Helvetica Neue"/>
                <a:ea typeface="Helvetica Neue"/>
                <a:cs typeface="Helvetica Neue"/>
                <a:sym typeface="Helvetica Neue"/>
              </a:rPr>
              <a:t> occurs naturally or may result from management practices.</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Saline seeps form due to insufficient water use in adjacent upslope recharge areas. Excess soil water moves through the soil profile collecting salts along the way. Eventually, that soil water with the dissolved salts encounters an impermeable layer, such as bedrock, and then moves laterally downslope to where a water table builds up. When the water table gets close to the soil surface, evaporation removes the water and salts are left behind. Over time, the area becomes so salty that only very salt tolerant plants can survive, if any plants at all. In South Dakota, this situation occurs primarily below cropland acres that traditionally have been in a wheat-fallow crop rotation. Even continuous small grain fields can lead to saline seeps due to the fact there are no (or very few) living plants to utilize soil moisture after crop harvest. However, saline seeps can occur downslope of native rangeland or tame pastures that have been over-utilized for many years. In these cases, the grass plant vigor has been depleted and the plants can’t utilize all the available soil moisture.</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 </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Conservation Practice: 610 Salinity and Sodic Soil Management</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Proper management begins with the correct diagnosis of the problem area. Utilize the 610 Conservation Practice Specification Guide Sheet for the characterization and identification of saline and/or sodic areas.</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Mitigation shall include vegetative measures to reduce subsurface water and salt movement from the recharge area to the discharge area. Vegetative measures include establishment of deep rooted perennial crops such as wheatgrass and the deeper rooted cultivars of alfalfa.</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 </a:t>
            </a:r>
            <a:endParaRPr dirty="0"/>
          </a:p>
          <a:p>
            <a:pPr marL="736600" marR="50800" lvl="0" indent="0" algn="l" rtl="0">
              <a:lnSpc>
                <a:spcPct val="128571"/>
              </a:lnSpc>
              <a:spcBef>
                <a:spcPts val="0"/>
              </a:spcBef>
              <a:spcAft>
                <a:spcPts val="0"/>
              </a:spcAft>
              <a:buClr>
                <a:schemeClr val="dk1"/>
              </a:buClr>
              <a:buSzPts val="1100"/>
              <a:buFont typeface="Arial"/>
              <a:buNone/>
            </a:pPr>
            <a:r>
              <a:rPr lang="en-US" sz="1200" dirty="0">
                <a:solidFill>
                  <a:srgbClr val="212124"/>
                </a:solidFill>
                <a:highlight>
                  <a:srgbClr val="F3F5F6"/>
                </a:highlight>
                <a:latin typeface="Helvetica Neue"/>
                <a:ea typeface="Helvetica Neue"/>
                <a:cs typeface="Helvetica Neue"/>
                <a:sym typeface="Helvetica Neue"/>
              </a:rPr>
              <a:t>For more information on South Dakota's resource concerns, visit </a:t>
            </a:r>
            <a:r>
              <a:rPr lang="en-US" sz="1200" dirty="0">
                <a:solidFill>
                  <a:srgbClr val="006DAC"/>
                </a:solidFill>
                <a:highlight>
                  <a:srgbClr val="F3F5F6"/>
                </a:highlight>
                <a:uFill>
                  <a:noFill/>
                </a:u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www.sdresrouceconcerns.org</a:t>
            </a:r>
            <a:r>
              <a:rPr lang="en-US" sz="1200" dirty="0">
                <a:solidFill>
                  <a:srgbClr val="212124"/>
                </a:solidFill>
                <a:highlight>
                  <a:srgbClr val="F3F5F6"/>
                </a:highlight>
                <a:latin typeface="Helvetica Neue"/>
                <a:ea typeface="Helvetica Neue"/>
                <a:cs typeface="Helvetica Neue"/>
                <a:sym typeface="Helvetica Neue"/>
              </a:rPr>
              <a:t> or </a:t>
            </a:r>
            <a:r>
              <a:rPr lang="en-US" sz="1200" dirty="0">
                <a:solidFill>
                  <a:srgbClr val="006DAC"/>
                </a:solidFill>
                <a:highlight>
                  <a:srgbClr val="F3F5F6"/>
                </a:highlight>
                <a:uFill>
                  <a:noFill/>
                </a:uFill>
                <a:latin typeface="Helvetica Neue"/>
                <a:ea typeface="Helvetica Neue"/>
                <a:cs typeface="Helvetica Neue"/>
                <a:sym typeface="Helvetica Neue"/>
                <a:hlinkClick r:id="rId7">
                  <a:extLst>
                    <a:ext uri="{A12FA001-AC4F-418D-AE19-62706E023703}">
                      <ahyp:hlinkClr xmlns:ahyp="http://schemas.microsoft.com/office/drawing/2018/hyperlinkcolor" val="tx"/>
                    </a:ext>
                  </a:extLst>
                </a:hlinkClick>
              </a:rPr>
              <a:t>www.farmers.gov/conserve/tool</a:t>
            </a:r>
            <a:r>
              <a:rPr lang="en-US" sz="1200" dirty="0">
                <a:solidFill>
                  <a:srgbClr val="212124"/>
                </a:solidFill>
                <a:highlight>
                  <a:srgbClr val="F3F5F6"/>
                </a:highlight>
                <a:latin typeface="Helvetica Neue"/>
                <a:ea typeface="Helvetica Neue"/>
                <a:cs typeface="Helvetica Neue"/>
                <a:sym typeface="Helvetica Neue"/>
              </a:rPr>
              <a:t>. You can also reach out to your local NRCS office or Conservation District. Find your local USDA NRCS office and employee directory at: bit.ly/</a:t>
            </a:r>
            <a:r>
              <a:rPr lang="en-US" sz="1200" dirty="0" err="1">
                <a:solidFill>
                  <a:srgbClr val="212124"/>
                </a:solidFill>
                <a:highlight>
                  <a:srgbClr val="F3F5F6"/>
                </a:highlight>
                <a:latin typeface="Helvetica Neue"/>
                <a:ea typeface="Helvetica Neue"/>
                <a:cs typeface="Helvetica Neue"/>
                <a:sym typeface="Helvetica Neue"/>
              </a:rPr>
              <a:t>ContactNRCSSD</a:t>
            </a:r>
            <a:r>
              <a:rPr lang="en-US" sz="1200" dirty="0">
                <a:solidFill>
                  <a:srgbClr val="212124"/>
                </a:solidFill>
                <a:highlight>
                  <a:srgbClr val="F3F5F6"/>
                </a:highlight>
                <a:latin typeface="Helvetica Neue"/>
                <a:ea typeface="Helvetica Neue"/>
                <a:cs typeface="Helvetica Neue"/>
                <a:sym typeface="Helvetica Neue"/>
              </a:rPr>
              <a:t>.</a:t>
            </a:r>
            <a:endParaRPr dirty="0"/>
          </a:p>
          <a:p>
            <a:pPr marL="0" lvl="0" indent="0" algn="l" rtl="0">
              <a:spcBef>
                <a:spcPts val="0"/>
              </a:spcBef>
              <a:spcAft>
                <a:spcPts val="0"/>
              </a:spcAft>
              <a:buNone/>
            </a:pPr>
            <a:endParaRPr dirty="0"/>
          </a:p>
        </p:txBody>
      </p:sp>
      <p:sp>
        <p:nvSpPr>
          <p:cNvPr id="339" name="Google Shape;339;g13beb651f42_0_20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3beb651f42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u="sng" dirty="0">
                <a:solidFill>
                  <a:schemeClr val="hlink"/>
                </a:solidFill>
                <a:hlinkClick r:id="rId3"/>
              </a:rPr>
              <a:t>https://www.doctordirt.org/teachingresources/sponge</a:t>
            </a:r>
            <a:endParaRPr dirty="0"/>
          </a:p>
        </p:txBody>
      </p:sp>
      <p:sp>
        <p:nvSpPr>
          <p:cNvPr id="349" name="Google Shape;349;g13beb651f42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3beb651f42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u="sng">
                <a:solidFill>
                  <a:schemeClr val="hlink"/>
                </a:solidFill>
                <a:hlinkClick r:id="rId3"/>
              </a:rPr>
              <a:t>https://stroudcenter.org/virtual-learning-resource/runoff-simulation/</a:t>
            </a:r>
            <a:endParaRPr/>
          </a:p>
        </p:txBody>
      </p:sp>
      <p:sp>
        <p:nvSpPr>
          <p:cNvPr id="357" name="Google Shape;357;g13beb651f42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359488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3beb651f42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3beb651f42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000" dirty="0">
                <a:solidFill>
                  <a:srgbClr val="202122"/>
                </a:solidFill>
                <a:highlight>
                  <a:srgbClr val="F8F9FA"/>
                </a:highlight>
                <a:latin typeface="Arial"/>
                <a:ea typeface="Arial"/>
                <a:cs typeface="Arial"/>
                <a:sym typeface="Arial"/>
              </a:rPr>
              <a:t>https://www.climate.gov/media/11048</a:t>
            </a:r>
          </a:p>
          <a:p>
            <a:pPr marL="0" lvl="0" indent="0" algn="l" rtl="0">
              <a:spcBef>
                <a:spcPts val="0"/>
              </a:spcBef>
              <a:spcAft>
                <a:spcPts val="0"/>
              </a:spcAft>
              <a:buNone/>
            </a:pPr>
            <a:endParaRPr lang="en-US" sz="1000" dirty="0">
              <a:solidFill>
                <a:srgbClr val="202122"/>
              </a:solidFill>
              <a:highlight>
                <a:srgbClr val="F8F9FA"/>
              </a:highlight>
              <a:latin typeface="Arial"/>
              <a:ea typeface="Arial"/>
              <a:cs typeface="Arial"/>
              <a:sym typeface="Arial"/>
            </a:endParaRPr>
          </a:p>
          <a:p>
            <a:pPr marL="0" lvl="0" indent="0" algn="l" rtl="0">
              <a:spcBef>
                <a:spcPts val="0"/>
              </a:spcBef>
              <a:spcAft>
                <a:spcPts val="0"/>
              </a:spcAft>
              <a:buNone/>
            </a:pPr>
            <a:r>
              <a:rPr lang="en-US" sz="1000" dirty="0">
                <a:solidFill>
                  <a:srgbClr val="202122"/>
                </a:solidFill>
                <a:highlight>
                  <a:srgbClr val="F8F9FA"/>
                </a:highlight>
                <a:latin typeface="Arial"/>
                <a:ea typeface="Arial"/>
                <a:cs typeface="Arial"/>
                <a:sym typeface="Arial"/>
              </a:rPr>
              <a:t>Students identify the correlation between carbon and temperature.</a:t>
            </a:r>
          </a:p>
        </p:txBody>
      </p:sp>
      <p:sp>
        <p:nvSpPr>
          <p:cNvPr id="388" name="Google Shape;388;g13beb651f42_0_5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3beb651f4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3beb651f42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13beb651f42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bdbf32587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bdbf32587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dirty="0"/>
              <a:t>What is Carbon Sequestration is a short, student-friendly reading about Carbon sequestration.</a:t>
            </a:r>
          </a:p>
          <a:p>
            <a:pPr marL="0" lvl="0" indent="0" algn="l" rtl="0">
              <a:lnSpc>
                <a:spcPct val="115000"/>
              </a:lnSpc>
              <a:spcBef>
                <a:spcPts val="0"/>
              </a:spcBef>
              <a:spcAft>
                <a:spcPts val="0"/>
              </a:spcAft>
              <a:buClr>
                <a:schemeClr val="dk1"/>
              </a:buClr>
              <a:buSzPts val="1100"/>
              <a:buFont typeface="Arial"/>
              <a:buNone/>
            </a:pPr>
            <a:endParaRPr lang="en-US" sz="1100" u="sng" dirty="0">
              <a:solidFill>
                <a:srgbClr val="1155CC"/>
              </a:solidFill>
              <a:hlinkClick r:id="rId3">
                <a:extLst>
                  <a:ext uri="{A12FA001-AC4F-418D-AE19-62706E023703}">
                    <ahyp:hlinkClr xmlns:ahyp="http://schemas.microsoft.com/office/drawing/2018/hyperlinkcolor" val="tx"/>
                  </a:ext>
                </a:extLst>
              </a:hlinkClick>
            </a:endParaRPr>
          </a:p>
          <a:p>
            <a:pPr marL="0" lvl="0" indent="0" algn="l" rtl="0">
              <a:lnSpc>
                <a:spcPct val="115000"/>
              </a:lnSpc>
              <a:spcBef>
                <a:spcPts val="0"/>
              </a:spcBef>
              <a:spcAft>
                <a:spcPts val="0"/>
              </a:spcAft>
              <a:buClr>
                <a:schemeClr val="dk1"/>
              </a:buClr>
              <a:buSzPts val="1100"/>
              <a:buFont typeface="Arial"/>
              <a:buNone/>
            </a:pPr>
            <a:r>
              <a:rPr lang="en-US" sz="1100" u="sng" dirty="0">
                <a:solidFill>
                  <a:srgbClr val="1155CC"/>
                </a:solidFill>
                <a:hlinkClick r:id="rId3">
                  <a:extLst>
                    <a:ext uri="{A12FA001-AC4F-418D-AE19-62706E023703}">
                      <ahyp:hlinkClr xmlns:ahyp="http://schemas.microsoft.com/office/drawing/2018/hyperlinkcolor" val="tx"/>
                    </a:ext>
                  </a:extLst>
                </a:hlinkClick>
              </a:rPr>
              <a:t>https://clear.ucdavis.edu/explainers/what-carbon-sequestration</a:t>
            </a:r>
            <a:endParaRPr lang="en-US" sz="1100" u="sng" dirty="0">
              <a:solidFill>
                <a:srgbClr val="1155CC"/>
              </a:solidFill>
            </a:endParaRPr>
          </a:p>
        </p:txBody>
      </p:sp>
      <p:sp>
        <p:nvSpPr>
          <p:cNvPr id="380" name="Google Shape;380;g13bdbf32587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3beb651f42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13beb651f42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From: </a:t>
            </a:r>
            <a:r>
              <a:rPr lang="en-US" u="sng">
                <a:solidFill>
                  <a:schemeClr val="hlink"/>
                </a:solidFill>
                <a:hlinkClick r:id="rId3"/>
              </a:rPr>
              <a:t>https://www.glbrc.org/outreach/educational-materials/measuring-soil-microbial-activity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Explain that this is one of many activities using probeware that may be available in high school or middle schools.</a:t>
            </a:r>
            <a:endParaRPr/>
          </a:p>
        </p:txBody>
      </p:sp>
      <p:sp>
        <p:nvSpPr>
          <p:cNvPr id="372" name="Google Shape;372;g13beb651f42_0_4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his slide is to measure the content knowledge/depth of the participants.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slide is animated with the lines appearing one at a time. Elicit responses for their thoughts on the connections between soil and climate.  Transcribe these on chart paper or a markerboard.  Show the next line on the slide and ask participants for their thoughts on the connections between soil and climate change. Use a different color marker to list their responses or highlight responses from the previous question.</a:t>
            </a:r>
            <a:endParaRPr dirty="0"/>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3beb651f4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3beb651f42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13beb651f42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1798869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3beb651f42_0_2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video clearly explains the relationship between soil, plants, and water, and how together they store carbon in the soil.</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https://www.youtube.com/watch?v=xv-n54NTd9M</a:t>
            </a:r>
            <a:endParaRPr dirty="0"/>
          </a:p>
        </p:txBody>
      </p:sp>
      <p:sp>
        <p:nvSpPr>
          <p:cNvPr id="413" name="Google Shape;413;g13beb651f42_0_2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3bdbf32587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dirty="0">
                <a:highlight>
                  <a:srgbClr val="FFFFFF"/>
                </a:highlight>
              </a:rPr>
              <a:t>Mention this graphic novel/comic that uses the bank account analogy to explain carbon sequestration.</a:t>
            </a:r>
          </a:p>
          <a:p>
            <a:pPr marL="457200" lvl="0" indent="0" algn="l" rtl="0">
              <a:spcBef>
                <a:spcPts val="0"/>
              </a:spcBef>
              <a:spcAft>
                <a:spcPts val="0"/>
              </a:spcAft>
              <a:buClr>
                <a:schemeClr val="dk1"/>
              </a:buClr>
              <a:buSzPts val="1100"/>
              <a:buFont typeface="Arial"/>
              <a:buNone/>
            </a:pPr>
            <a:endParaRPr lang="en-US" dirty="0">
              <a:highlight>
                <a:srgbClr val="FFFFFF"/>
              </a:highlight>
            </a:endParaRPr>
          </a:p>
          <a:p>
            <a:pPr marL="457200" lvl="0" indent="0" algn="l" rtl="0">
              <a:spcBef>
                <a:spcPts val="0"/>
              </a:spcBef>
              <a:spcAft>
                <a:spcPts val="0"/>
              </a:spcAft>
              <a:buClr>
                <a:schemeClr val="dk1"/>
              </a:buClr>
              <a:buSzPts val="1100"/>
              <a:buFont typeface="Arial"/>
              <a:buNone/>
            </a:pPr>
            <a:r>
              <a:rPr lang="en-US" dirty="0" err="1">
                <a:highlight>
                  <a:srgbClr val="FFFFFF"/>
                </a:highlight>
              </a:rPr>
              <a:t>Berhe</a:t>
            </a:r>
            <a:r>
              <a:rPr lang="en-US" dirty="0">
                <a:highlight>
                  <a:srgbClr val="FFFFFF"/>
                </a:highlight>
              </a:rPr>
              <a:t>, A. A, &amp; Sequential Potential. (2021). </a:t>
            </a:r>
            <a:r>
              <a:rPr lang="en-US" i="1" dirty="0">
                <a:highlight>
                  <a:srgbClr val="FFFFFF"/>
                </a:highlight>
              </a:rPr>
              <a:t>What's soil got to do with climate change?</a:t>
            </a:r>
            <a:r>
              <a:rPr lang="en-US" dirty="0">
                <a:highlight>
                  <a:srgbClr val="FFFFFF"/>
                </a:highlight>
              </a:rPr>
              <a:t>. Retrieved from </a:t>
            </a:r>
            <a:r>
              <a:rPr lang="en-US" u="sng" dirty="0">
                <a:solidFill>
                  <a:srgbClr val="0000FF"/>
                </a:solidFill>
                <a:highlight>
                  <a:srgbClr val="FFFFFF"/>
                </a:highlight>
                <a:hlinkClick r:id="rId3">
                  <a:extLst>
                    <a:ext uri="{A12FA001-AC4F-418D-AE19-62706E023703}">
                      <ahyp:hlinkClr xmlns:ahyp="http://schemas.microsoft.com/office/drawing/2018/hyperlinkcolor" val="tx"/>
                    </a:ext>
                  </a:extLst>
                </a:hlinkClick>
              </a:rPr>
              <a:t>https://escholarship.org/uc/item/4d76p54r</a:t>
            </a:r>
            <a:endParaRPr dirty="0"/>
          </a:p>
        </p:txBody>
      </p:sp>
      <p:sp>
        <p:nvSpPr>
          <p:cNvPr id="421" name="Google Shape;421;g13bdbf32587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Can we feed the growing population? </a:t>
            </a:r>
            <a:r>
              <a:rPr lang="en-US" sz="1200" dirty="0">
                <a:solidFill>
                  <a:schemeClr val="dk1"/>
                </a:solidFill>
                <a:latin typeface="Calibri"/>
                <a:ea typeface="Calibri"/>
                <a:cs typeface="Calibri"/>
                <a:sym typeface="Calibri"/>
                <a:hlinkClick r:id="rId3"/>
              </a:rPr>
              <a:t>I</a:t>
            </a:r>
            <a:r>
              <a:rPr lang="en-US" sz="1200" dirty="0">
                <a:solidFill>
                  <a:schemeClr val="dk1"/>
                </a:solidFill>
                <a:latin typeface="Calibri"/>
                <a:ea typeface="Calibri"/>
                <a:cs typeface="Calibri"/>
                <a:sym typeface="Calibri"/>
              </a:rPr>
              <a:t>s a Concord Consortium unit that includes a modeling tool to explore different farming methods and cop yields.</a:t>
            </a:r>
          </a:p>
          <a:p>
            <a:pPr marL="0" lvl="0" indent="0" algn="l" rtl="0">
              <a:spcBef>
                <a:spcPts val="0"/>
              </a:spcBef>
              <a:spcAft>
                <a:spcPts val="0"/>
              </a:spcAft>
              <a:buClr>
                <a:schemeClr val="dk1"/>
              </a:buClr>
              <a:buSzPts val="1200"/>
              <a:buFont typeface="Calibri"/>
              <a:buNone/>
            </a:pPr>
            <a:endParaRPr lang="en-US" u="sng" dirty="0">
              <a:solidFill>
                <a:schemeClr val="hlink"/>
              </a:solidFill>
              <a:hlinkClick r:id="rId3"/>
            </a:endParaRPr>
          </a:p>
          <a:p>
            <a:pPr marL="0" lvl="0" indent="0" algn="l" rtl="0">
              <a:spcBef>
                <a:spcPts val="0"/>
              </a:spcBef>
              <a:spcAft>
                <a:spcPts val="0"/>
              </a:spcAft>
              <a:buClr>
                <a:schemeClr val="dk1"/>
              </a:buClr>
              <a:buSzPts val="1200"/>
              <a:buFont typeface="Calibri"/>
              <a:buNone/>
            </a:pPr>
            <a:r>
              <a:rPr lang="en-US" u="sng" dirty="0">
                <a:solidFill>
                  <a:schemeClr val="hlink"/>
                </a:solidFill>
                <a:hlinkClick r:id="rId3"/>
              </a:rPr>
              <a:t>https://learn.concord.org/has-land</a:t>
            </a:r>
            <a:endParaRPr dirty="0"/>
          </a:p>
          <a:p>
            <a:pPr marL="0" lvl="0" indent="0" algn="l" rtl="0">
              <a:spcBef>
                <a:spcPts val="0"/>
              </a:spcBef>
              <a:spcAft>
                <a:spcPts val="0"/>
              </a:spcAft>
              <a:buNone/>
            </a:pPr>
            <a:endParaRPr dirty="0"/>
          </a:p>
        </p:txBody>
      </p:sp>
      <p:sp>
        <p:nvSpPr>
          <p:cNvPr id="430" name="Google Shape;43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3beb651f42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g13beb651f42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lang="en-US" u="sng" dirty="0">
              <a:solidFill>
                <a:schemeClr val="hlink"/>
              </a:solidFill>
              <a:hlinkClick r:id="rId3"/>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Can we feed the growing population?  Screen shot of the modeling tool. If time, open the link, and demonstrate how it is used.</a:t>
            </a:r>
            <a:endParaRPr lang="en-US" u="sng" dirty="0">
              <a:solidFill>
                <a:schemeClr val="hlink"/>
              </a:solidFill>
              <a:hlinkClick r:id="rId3"/>
            </a:endParaRPr>
          </a:p>
          <a:p>
            <a:pPr marL="0" lvl="0" indent="0" algn="l" rtl="0">
              <a:spcBef>
                <a:spcPts val="0"/>
              </a:spcBef>
              <a:spcAft>
                <a:spcPts val="0"/>
              </a:spcAft>
              <a:buClr>
                <a:schemeClr val="dk1"/>
              </a:buClr>
              <a:buSzPts val="1200"/>
              <a:buFont typeface="Calibri"/>
              <a:buNone/>
            </a:pPr>
            <a:r>
              <a:rPr lang="en-US" u="sng" dirty="0">
                <a:solidFill>
                  <a:schemeClr val="hlink"/>
                </a:solidFill>
                <a:hlinkClick r:id="rId3"/>
              </a:rPr>
              <a:t>https://learn.concord.org/has-land</a:t>
            </a:r>
            <a:endParaRPr dirty="0"/>
          </a:p>
          <a:p>
            <a:pPr marL="0" lvl="0" indent="0" algn="l" rtl="0">
              <a:spcBef>
                <a:spcPts val="0"/>
              </a:spcBef>
              <a:spcAft>
                <a:spcPts val="0"/>
              </a:spcAft>
              <a:buNone/>
            </a:pPr>
            <a:endParaRPr dirty="0"/>
          </a:p>
        </p:txBody>
      </p:sp>
      <p:sp>
        <p:nvSpPr>
          <p:cNvPr id="439" name="Google Shape;439;g13beb651f42_0_2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3beb651f4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3beb651f42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g13beb651f42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extLst>
      <p:ext uri="{BB962C8B-B14F-4D97-AF65-F5344CB8AC3E}">
        <p14:creationId xmlns:p14="http://schemas.microsoft.com/office/powerpoint/2010/main" val="3068255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3bdbf32587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53" name="Google Shape;453;g13bdbf32587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3beb651f42_0_2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This video demonstrates how regenerative agriculture methods works to replenish soils.</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b="1" dirty="0"/>
          </a:p>
          <a:p>
            <a:pPr marL="0" lvl="0" indent="0" algn="l" rtl="0">
              <a:spcBef>
                <a:spcPts val="0"/>
              </a:spcBef>
              <a:spcAft>
                <a:spcPts val="0"/>
              </a:spcAft>
              <a:buNone/>
            </a:pPr>
            <a:r>
              <a:rPr lang="en-US" dirty="0"/>
              <a:t>https://www.youtube.com/watch?v=MDoUDLbg8tg</a:t>
            </a:r>
            <a:endParaRPr dirty="0"/>
          </a:p>
        </p:txBody>
      </p:sp>
      <p:sp>
        <p:nvSpPr>
          <p:cNvPr id="460" name="Google Shape;460;g13beb651f42_0_2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3beb651f42_0_2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Next Generation Science Standards (NGSS) connected to this 5-E lesson.</a:t>
            </a:r>
            <a:endParaRPr dirty="0"/>
          </a:p>
        </p:txBody>
      </p:sp>
      <p:sp>
        <p:nvSpPr>
          <p:cNvPr id="468" name="Google Shape;468;g13beb651f42_0_2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5" name="Google Shape;47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time, ask participants to explain the links between the items listed in the slide. Press for domino effects of drought, flood, erosion, and carbon sequestration</a:t>
            </a:r>
            <a:endParaRPr dirty="0"/>
          </a:p>
        </p:txBody>
      </p:sp>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Facilitate Map-Carbon-Flows activity found in the participant materials (15 min) See </a:t>
            </a:r>
            <a:r>
              <a:rPr lang="en-US" sz="1800" dirty="0">
                <a:effectLst/>
                <a:latin typeface="Calibri" panose="020F0502020204030204" pitchFamily="34" charset="0"/>
                <a:ea typeface="Calibri" panose="020F0502020204030204" pitchFamily="34" charset="0"/>
              </a:rPr>
              <a:t>Map Carbon Flow activity for details.</a:t>
            </a:r>
          </a:p>
          <a:p>
            <a:pPr marL="0" lvl="0" indent="0" algn="l" rtl="0">
              <a:spcBef>
                <a:spcPts val="0"/>
              </a:spcBef>
              <a:spcAft>
                <a:spcPts val="0"/>
              </a:spcAft>
              <a:buNone/>
            </a:pPr>
            <a:endParaRPr lang="en-US" sz="18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US" dirty="0"/>
              <a:t>Materials: Prep arrows and 5 starter cards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 activity is well designed, but it should be rehearsed ahead of the workshop.  The activity can be lengthened or shorten depending how much time is available. Read the activity to identify places where the activity can be modified. Allow time for participants to visit other tables to see how others created their models.  Ask them how the models were the same or different.</a:t>
            </a:r>
          </a:p>
          <a:p>
            <a:pPr marL="0" lvl="0" indent="0" algn="l" rtl="0">
              <a:spcBef>
                <a:spcPts val="0"/>
              </a:spcBef>
              <a:spcAft>
                <a:spcPts val="0"/>
              </a:spcAft>
              <a:buNone/>
            </a:pPr>
            <a:endParaRPr dirty="0"/>
          </a:p>
        </p:txBody>
      </p:sp>
      <p:sp>
        <p:nvSpPr>
          <p:cNvPr id="200" name="Google Shape;20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a:solidFill>
                  <a:srgbClr val="212124"/>
                </a:solidFill>
                <a:highlight>
                  <a:srgbClr val="F3F5F6"/>
                </a:highlight>
                <a:latin typeface="Helvetica Neue"/>
                <a:ea typeface="Helvetica Neue"/>
                <a:cs typeface="Helvetica Neue"/>
                <a:sym typeface="Helvetica Neue"/>
              </a:rPr>
              <a:t>Net Carbon Exchange in U.S. Crop Production</a:t>
            </a:r>
            <a:endParaRPr/>
          </a:p>
          <a:p>
            <a:pPr marL="0" lvl="0" indent="0" algn="l" rtl="0">
              <a:lnSpc>
                <a:spcPct val="128571"/>
              </a:lnSpc>
              <a:spcBef>
                <a:spcPts val="0"/>
              </a:spcBef>
              <a:spcAft>
                <a:spcPts val="0"/>
              </a:spcAft>
              <a:buClr>
                <a:schemeClr val="dk1"/>
              </a:buClr>
              <a:buSzPts val="1100"/>
              <a:buFont typeface="Arial"/>
              <a:buNone/>
            </a:pPr>
            <a:r>
              <a:rPr lang="en-US" sz="1200">
                <a:solidFill>
                  <a:srgbClr val="212124"/>
                </a:solidFill>
                <a:highlight>
                  <a:srgbClr val="F3F5F6"/>
                </a:highlight>
                <a:latin typeface="Helvetica Neue"/>
                <a:ea typeface="Helvetica Neue"/>
                <a:cs typeface="Helvetica Neue"/>
                <a:sym typeface="Helvetica Neue"/>
              </a:rPr>
              <a:t>Based on U.S. crop production, scientists determined which American regions are carbon sinks, or those that take in more carbon than release it, and carbon sources, or those that release more carbon than they take in. Their calculations showed that the most agriculturally active regions, shown in blue, are carbon sinks while the regions with larger populations, shown in red, are carbon sources.</a:t>
            </a:r>
            <a:endParaRPr/>
          </a:p>
          <a:p>
            <a:pPr marL="0" lvl="0" indent="0" algn="l" rtl="0">
              <a:lnSpc>
                <a:spcPct val="128571"/>
              </a:lnSpc>
              <a:spcBef>
                <a:spcPts val="0"/>
              </a:spcBef>
              <a:spcAft>
                <a:spcPts val="0"/>
              </a:spcAft>
              <a:buClr>
                <a:schemeClr val="dk1"/>
              </a:buClr>
              <a:buSzPts val="1100"/>
              <a:buFont typeface="Arial"/>
              <a:buNone/>
            </a:pPr>
            <a:r>
              <a:rPr lang="en-US" u="sng">
                <a:solidFill>
                  <a:schemeClr val="hlink"/>
                </a:solidFill>
                <a:highlight>
                  <a:srgbClr val="F3F5F6"/>
                </a:highlight>
                <a:latin typeface="Helvetica Neue"/>
                <a:ea typeface="Helvetica Neue"/>
                <a:cs typeface="Helvetica Neue"/>
                <a:sym typeface="Helvetica Neue"/>
                <a:hlinkClick r:id="rId3"/>
              </a:rPr>
              <a:t>https://www.eurekalert.org/news-releases/742938</a:t>
            </a:r>
            <a:endParaRPr>
              <a:solidFill>
                <a:srgbClr val="212124"/>
              </a:solidFill>
              <a:highlight>
                <a:srgbClr val="F3F5F6"/>
              </a:highlight>
              <a:latin typeface="Helvetica Neue"/>
              <a:ea typeface="Helvetica Neue"/>
              <a:cs typeface="Helvetica Neue"/>
              <a:sym typeface="Helvetica Neue"/>
            </a:endParaRPr>
          </a:p>
          <a:p>
            <a:pPr marL="0" lvl="0" indent="0" algn="l" rtl="0">
              <a:lnSpc>
                <a:spcPct val="128571"/>
              </a:lnSpc>
              <a:spcBef>
                <a:spcPts val="0"/>
              </a:spcBef>
              <a:spcAft>
                <a:spcPts val="0"/>
              </a:spcAft>
              <a:buClr>
                <a:schemeClr val="dk1"/>
              </a:buClr>
              <a:buSzPts val="1100"/>
              <a:buFont typeface="Arial"/>
              <a:buNone/>
            </a:pPr>
            <a:endParaRPr>
              <a:solidFill>
                <a:srgbClr val="212124"/>
              </a:solidFill>
              <a:highlight>
                <a:srgbClr val="F3F5F6"/>
              </a:highlight>
              <a:latin typeface="Helvetica Neue"/>
              <a:ea typeface="Helvetica Neue"/>
              <a:cs typeface="Helvetica Neue"/>
              <a:sym typeface="Helvetica Neue"/>
            </a:endParaRPr>
          </a:p>
          <a:p>
            <a:pPr marL="0" lvl="0" indent="0" algn="l" rtl="0">
              <a:spcBef>
                <a:spcPts val="0"/>
              </a:spcBef>
              <a:spcAft>
                <a:spcPts val="0"/>
              </a:spcAft>
              <a:buClr>
                <a:srgbClr val="212124"/>
              </a:buClr>
              <a:buSzPts val="1200"/>
              <a:buFont typeface="Helvetica Neue"/>
              <a:buNone/>
            </a:pPr>
            <a:r>
              <a:rPr lang="en-US" sz="1200">
                <a:solidFill>
                  <a:srgbClr val="212124"/>
                </a:solidFill>
                <a:highlight>
                  <a:srgbClr val="F3F5F6"/>
                </a:highlight>
                <a:latin typeface="Helvetica Neue"/>
                <a:ea typeface="Helvetica Neue"/>
                <a:cs typeface="Helvetica Neue"/>
                <a:sym typeface="Helvetica Neue"/>
              </a:rPr>
              <a:t> </a:t>
            </a:r>
            <a:r>
              <a:rPr lang="en-US">
                <a:solidFill>
                  <a:srgbClr val="212124"/>
                </a:solidFill>
                <a:highlight>
                  <a:srgbClr val="F3F5F6"/>
                </a:highlight>
                <a:latin typeface="Helvetica Neue"/>
                <a:ea typeface="Helvetica Neue"/>
                <a:cs typeface="Helvetica Neue"/>
                <a:sym typeface="Helvetica Neue"/>
              </a:rPr>
              <a:t>Figure c</a:t>
            </a:r>
            <a:r>
              <a:rPr lang="en-US" sz="1200">
                <a:solidFill>
                  <a:srgbClr val="212124"/>
                </a:solidFill>
                <a:highlight>
                  <a:srgbClr val="F3F5F6"/>
                </a:highlight>
                <a:latin typeface="Helvetica Neue"/>
                <a:ea typeface="Helvetica Neue"/>
                <a:cs typeface="Helvetica Neue"/>
                <a:sym typeface="Helvetica Neue"/>
              </a:rPr>
              <a:t>ourtesy of Pacific Northwest National Laboratory.</a:t>
            </a:r>
            <a:endParaRPr/>
          </a:p>
        </p:txBody>
      </p:sp>
      <p:sp>
        <p:nvSpPr>
          <p:cNvPr id="208" name="Google Shape;20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3598436bea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3598436bea_0_9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400" dirty="0">
                <a:solidFill>
                  <a:srgbClr val="4C9BDB"/>
                </a:solidFill>
              </a:rPr>
              <a:t>Use this slide to identify the different sources and sinks in our current carbon cycle.</a:t>
            </a:r>
          </a:p>
          <a:p>
            <a:pPr marL="0" lvl="0" indent="0" algn="l" rtl="0">
              <a:lnSpc>
                <a:spcPct val="115000"/>
              </a:lnSpc>
              <a:spcBef>
                <a:spcPts val="0"/>
              </a:spcBef>
              <a:spcAft>
                <a:spcPts val="0"/>
              </a:spcAft>
              <a:buClr>
                <a:schemeClr val="dk1"/>
              </a:buClr>
              <a:buSzPts val="1100"/>
              <a:buFont typeface="Arial"/>
              <a:buNone/>
            </a:pPr>
            <a:r>
              <a:rPr lang="en-US" sz="1400" dirty="0">
                <a:solidFill>
                  <a:srgbClr val="4C9BDB"/>
                </a:solidFill>
              </a:rPr>
              <a:t>he budget imbalance is the difference between the estimated emissions and sinks.</a:t>
            </a:r>
            <a:endParaRPr sz="1400" dirty="0">
              <a:solidFill>
                <a:srgbClr val="4C9BDB"/>
              </a:solidFill>
            </a:endParaRPr>
          </a:p>
          <a:p>
            <a:pPr marL="0" lvl="0" indent="0" algn="l" rtl="0">
              <a:lnSpc>
                <a:spcPct val="115000"/>
              </a:lnSpc>
              <a:spcBef>
                <a:spcPts val="0"/>
              </a:spcBef>
              <a:spcAft>
                <a:spcPts val="0"/>
              </a:spcAft>
              <a:buNone/>
            </a:pPr>
            <a:r>
              <a:rPr lang="en-US" sz="1400" dirty="0">
                <a:solidFill>
                  <a:srgbClr val="4C9BDB"/>
                </a:solidFill>
              </a:rPr>
              <a:t>Source:</a:t>
            </a:r>
            <a:r>
              <a:rPr lang="en-US" sz="1400" dirty="0">
                <a:solidFill>
                  <a:srgbClr val="4C9BDB"/>
                </a:solidFill>
                <a:uFill>
                  <a:noFill/>
                </a:uFill>
                <a:hlinkClick r:id="rId3">
                  <a:extLst>
                    <a:ext uri="{A12FA001-AC4F-418D-AE19-62706E023703}">
                      <ahyp:hlinkClr xmlns:ahyp="http://schemas.microsoft.com/office/drawing/2018/hyperlinkcolor" val="tx"/>
                    </a:ext>
                  </a:extLst>
                </a:hlinkClick>
              </a:rPr>
              <a:t> </a:t>
            </a:r>
            <a:r>
              <a:rPr lang="en-US" sz="1400" u="sng" dirty="0">
                <a:solidFill>
                  <a:schemeClr val="hlink"/>
                </a:solidFill>
                <a:hlinkClick r:id="rId3"/>
              </a:rPr>
              <a:t>NOAA-ESRL</a:t>
            </a:r>
            <a:r>
              <a:rPr lang="en-US" sz="1400" dirty="0">
                <a:solidFill>
                  <a:srgbClr val="4C9BDB"/>
                </a:solidFill>
              </a:rPr>
              <a:t>;</a:t>
            </a:r>
            <a:r>
              <a:rPr lang="en-US" sz="1400" dirty="0">
                <a:solidFill>
                  <a:srgbClr val="4C9BDB"/>
                </a:solidFill>
                <a:uFill>
                  <a:noFill/>
                </a:uFill>
                <a:hlinkClick r:id="rId4">
                  <a:extLst>
                    <a:ext uri="{A12FA001-AC4F-418D-AE19-62706E023703}">
                      <ahyp:hlinkClr xmlns:ahyp="http://schemas.microsoft.com/office/drawing/2018/hyperlinkcolor" val="tx"/>
                    </a:ext>
                  </a:extLst>
                </a:hlinkClick>
              </a:rPr>
              <a:t> </a:t>
            </a:r>
            <a:r>
              <a:rPr lang="en-US" sz="1400" u="sng" dirty="0" err="1">
                <a:solidFill>
                  <a:schemeClr val="hlink"/>
                </a:solidFill>
                <a:hlinkClick r:id="rId4"/>
              </a:rPr>
              <a:t>Friedlingstein</a:t>
            </a:r>
            <a:r>
              <a:rPr lang="en-US" sz="1400" u="sng" dirty="0">
                <a:solidFill>
                  <a:schemeClr val="hlink"/>
                </a:solidFill>
                <a:hlinkClick r:id="rId4"/>
              </a:rPr>
              <a:t> et al 2021</a:t>
            </a:r>
            <a:r>
              <a:rPr lang="en-US" sz="1400" dirty="0">
                <a:solidFill>
                  <a:srgbClr val="4C9BDB"/>
                </a:solidFill>
              </a:rPr>
              <a:t>;</a:t>
            </a:r>
            <a:r>
              <a:rPr lang="en-US" sz="1400" dirty="0">
                <a:uFill>
                  <a:noFill/>
                </a:uFill>
                <a:hlinkClick r:id="rId5"/>
              </a:rPr>
              <a:t> </a:t>
            </a:r>
            <a:r>
              <a:rPr lang="en-US" sz="1400" u="sng" dirty="0" err="1">
                <a:solidFill>
                  <a:schemeClr val="hlink"/>
                </a:solidFill>
                <a:hlinkClick r:id="rId5"/>
              </a:rPr>
              <a:t>Canadell</a:t>
            </a:r>
            <a:r>
              <a:rPr lang="en-US" sz="1400" u="sng" dirty="0">
                <a:solidFill>
                  <a:schemeClr val="hlink"/>
                </a:solidFill>
                <a:hlinkClick r:id="rId5"/>
              </a:rPr>
              <a:t> et al 2021 (IPCC AR6 WG1 Chapter 5)</a:t>
            </a:r>
            <a:r>
              <a:rPr lang="en-US" sz="1400" dirty="0">
                <a:solidFill>
                  <a:srgbClr val="4C9BDB"/>
                </a:solidFill>
              </a:rPr>
              <a:t>;</a:t>
            </a:r>
            <a:r>
              <a:rPr lang="en-US" sz="1400" dirty="0">
                <a:uFill>
                  <a:noFill/>
                </a:uFill>
                <a:hlinkClick r:id="rId6"/>
              </a:rPr>
              <a:t> </a:t>
            </a:r>
            <a:r>
              <a:rPr lang="en-US" sz="1400" u="sng" dirty="0">
                <a:solidFill>
                  <a:schemeClr val="hlink"/>
                </a:solidFill>
                <a:hlinkClick r:id="rId6"/>
              </a:rPr>
              <a:t>Global Carbon Project 2021</a:t>
            </a:r>
            <a:endParaRPr sz="1400" u="sng" dirty="0">
              <a:solidFill>
                <a:schemeClr val="hlink"/>
              </a:solidFill>
            </a:endParaRPr>
          </a:p>
          <a:p>
            <a:pPr marL="0" lvl="0" indent="0" algn="l" rtl="0">
              <a:lnSpc>
                <a:spcPct val="115000"/>
              </a:lnSpc>
              <a:spcBef>
                <a:spcPts val="0"/>
              </a:spcBef>
              <a:spcAft>
                <a:spcPts val="0"/>
              </a:spcAft>
              <a:buClr>
                <a:schemeClr val="dk1"/>
              </a:buClr>
              <a:buSzPts val="1100"/>
              <a:buFont typeface="Arial"/>
              <a:buNone/>
            </a:pPr>
            <a:r>
              <a:rPr lang="en-US" sz="1400" u="sng" dirty="0">
                <a:solidFill>
                  <a:schemeClr val="hlink"/>
                </a:solidFill>
              </a:rPr>
              <a:t>https://www.globalcarbonproject.org/index.htm</a:t>
            </a:r>
            <a:endParaRPr sz="1400" u="sng" dirty="0">
              <a:solidFill>
                <a:schemeClr val="hlink"/>
              </a:solidFill>
            </a:endParaRPr>
          </a:p>
          <a:p>
            <a:pPr marL="0" lvl="0" indent="0" algn="l" rtl="0">
              <a:spcBef>
                <a:spcPts val="0"/>
              </a:spcBef>
              <a:spcAft>
                <a:spcPts val="0"/>
              </a:spcAft>
              <a:buNone/>
            </a:pPr>
            <a:endParaRPr dirty="0"/>
          </a:p>
        </p:txBody>
      </p:sp>
      <p:sp>
        <p:nvSpPr>
          <p:cNvPr id="217" name="Google Shape;217;g13598436bea_0_9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98436be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98436bea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solidFill>
                  <a:srgbClr val="4C9BDB"/>
                </a:solidFill>
              </a:rPr>
              <a:t>Use this slide to highlight the global variability in the carbon budget, and that one solution for the reduction of carbon will not solve all the challenges we are currently experience at a global scale.</a:t>
            </a:r>
          </a:p>
          <a:p>
            <a:pPr marL="0" lvl="0" indent="0" algn="l" rtl="0">
              <a:lnSpc>
                <a:spcPct val="115000"/>
              </a:lnSpc>
              <a:spcBef>
                <a:spcPts val="0"/>
              </a:spcBef>
              <a:spcAft>
                <a:spcPts val="0"/>
              </a:spcAft>
              <a:buNone/>
            </a:pPr>
            <a:r>
              <a:rPr lang="en-US" dirty="0">
                <a:solidFill>
                  <a:srgbClr val="4C9BDB"/>
                </a:solidFill>
              </a:rPr>
              <a:t>Source:</a:t>
            </a:r>
            <a:r>
              <a:rPr lang="en-US" dirty="0">
                <a:solidFill>
                  <a:srgbClr val="4C9BDB"/>
                </a:solidFill>
                <a:uFill>
                  <a:noFill/>
                </a:uFill>
                <a:hlinkClick r:id="rId3">
                  <a:extLst>
                    <a:ext uri="{A12FA001-AC4F-418D-AE19-62706E023703}">
                      <ahyp:hlinkClr xmlns:ahyp="http://schemas.microsoft.com/office/drawing/2018/hyperlinkcolor" val="tx"/>
                    </a:ext>
                  </a:extLst>
                </a:hlinkClick>
              </a:rPr>
              <a:t> </a:t>
            </a:r>
            <a:r>
              <a:rPr lang="en-US" u="sng" dirty="0" err="1">
                <a:solidFill>
                  <a:schemeClr val="hlink"/>
                </a:solidFill>
                <a:hlinkClick r:id="rId3"/>
              </a:rPr>
              <a:t>Friedlingstein</a:t>
            </a:r>
            <a:r>
              <a:rPr lang="en-US" u="sng" dirty="0">
                <a:solidFill>
                  <a:schemeClr val="hlink"/>
                </a:solidFill>
                <a:hlinkClick r:id="rId3"/>
              </a:rPr>
              <a:t> et al 2021</a:t>
            </a:r>
            <a:r>
              <a:rPr lang="en-US" dirty="0">
                <a:solidFill>
                  <a:srgbClr val="4C9BDB"/>
                </a:solidFill>
              </a:rPr>
              <a:t>;</a:t>
            </a:r>
            <a:r>
              <a:rPr lang="en-US" dirty="0">
                <a:uFill>
                  <a:noFill/>
                </a:uFill>
                <a:hlinkClick r:id="rId4"/>
              </a:rPr>
              <a:t> </a:t>
            </a:r>
            <a:r>
              <a:rPr lang="en-US" u="sng" dirty="0">
                <a:solidFill>
                  <a:schemeClr val="hlink"/>
                </a:solidFill>
                <a:hlinkClick r:id="rId4"/>
              </a:rPr>
              <a:t>Global Carbon Project 2021</a:t>
            </a:r>
            <a:endParaRPr dirty="0"/>
          </a:p>
        </p:txBody>
      </p:sp>
      <p:sp>
        <p:nvSpPr>
          <p:cNvPr id="225" name="Google Shape;225;g13598436bea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3598436bea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3598436bea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this slide and the next 3 slides, review the materials listed below to familiarize yourself with the analogy used to describe the soil carbon cycle.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Citations </a:t>
            </a:r>
          </a:p>
          <a:p>
            <a:pPr marL="0" lvl="0" indent="0" algn="l" rtl="0">
              <a:spcBef>
                <a:spcPts val="0"/>
              </a:spcBef>
              <a:spcAft>
                <a:spcPts val="0"/>
              </a:spcAft>
              <a:buNone/>
            </a:pPr>
            <a:r>
              <a:rPr lang="en-US" dirty="0"/>
              <a:t>Article:</a:t>
            </a:r>
          </a:p>
          <a:p>
            <a:pPr marL="0" lvl="0" indent="0" algn="l" rtl="0">
              <a:spcBef>
                <a:spcPts val="0"/>
              </a:spcBef>
              <a:spcAft>
                <a:spcPts val="0"/>
              </a:spcAft>
              <a:buNone/>
            </a:pPr>
            <a:r>
              <a:rPr lang="en-US" dirty="0"/>
              <a:t>Longbottom, T., et al (2022), What’s Soil Got to Do with Climate Change. </a:t>
            </a:r>
            <a:r>
              <a:rPr lang="en-US" i="1" dirty="0"/>
              <a:t>GSA Today</a:t>
            </a:r>
            <a:r>
              <a:rPr lang="en-US" dirty="0"/>
              <a:t>, </a:t>
            </a:r>
            <a:r>
              <a:rPr lang="en-US" i="1" dirty="0"/>
              <a:t>32</a:t>
            </a:r>
            <a:r>
              <a:rPr lang="en-US" dirty="0"/>
              <a:t>(5), p 4-10.</a:t>
            </a:r>
          </a:p>
          <a:p>
            <a:pPr marL="0" lvl="0" indent="0" algn="l" rtl="0">
              <a:spcBef>
                <a:spcPts val="0"/>
              </a:spcBef>
              <a:spcAft>
                <a:spcPts val="0"/>
              </a:spcAft>
              <a:buNone/>
            </a:pPr>
            <a:endParaRPr lang="en-US" dirty="0"/>
          </a:p>
          <a:p>
            <a:pPr marL="0" lvl="0" indent="0" algn="l" rtl="0">
              <a:spcBef>
                <a:spcPts val="0"/>
              </a:spcBef>
              <a:spcAft>
                <a:spcPts val="0"/>
              </a:spcAft>
              <a:buNone/>
            </a:pPr>
            <a:r>
              <a:rPr lang="en-US" sz="1200" dirty="0">
                <a:highlight>
                  <a:srgbClr val="FFFFFF"/>
                </a:highlight>
                <a:latin typeface="Arial"/>
                <a:ea typeface="Arial"/>
                <a:cs typeface="Arial"/>
                <a:sym typeface="Arial"/>
              </a:rPr>
              <a:t>Graphic novel/Comic:</a:t>
            </a:r>
          </a:p>
          <a:p>
            <a:pPr marL="0" lvl="0" indent="0" algn="l" rtl="0">
              <a:spcBef>
                <a:spcPts val="0"/>
              </a:spcBef>
              <a:spcAft>
                <a:spcPts val="0"/>
              </a:spcAft>
              <a:buNone/>
            </a:pPr>
            <a:r>
              <a:rPr lang="en-US" sz="1200" dirty="0" err="1">
                <a:highlight>
                  <a:srgbClr val="FFFFFF"/>
                </a:highlight>
                <a:latin typeface="Arial"/>
                <a:ea typeface="Arial"/>
                <a:cs typeface="Arial"/>
                <a:sym typeface="Arial"/>
              </a:rPr>
              <a:t>Berhe</a:t>
            </a:r>
            <a:r>
              <a:rPr lang="en-US" sz="1200" dirty="0">
                <a:highlight>
                  <a:srgbClr val="FFFFFF"/>
                </a:highlight>
                <a:latin typeface="Arial"/>
                <a:ea typeface="Arial"/>
                <a:cs typeface="Arial"/>
                <a:sym typeface="Arial"/>
              </a:rPr>
              <a:t>, A. A, &amp; Sequential Potential. (2021). </a:t>
            </a:r>
            <a:r>
              <a:rPr lang="en-US" sz="1200" i="1" dirty="0">
                <a:highlight>
                  <a:srgbClr val="FFFFFF"/>
                </a:highlight>
                <a:latin typeface="Arial"/>
                <a:ea typeface="Arial"/>
                <a:cs typeface="Arial"/>
                <a:sym typeface="Arial"/>
              </a:rPr>
              <a:t>What's soil got to do with climate change?</a:t>
            </a:r>
            <a:r>
              <a:rPr lang="en-US" sz="1200" dirty="0">
                <a:highlight>
                  <a:srgbClr val="FFFFFF"/>
                </a:highlight>
                <a:latin typeface="Arial"/>
                <a:ea typeface="Arial"/>
                <a:cs typeface="Arial"/>
                <a:sym typeface="Arial"/>
              </a:rPr>
              <a:t>. Retrieved from </a:t>
            </a:r>
            <a:r>
              <a:rPr lang="en-US" sz="1200" u="sng" dirty="0">
                <a:solidFill>
                  <a:schemeClr val="hlink"/>
                </a:solidFill>
                <a:highlight>
                  <a:srgbClr val="FFFFFF"/>
                </a:highlight>
                <a:latin typeface="Arial"/>
                <a:ea typeface="Arial"/>
                <a:cs typeface="Arial"/>
                <a:sym typeface="Arial"/>
                <a:hlinkClick r:id="rId3"/>
              </a:rPr>
              <a:t>https://escholarship.org/uc/item/4d76p54r</a:t>
            </a:r>
            <a:endParaRPr lang="en-US" sz="1200" dirty="0">
              <a:highlight>
                <a:srgbClr val="FFFFFF"/>
              </a:highlight>
              <a:latin typeface="Arial"/>
              <a:ea typeface="Arial"/>
              <a:cs typeface="Arial"/>
              <a:sym typeface="Arial"/>
            </a:endParaRPr>
          </a:p>
          <a:p>
            <a:pPr marL="0" lvl="0" indent="0" algn="l" rtl="0">
              <a:spcBef>
                <a:spcPts val="0"/>
              </a:spcBef>
              <a:spcAft>
                <a:spcPts val="0"/>
              </a:spcAft>
              <a:buNone/>
            </a:pPr>
            <a:endParaRPr lang="en-US" sz="1200" dirty="0">
              <a:highlight>
                <a:srgbClr val="FFFFFF"/>
              </a:highlight>
              <a:latin typeface="Arial"/>
              <a:ea typeface="Arial"/>
              <a:cs typeface="Arial"/>
              <a:sym typeface="Arial"/>
            </a:endParaRPr>
          </a:p>
          <a:p>
            <a:pPr marL="0" lvl="0" indent="0" algn="l" rtl="0">
              <a:spcBef>
                <a:spcPts val="0"/>
              </a:spcBef>
              <a:spcAft>
                <a:spcPts val="0"/>
              </a:spcAft>
              <a:buNone/>
            </a:pPr>
            <a:r>
              <a:rPr lang="en-US" sz="1200" dirty="0">
                <a:highlight>
                  <a:srgbClr val="FFFFFF"/>
                </a:highlight>
                <a:latin typeface="Arial"/>
                <a:ea typeface="Arial"/>
                <a:cs typeface="Arial"/>
                <a:sym typeface="Arial"/>
              </a:rPr>
              <a:t>Ted Talk:</a:t>
            </a:r>
          </a:p>
          <a:p>
            <a:pPr marL="0" lvl="0" indent="0" algn="l" rtl="0">
              <a:spcBef>
                <a:spcPts val="0"/>
              </a:spcBef>
              <a:spcAft>
                <a:spcPts val="0"/>
              </a:spcAft>
              <a:buNone/>
            </a:pPr>
            <a:r>
              <a:rPr lang="en-US" sz="1200" u="sng" dirty="0">
                <a:solidFill>
                  <a:schemeClr val="hlink"/>
                </a:solidFill>
                <a:highlight>
                  <a:srgbClr val="FFFFFF"/>
                </a:highlight>
                <a:latin typeface="Arial"/>
                <a:ea typeface="Arial"/>
                <a:cs typeface="Arial"/>
                <a:sym typeface="Arial"/>
                <a:hlinkClick r:id="rId4"/>
              </a:rPr>
              <a:t>https://www.ted.com/talks/asmeret_asefaw_berhe_a_climate_change_solution_that_s_right_under_our_feet</a:t>
            </a:r>
            <a:endParaRPr lang="en-US" sz="1200" dirty="0">
              <a:highlight>
                <a:srgbClr val="FFFFFF"/>
              </a:highlight>
              <a:latin typeface="Arial"/>
              <a:ea typeface="Arial"/>
              <a:cs typeface="Arial"/>
              <a:sym typeface="Arial"/>
            </a:endParaRPr>
          </a:p>
          <a:p>
            <a:pPr marL="0" lvl="0" indent="0" algn="l" rtl="0">
              <a:lnSpc>
                <a:spcPct val="115000"/>
              </a:lnSpc>
              <a:spcBef>
                <a:spcPts val="0"/>
              </a:spcBef>
              <a:spcAft>
                <a:spcPts val="0"/>
              </a:spcAft>
              <a:buNone/>
            </a:pPr>
            <a:endParaRPr dirty="0"/>
          </a:p>
        </p:txBody>
      </p:sp>
      <p:sp>
        <p:nvSpPr>
          <p:cNvPr id="225" name="Google Shape;225;g13598436bea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2017784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7"/>
          <p:cNvSpPr txBox="1">
            <a:spLocks noGrp="1"/>
          </p:cNvSpPr>
          <p:nvPr>
            <p:ph type="subTitle" idx="1"/>
          </p:nvPr>
        </p:nvSpPr>
        <p:spPr>
          <a:xfrm>
            <a:off x="1524000" y="3602038"/>
            <a:ext cx="9144000" cy="80179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Google Shape;21;p2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8"/>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28"/>
          <p:cNvSpPr>
            <a:spLocks noGrp="1"/>
          </p:cNvSpPr>
          <p:nvPr>
            <p:ph type="pic" idx="2"/>
          </p:nvPr>
        </p:nvSpPr>
        <p:spPr>
          <a:xfrm>
            <a:off x="0" y="0"/>
            <a:ext cx="1366838" cy="6858000"/>
          </a:xfrm>
          <a:prstGeom prst="rect">
            <a:avLst/>
          </a:prstGeom>
          <a:noFill/>
          <a:ln>
            <a:noFill/>
          </a:ln>
        </p:spPr>
      </p:sp>
      <p:pic>
        <p:nvPicPr>
          <p:cNvPr id="24" name="Google Shape;24;p2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
        <p:nvSpPr>
          <p:cNvPr id="25" name="Google Shape;25;p2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8610599" y="6415623"/>
            <a:ext cx="2743200" cy="305852"/>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r>
              <a:rPr lang="en-US"/>
              <a:t>   USDA-NRCS</a:t>
            </a:r>
            <a:endParaRPr/>
          </a:p>
        </p:txBody>
      </p:sp>
      <p:sp>
        <p:nvSpPr>
          <p:cNvPr id="32" name="Google Shape;32;p29"/>
          <p:cNvSpPr>
            <a:spLocks noGrp="1"/>
          </p:cNvSpPr>
          <p:nvPr>
            <p:ph type="pic" idx="2"/>
          </p:nvPr>
        </p:nvSpPr>
        <p:spPr>
          <a:xfrm>
            <a:off x="0" y="0"/>
            <a:ext cx="1366838" cy="6858000"/>
          </a:xfrm>
          <a:prstGeom prst="rect">
            <a:avLst/>
          </a:prstGeom>
          <a:noFill/>
          <a:ln>
            <a:noFill/>
          </a:ln>
        </p:spPr>
      </p:sp>
      <p:pic>
        <p:nvPicPr>
          <p:cNvPr id="33" name="Google Shape;33;p29"/>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1458930" cy="68579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6"/>
          <p:cNvSpPr>
            <a:spLocks noGrp="1"/>
          </p:cNvSpPr>
          <p:nvPr>
            <p:ph type="pic" idx="2"/>
          </p:nvPr>
        </p:nvSpPr>
        <p:spPr>
          <a:xfrm>
            <a:off x="5183188" y="987425"/>
            <a:ext cx="6172200" cy="4873625"/>
          </a:xfrm>
          <a:prstGeom prst="rect">
            <a:avLst/>
          </a:prstGeom>
          <a:noFill/>
          <a:ln>
            <a:noFill/>
          </a:ln>
        </p:spPr>
      </p:sp>
      <p:sp>
        <p:nvSpPr>
          <p:cNvPr id="75" name="Google Shape;75;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xXo-9x1bS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www.windows2universe.org/teacher_resources/withering_crops_activity.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youtube.com/watch?v=cBqr43QbfB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teachingapscience.com/soil-salinization-lab/"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troudcenter.org/virtual-learning-resource/runoff-simulat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nextgenscience.org/pe/hs-ess3-1-earth-and-human-activity" TargetMode="External"/><Relationship Id="rId3" Type="http://schemas.openxmlformats.org/officeDocument/2006/relationships/hyperlink" Target="https://www.nextgenscience.org/pe/ms-ls2-3-ecosystems-interactions-energy-and-dynamics" TargetMode="External"/><Relationship Id="rId7" Type="http://schemas.openxmlformats.org/officeDocument/2006/relationships/hyperlink" Target="https://www.nextgenscience.org/pe/hs-ess2-7-earths-systems"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nextgenscience.org/pe/hs-ess2-6-earths-systems" TargetMode="External"/><Relationship Id="rId5" Type="http://schemas.openxmlformats.org/officeDocument/2006/relationships/hyperlink" Target="https://www.nextgenscience.org/pe/hs-ess2-2-earths-systems" TargetMode="External"/><Relationship Id="rId4" Type="http://schemas.openxmlformats.org/officeDocument/2006/relationships/hyperlink" Target="https://www.nextgenscience.org/pe/ms-ls2-5-ecosystems-interactions-energy-and-dynamics"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s://serc.carleton.edu/kskl_educator/soil_society/index.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1" descr="A picture containing calendar&#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9" name="Google Shape;169;p1"/>
          <p:cNvSpPr txBox="1">
            <a:spLocks noGrp="1"/>
          </p:cNvSpPr>
          <p:nvPr>
            <p:ph type="subTitle" idx="1"/>
          </p:nvPr>
        </p:nvSpPr>
        <p:spPr>
          <a:xfrm>
            <a:off x="1524000" y="3602038"/>
            <a:ext cx="9144000" cy="759755"/>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rgbClr val="000000"/>
              </a:buClr>
              <a:buSzPts val="2800"/>
              <a:buFont typeface="Arial"/>
              <a:buNone/>
            </a:pPr>
            <a:r>
              <a:rPr lang="en-US" sz="3200" b="1">
                <a:solidFill>
                  <a:srgbClr val="065B84"/>
                </a:solidFill>
                <a:latin typeface="Calibri"/>
                <a:ea typeface="Calibri"/>
                <a:cs typeface="Calibri"/>
                <a:sym typeface="Calibri"/>
              </a:rPr>
              <a:t>Module 4: Soils and Climate Change</a:t>
            </a:r>
            <a:endParaRPr sz="3200" b="1" i="0" u="none" strike="noStrike" cap="none">
              <a:solidFill>
                <a:srgbClr val="065B84"/>
              </a:solidFill>
              <a:latin typeface="Calibri"/>
              <a:ea typeface="Calibri"/>
              <a:cs typeface="Calibri"/>
              <a:sym typeface="Calibri"/>
            </a:endParaRPr>
          </a:p>
        </p:txBody>
      </p:sp>
      <p:pic>
        <p:nvPicPr>
          <p:cNvPr id="6" name="Picture 5" descr="Text&#10;&#10;Description automatically generated">
            <a:extLst>
              <a:ext uri="{FF2B5EF4-FFF2-40B4-BE49-F238E27FC236}">
                <a16:creationId xmlns:a16="http://schemas.microsoft.com/office/drawing/2014/main" id="{E682654B-AAAF-067F-0DE6-DC8F21B952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8692" y="5550429"/>
            <a:ext cx="2837935" cy="8784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9" name="Google Shape;229;g13598436bea_0_104"/>
          <p:cNvPicPr preferRelativeResize="0"/>
          <p:nvPr/>
        </p:nvPicPr>
        <p:blipFill rotWithShape="1">
          <a:blip r:embed="rId3"/>
          <a:srcRect/>
          <a:stretch/>
        </p:blipFill>
        <p:spPr>
          <a:xfrm>
            <a:off x="1059150" y="716151"/>
            <a:ext cx="12192001" cy="658847"/>
          </a:xfrm>
          <a:prstGeom prst="rect">
            <a:avLst/>
          </a:prstGeom>
          <a:noFill/>
          <a:ln>
            <a:noFill/>
          </a:ln>
        </p:spPr>
      </p:pic>
      <p:sp>
        <p:nvSpPr>
          <p:cNvPr id="2" name="Google Shape;236;g1350c7829b7_0_85">
            <a:extLst>
              <a:ext uri="{FF2B5EF4-FFF2-40B4-BE49-F238E27FC236}">
                <a16:creationId xmlns:a16="http://schemas.microsoft.com/office/drawing/2014/main" id="{18BCC014-0540-1B63-2B56-1A1F6D7B9455}"/>
              </a:ext>
            </a:extLst>
          </p:cNvPr>
          <p:cNvSpPr txBox="1">
            <a:spLocks noGrp="1"/>
          </p:cNvSpPr>
          <p:nvPr>
            <p:ph type="title"/>
          </p:nvPr>
        </p:nvSpPr>
        <p:spPr>
          <a:xfrm>
            <a:off x="1666834" y="8787"/>
            <a:ext cx="9534525" cy="1325563"/>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SzPts val="1300"/>
              <a:buNone/>
            </a:pPr>
            <a:r>
              <a:rPr lang="en-US" sz="4700" b="1" dirty="0">
                <a:solidFill>
                  <a:srgbClr val="1E4E79"/>
                </a:solidFill>
              </a:rPr>
              <a:t>Soil Carbon - </a:t>
            </a:r>
            <a:r>
              <a:rPr lang="en-US" sz="4700" b="1" i="1" dirty="0">
                <a:solidFill>
                  <a:srgbClr val="1E4E79"/>
                </a:solidFill>
              </a:rPr>
              <a:t>a Bank Account Analogy</a:t>
            </a:r>
            <a:endParaRPr sz="4700" b="1" i="1" dirty="0">
              <a:solidFill>
                <a:srgbClr val="1E4E79"/>
              </a:solidFill>
            </a:endParaRPr>
          </a:p>
        </p:txBody>
      </p:sp>
      <p:sp>
        <p:nvSpPr>
          <p:cNvPr id="5" name="Google Shape;248;g13598436bea_0_84">
            <a:extLst>
              <a:ext uri="{FF2B5EF4-FFF2-40B4-BE49-F238E27FC236}">
                <a16:creationId xmlns:a16="http://schemas.microsoft.com/office/drawing/2014/main" id="{4E8DB7D2-8AEC-331D-1078-0B4427E4CA08}"/>
              </a:ext>
            </a:extLst>
          </p:cNvPr>
          <p:cNvSpPr txBox="1">
            <a:spLocks/>
          </p:cNvSpPr>
          <p:nvPr/>
        </p:nvSpPr>
        <p:spPr>
          <a:xfrm>
            <a:off x="1818526" y="1334350"/>
            <a:ext cx="5044094" cy="686464"/>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b" anchorCtr="0">
            <a:normAutofit fontScale="925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600"/>
              </a:spcBef>
              <a:buFont typeface="Arial"/>
              <a:buNone/>
            </a:pPr>
            <a:r>
              <a:rPr lang="en-US" sz="3000" b="1" dirty="0">
                <a:latin typeface="Calibri" panose="020F0502020204030204" pitchFamily="34" charset="0"/>
                <a:cs typeface="Calibri" panose="020F0502020204030204" pitchFamily="34" charset="0"/>
              </a:rPr>
              <a:t>Slow Cycling (</a:t>
            </a:r>
            <a:r>
              <a:rPr lang="en-US" sz="3000" b="1" i="1" dirty="0">
                <a:latin typeface="Calibri" panose="020F0502020204030204" pitchFamily="34" charset="0"/>
                <a:cs typeface="Calibri" panose="020F0502020204030204" pitchFamily="34" charset="0"/>
              </a:rPr>
              <a:t>savings account</a:t>
            </a:r>
            <a:r>
              <a:rPr lang="en-US" sz="3000" b="1" dirty="0">
                <a:latin typeface="Calibri" panose="020F0502020204030204" pitchFamily="34" charset="0"/>
                <a:cs typeface="Calibri" panose="020F0502020204030204" pitchFamily="34" charset="0"/>
              </a:rPr>
              <a:t>)</a:t>
            </a:r>
          </a:p>
        </p:txBody>
      </p:sp>
      <p:sp>
        <p:nvSpPr>
          <p:cNvPr id="6" name="Google Shape;249;g13598436bea_0_84">
            <a:extLst>
              <a:ext uri="{FF2B5EF4-FFF2-40B4-BE49-F238E27FC236}">
                <a16:creationId xmlns:a16="http://schemas.microsoft.com/office/drawing/2014/main" id="{76ABEE5D-5E84-5968-1187-E2240E70CE26}"/>
              </a:ext>
            </a:extLst>
          </p:cNvPr>
          <p:cNvSpPr txBox="1">
            <a:spLocks/>
          </p:cNvSpPr>
          <p:nvPr/>
        </p:nvSpPr>
        <p:spPr>
          <a:xfrm>
            <a:off x="1810905" y="2082361"/>
            <a:ext cx="5051715" cy="3195891"/>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t" anchorCtr="0">
            <a:noAutofit/>
          </a:bodyPr>
          <a:lstStyle/>
          <a:p>
            <a:pPr marL="609600" indent="-495300" algn="l" rtl="0">
              <a:buClrTx/>
              <a:buSzPts val="3000"/>
              <a:buFont typeface="Calibri"/>
              <a:buChar char="•"/>
            </a:pPr>
            <a:r>
              <a:rPr lang="en-US" sz="2800" dirty="0">
                <a:solidFill>
                  <a:sysClr val="windowText" lastClr="000000"/>
                </a:solidFill>
                <a:latin typeface="Calibri" panose="020F0502020204030204" pitchFamily="34" charset="0"/>
                <a:cs typeface="Calibri" panose="020F0502020204030204" pitchFamily="34" charset="0"/>
              </a:rPr>
              <a:t>mineral-associated carbon in soil aggregates or chemically bound to the surfaces of reactive soil minerals</a:t>
            </a:r>
          </a:p>
          <a:p>
            <a:pPr marL="609600" indent="-495300" algn="l" rtl="0">
              <a:buClrTx/>
              <a:buSzPts val="3000"/>
              <a:buFont typeface="Calibri"/>
              <a:buChar char="•"/>
            </a:pPr>
            <a:r>
              <a:rPr lang="en-US" sz="2800" dirty="0">
                <a:solidFill>
                  <a:sysClr val="windowText" lastClr="000000"/>
                </a:solidFill>
                <a:latin typeface="Calibri" panose="020F0502020204030204" pitchFamily="34" charset="0"/>
                <a:cs typeface="Calibri" panose="020F0502020204030204" pitchFamily="34" charset="0"/>
              </a:rPr>
              <a:t>restrict decomposition, allowing it to persist in soils for long time scales</a:t>
            </a:r>
          </a:p>
        </p:txBody>
      </p:sp>
      <p:sp>
        <p:nvSpPr>
          <p:cNvPr id="7" name="Google Shape;250;g13598436bea_0_84">
            <a:extLst>
              <a:ext uri="{FF2B5EF4-FFF2-40B4-BE49-F238E27FC236}">
                <a16:creationId xmlns:a16="http://schemas.microsoft.com/office/drawing/2014/main" id="{53A6928D-1B82-2527-9A7F-C089DFE2651E}"/>
              </a:ext>
            </a:extLst>
          </p:cNvPr>
          <p:cNvSpPr txBox="1">
            <a:spLocks/>
          </p:cNvSpPr>
          <p:nvPr/>
        </p:nvSpPr>
        <p:spPr>
          <a:xfrm>
            <a:off x="7041823" y="1334350"/>
            <a:ext cx="4918912" cy="686464"/>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b"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buSzPts val="1018"/>
            </a:pPr>
            <a:r>
              <a:rPr lang="en-US" sz="3000" b="1" dirty="0">
                <a:latin typeface="Calibri" panose="020F0502020204030204" pitchFamily="34" charset="0"/>
                <a:cs typeface="Calibri" panose="020F0502020204030204" pitchFamily="34" charset="0"/>
              </a:rPr>
              <a:t>Fast Cycling (</a:t>
            </a:r>
            <a:r>
              <a:rPr lang="en-US" sz="3000" b="1" i="1" dirty="0">
                <a:latin typeface="Calibri" panose="020F0502020204030204" pitchFamily="34" charset="0"/>
                <a:cs typeface="Calibri" panose="020F0502020204030204" pitchFamily="34" charset="0"/>
              </a:rPr>
              <a:t>checking account</a:t>
            </a:r>
            <a:r>
              <a:rPr lang="en-US" sz="3000" b="1" dirty="0">
                <a:latin typeface="Calibri" panose="020F0502020204030204" pitchFamily="34" charset="0"/>
                <a:cs typeface="Calibri" panose="020F0502020204030204" pitchFamily="34" charset="0"/>
              </a:rPr>
              <a:t>)</a:t>
            </a:r>
          </a:p>
        </p:txBody>
      </p:sp>
      <p:sp>
        <p:nvSpPr>
          <p:cNvPr id="8" name="Google Shape;251;g13598436bea_0_84">
            <a:extLst>
              <a:ext uri="{FF2B5EF4-FFF2-40B4-BE49-F238E27FC236}">
                <a16:creationId xmlns:a16="http://schemas.microsoft.com/office/drawing/2014/main" id="{B0BA4AE5-F189-A8FB-3244-111A986BB94C}"/>
              </a:ext>
            </a:extLst>
          </p:cNvPr>
          <p:cNvSpPr txBox="1">
            <a:spLocks/>
          </p:cNvSpPr>
          <p:nvPr/>
        </p:nvSpPr>
        <p:spPr>
          <a:xfrm>
            <a:off x="7041823" y="2082362"/>
            <a:ext cx="4918912" cy="3195891"/>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600" indent="-495300">
              <a:buSzPts val="3000"/>
              <a:buFont typeface="Calibri"/>
              <a:buChar char="•"/>
            </a:pPr>
            <a:r>
              <a:rPr lang="en-US" sz="2800" dirty="0">
                <a:latin typeface="Calibri" panose="020F0502020204030204" pitchFamily="34" charset="0"/>
                <a:cs typeface="Calibri" panose="020F0502020204030204" pitchFamily="34" charset="0"/>
              </a:rPr>
              <a:t>readily degradable and easily transported.</a:t>
            </a:r>
          </a:p>
          <a:p>
            <a:pPr marL="609600" indent="-495300">
              <a:buSzPts val="3000"/>
              <a:buFont typeface="Calibri"/>
              <a:buChar char="•"/>
            </a:pPr>
            <a:r>
              <a:rPr lang="en-US" sz="2800" dirty="0">
                <a:latin typeface="Calibri" panose="020F0502020204030204" pitchFamily="34" charset="0"/>
                <a:cs typeface="Calibri" panose="020F0502020204030204" pitchFamily="34" charset="0"/>
              </a:rPr>
              <a:t>Critical for maintenance of life in soil since decomposition is the main mechanism that recycle nutrients for soil organisms </a:t>
            </a:r>
          </a:p>
        </p:txBody>
      </p:sp>
      <p:pic>
        <p:nvPicPr>
          <p:cNvPr id="9" name="Google Shape;252;g13598436bea_0_84">
            <a:extLst>
              <a:ext uri="{FF2B5EF4-FFF2-40B4-BE49-F238E27FC236}">
                <a16:creationId xmlns:a16="http://schemas.microsoft.com/office/drawing/2014/main" id="{2B90109C-699E-B576-47A2-35D3932F5F3A}"/>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535719" y="4984077"/>
            <a:ext cx="1521097" cy="1514008"/>
          </a:xfrm>
          <a:prstGeom prst="rect">
            <a:avLst/>
          </a:prstGeom>
          <a:noFill/>
          <a:ln>
            <a:noFill/>
          </a:ln>
        </p:spPr>
      </p:pic>
      <p:sp>
        <p:nvSpPr>
          <p:cNvPr id="10" name="Google Shape;410;g13bdbf32587_0_27">
            <a:extLst>
              <a:ext uri="{FF2B5EF4-FFF2-40B4-BE49-F238E27FC236}">
                <a16:creationId xmlns:a16="http://schemas.microsoft.com/office/drawing/2014/main" id="{BD77E99C-F2AB-73F6-0C19-CCBC77262FCF}"/>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extLst>
      <p:ext uri="{BB962C8B-B14F-4D97-AF65-F5344CB8AC3E}">
        <p14:creationId xmlns:p14="http://schemas.microsoft.com/office/powerpoint/2010/main" val="380102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9" name="Google Shape;229;g13598436bea_0_104"/>
          <p:cNvPicPr preferRelativeResize="0"/>
          <p:nvPr/>
        </p:nvPicPr>
        <p:blipFill rotWithShape="1">
          <a:blip r:embed="rId3"/>
          <a:srcRect/>
          <a:stretch/>
        </p:blipFill>
        <p:spPr>
          <a:xfrm>
            <a:off x="1059150" y="716151"/>
            <a:ext cx="12192001" cy="658847"/>
          </a:xfrm>
          <a:prstGeom prst="rect">
            <a:avLst/>
          </a:prstGeom>
          <a:noFill/>
          <a:ln>
            <a:noFill/>
          </a:ln>
        </p:spPr>
      </p:pic>
      <p:sp>
        <p:nvSpPr>
          <p:cNvPr id="2" name="Google Shape;236;g1350c7829b7_0_85">
            <a:extLst>
              <a:ext uri="{FF2B5EF4-FFF2-40B4-BE49-F238E27FC236}">
                <a16:creationId xmlns:a16="http://schemas.microsoft.com/office/drawing/2014/main" id="{18BCC014-0540-1B63-2B56-1A1F6D7B9455}"/>
              </a:ext>
            </a:extLst>
          </p:cNvPr>
          <p:cNvSpPr txBox="1">
            <a:spLocks noGrp="1"/>
          </p:cNvSpPr>
          <p:nvPr>
            <p:ph type="title"/>
          </p:nvPr>
        </p:nvSpPr>
        <p:spPr>
          <a:xfrm>
            <a:off x="1666834" y="8787"/>
            <a:ext cx="9534525" cy="1325563"/>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SzPts val="1300"/>
              <a:buNone/>
            </a:pPr>
            <a:r>
              <a:rPr lang="en-US" sz="4700" b="1" dirty="0">
                <a:solidFill>
                  <a:srgbClr val="1E4E79"/>
                </a:solidFill>
              </a:rPr>
              <a:t>Soil Carbon - </a:t>
            </a:r>
            <a:r>
              <a:rPr lang="en-US" sz="4700" b="1" i="1" dirty="0">
                <a:solidFill>
                  <a:srgbClr val="1E4E79"/>
                </a:solidFill>
              </a:rPr>
              <a:t>a Bank Account Analogy</a:t>
            </a:r>
            <a:endParaRPr sz="4700" b="1" i="1" dirty="0">
              <a:solidFill>
                <a:srgbClr val="1E4E79"/>
              </a:solidFill>
            </a:endParaRPr>
          </a:p>
        </p:txBody>
      </p:sp>
      <p:sp>
        <p:nvSpPr>
          <p:cNvPr id="3" name="Google Shape;260;g13beb651f42_0_252">
            <a:extLst>
              <a:ext uri="{FF2B5EF4-FFF2-40B4-BE49-F238E27FC236}">
                <a16:creationId xmlns:a16="http://schemas.microsoft.com/office/drawing/2014/main" id="{BD3CF7E3-F226-BD94-6F01-1A12A5213918}"/>
              </a:ext>
            </a:extLst>
          </p:cNvPr>
          <p:cNvSpPr txBox="1">
            <a:spLocks noGrp="1"/>
          </p:cNvSpPr>
          <p:nvPr>
            <p:ph type="body" idx="1"/>
          </p:nvPr>
        </p:nvSpPr>
        <p:spPr>
          <a:xfrm>
            <a:off x="2047125" y="1825625"/>
            <a:ext cx="9535200" cy="3328200"/>
          </a:xfrm>
          <a:prstGeom prst="rect">
            <a:avLst/>
          </a:prstGeom>
          <a:solidFill>
            <a:schemeClr val="lt1"/>
          </a:solidFill>
          <a:ln w="9525" cap="flat" cmpd="sng">
            <a:noFill/>
            <a:prstDash val="solid"/>
            <a:round/>
            <a:headEnd type="none" w="sm" len="sm"/>
            <a:tailEnd type="none" w="sm" len="sm"/>
          </a:ln>
        </p:spPr>
        <p:txBody>
          <a:bodyPr spcFirstLastPara="1" wrap="square" lIns="91425" tIns="45700" rIns="91425" bIns="45700" anchor="t" anchorCtr="0">
            <a:normAutofit lnSpcReduction="10000"/>
          </a:bodyPr>
          <a:lstStyle/>
          <a:p>
            <a:pPr marL="609600" lvl="0" indent="0" algn="l" rtl="0">
              <a:lnSpc>
                <a:spcPct val="90000"/>
              </a:lnSpc>
              <a:spcBef>
                <a:spcPts val="0"/>
              </a:spcBef>
              <a:spcAft>
                <a:spcPts val="0"/>
              </a:spcAft>
              <a:buNone/>
            </a:pPr>
            <a:endParaRPr b="0" dirty="0"/>
          </a:p>
          <a:p>
            <a:pPr marL="457200" lvl="0" indent="-325755" algn="l" rtl="0">
              <a:lnSpc>
                <a:spcPct val="90000"/>
              </a:lnSpc>
              <a:spcBef>
                <a:spcPts val="0"/>
              </a:spcBef>
              <a:spcAft>
                <a:spcPts val="0"/>
              </a:spcAft>
              <a:buClr>
                <a:schemeClr val="dk1"/>
              </a:buClr>
              <a:buSzPct val="56250"/>
              <a:buChar char="•"/>
            </a:pPr>
            <a:r>
              <a:rPr lang="en-US" b="0" dirty="0"/>
              <a:t>There will always be “withdrawals” as the decomposition is needed for nutrient cycling</a:t>
            </a:r>
            <a:endParaRPr b="0" dirty="0"/>
          </a:p>
          <a:p>
            <a:pPr marL="609600" lvl="0" indent="0" algn="l" rtl="0">
              <a:lnSpc>
                <a:spcPct val="90000"/>
              </a:lnSpc>
              <a:spcBef>
                <a:spcPts val="0"/>
              </a:spcBef>
              <a:spcAft>
                <a:spcPts val="0"/>
              </a:spcAft>
              <a:buNone/>
            </a:pPr>
            <a:endParaRPr b="0" dirty="0"/>
          </a:p>
          <a:p>
            <a:pPr marL="457200" lvl="0" indent="-325755" algn="l" rtl="0">
              <a:lnSpc>
                <a:spcPct val="90000"/>
              </a:lnSpc>
              <a:spcBef>
                <a:spcPts val="0"/>
              </a:spcBef>
              <a:spcAft>
                <a:spcPts val="0"/>
              </a:spcAft>
              <a:buClr>
                <a:schemeClr val="dk1"/>
              </a:buClr>
              <a:buSzPct val="56250"/>
              <a:buChar char="•"/>
            </a:pPr>
            <a:r>
              <a:rPr lang="en-US" b="0" dirty="0"/>
              <a:t>What are our “investment” opportunities? - “climate smart” soil management practices</a:t>
            </a:r>
            <a:endParaRPr b="0" dirty="0"/>
          </a:p>
          <a:p>
            <a:pPr marL="609600" lvl="0" indent="0" algn="l" rtl="0">
              <a:lnSpc>
                <a:spcPct val="90000"/>
              </a:lnSpc>
              <a:spcBef>
                <a:spcPts val="0"/>
              </a:spcBef>
              <a:spcAft>
                <a:spcPts val="0"/>
              </a:spcAft>
              <a:buNone/>
            </a:pPr>
            <a:endParaRPr b="0" dirty="0"/>
          </a:p>
          <a:p>
            <a:pPr marL="457200" lvl="0" indent="-325755" algn="l" rtl="0">
              <a:lnSpc>
                <a:spcPct val="90000"/>
              </a:lnSpc>
              <a:spcBef>
                <a:spcPts val="0"/>
              </a:spcBef>
              <a:spcAft>
                <a:spcPts val="0"/>
              </a:spcAft>
              <a:buClr>
                <a:schemeClr val="dk1"/>
              </a:buClr>
              <a:buSzPct val="56250"/>
              <a:buChar char="•"/>
            </a:pPr>
            <a:r>
              <a:rPr lang="en-US" b="0" dirty="0"/>
              <a:t>4 per 1000 effort: Increase soil organic carbon by 0.4% annually = offsets one-third global fossil fuel emissions. </a:t>
            </a:r>
            <a:endParaRPr b="0" dirty="0"/>
          </a:p>
          <a:p>
            <a:pPr marL="0" lvl="0" indent="0" algn="l" rtl="0">
              <a:lnSpc>
                <a:spcPct val="90000"/>
              </a:lnSpc>
              <a:spcBef>
                <a:spcPts val="1000"/>
              </a:spcBef>
              <a:spcAft>
                <a:spcPts val="0"/>
              </a:spcAft>
              <a:buClr>
                <a:schemeClr val="dk1"/>
              </a:buClr>
              <a:buSzPct val="87500"/>
              <a:buNone/>
            </a:pPr>
            <a:endParaRPr dirty="0"/>
          </a:p>
        </p:txBody>
      </p:sp>
      <p:pic>
        <p:nvPicPr>
          <p:cNvPr id="4" name="Google Shape;252;g13598436bea_0_84">
            <a:extLst>
              <a:ext uri="{FF2B5EF4-FFF2-40B4-BE49-F238E27FC236}">
                <a16:creationId xmlns:a16="http://schemas.microsoft.com/office/drawing/2014/main" id="{6098396B-842E-7A31-AE29-9B08E8252195}"/>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535719" y="4984077"/>
            <a:ext cx="1521097" cy="1514008"/>
          </a:xfrm>
          <a:prstGeom prst="rect">
            <a:avLst/>
          </a:prstGeom>
          <a:noFill/>
          <a:ln>
            <a:noFill/>
          </a:ln>
        </p:spPr>
      </p:pic>
      <p:sp>
        <p:nvSpPr>
          <p:cNvPr id="10" name="Google Shape;410;g13bdbf32587_0_27">
            <a:extLst>
              <a:ext uri="{FF2B5EF4-FFF2-40B4-BE49-F238E27FC236}">
                <a16:creationId xmlns:a16="http://schemas.microsoft.com/office/drawing/2014/main" id="{3F5F6F24-AA8F-6312-D7F2-3469828A3229}"/>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extLst>
      <p:ext uri="{BB962C8B-B14F-4D97-AF65-F5344CB8AC3E}">
        <p14:creationId xmlns:p14="http://schemas.microsoft.com/office/powerpoint/2010/main" val="2097751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9" name="Google Shape;229;g13598436bea_0_104"/>
          <p:cNvPicPr preferRelativeResize="0"/>
          <p:nvPr/>
        </p:nvPicPr>
        <p:blipFill rotWithShape="1">
          <a:blip r:embed="rId3"/>
          <a:srcRect/>
          <a:stretch/>
        </p:blipFill>
        <p:spPr>
          <a:xfrm>
            <a:off x="1059150" y="716151"/>
            <a:ext cx="12192001" cy="658847"/>
          </a:xfrm>
          <a:prstGeom prst="rect">
            <a:avLst/>
          </a:prstGeom>
          <a:noFill/>
          <a:ln>
            <a:noFill/>
          </a:ln>
        </p:spPr>
      </p:pic>
      <p:sp>
        <p:nvSpPr>
          <p:cNvPr id="2" name="Google Shape;236;g1350c7829b7_0_85">
            <a:extLst>
              <a:ext uri="{FF2B5EF4-FFF2-40B4-BE49-F238E27FC236}">
                <a16:creationId xmlns:a16="http://schemas.microsoft.com/office/drawing/2014/main" id="{18BCC014-0540-1B63-2B56-1A1F6D7B9455}"/>
              </a:ext>
            </a:extLst>
          </p:cNvPr>
          <p:cNvSpPr txBox="1">
            <a:spLocks noGrp="1"/>
          </p:cNvSpPr>
          <p:nvPr>
            <p:ph type="title"/>
          </p:nvPr>
        </p:nvSpPr>
        <p:spPr>
          <a:xfrm>
            <a:off x="1666834" y="8787"/>
            <a:ext cx="9534525" cy="1325563"/>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SzPts val="1300"/>
              <a:buNone/>
            </a:pPr>
            <a:r>
              <a:rPr lang="en-US" sz="4700" b="1" dirty="0">
                <a:solidFill>
                  <a:srgbClr val="1E4E79"/>
                </a:solidFill>
              </a:rPr>
              <a:t>Soil Carbon - </a:t>
            </a:r>
            <a:r>
              <a:rPr lang="en-US" sz="4700" b="1" i="1" dirty="0">
                <a:solidFill>
                  <a:srgbClr val="1E4E79"/>
                </a:solidFill>
              </a:rPr>
              <a:t>a Bank Account Analogy</a:t>
            </a:r>
            <a:endParaRPr sz="4700" b="1" i="1" dirty="0">
              <a:solidFill>
                <a:srgbClr val="1E4E79"/>
              </a:solidFill>
            </a:endParaRPr>
          </a:p>
        </p:txBody>
      </p:sp>
      <p:pic>
        <p:nvPicPr>
          <p:cNvPr id="4" name="Google Shape;252;g13598436bea_0_84">
            <a:extLst>
              <a:ext uri="{FF2B5EF4-FFF2-40B4-BE49-F238E27FC236}">
                <a16:creationId xmlns:a16="http://schemas.microsoft.com/office/drawing/2014/main" id="{6098396B-842E-7A31-AE29-9B08E8252195}"/>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337756" y="5179733"/>
            <a:ext cx="1521097" cy="1514008"/>
          </a:xfrm>
          <a:prstGeom prst="rect">
            <a:avLst/>
          </a:prstGeom>
          <a:noFill/>
          <a:ln>
            <a:noFill/>
          </a:ln>
        </p:spPr>
      </p:pic>
      <p:sp>
        <p:nvSpPr>
          <p:cNvPr id="10" name="Google Shape;410;g13bdbf32587_0_27">
            <a:extLst>
              <a:ext uri="{FF2B5EF4-FFF2-40B4-BE49-F238E27FC236}">
                <a16:creationId xmlns:a16="http://schemas.microsoft.com/office/drawing/2014/main" id="{3F5F6F24-AA8F-6312-D7F2-3469828A3229}"/>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pic>
        <p:nvPicPr>
          <p:cNvPr id="5" name="Google Shape;268;g13bb31a5409_0_0">
            <a:extLst>
              <a:ext uri="{FF2B5EF4-FFF2-40B4-BE49-F238E27FC236}">
                <a16:creationId xmlns:a16="http://schemas.microsoft.com/office/drawing/2014/main" id="{6A488291-EC7C-9B94-0422-BD8E39C78F9B}"/>
              </a:ext>
            </a:extLst>
          </p:cNvPr>
          <p:cNvPicPr preferRelativeResize="0"/>
          <p:nvPr/>
        </p:nvPicPr>
        <p:blipFill rotWithShape="1">
          <a:blip r:embed="rId5">
            <a:alphaModFix/>
          </a:blip>
          <a:srcRect/>
          <a:stretch/>
        </p:blipFill>
        <p:spPr>
          <a:xfrm>
            <a:off x="2204720" y="1485224"/>
            <a:ext cx="8473556" cy="3887551"/>
          </a:xfrm>
          <a:prstGeom prst="rect">
            <a:avLst/>
          </a:prstGeom>
          <a:noFill/>
          <a:ln w="9525"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270243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Carbon Drawdown</a:t>
            </a:r>
            <a:endParaRPr/>
          </a:p>
        </p:txBody>
      </p:sp>
      <p:pic>
        <p:nvPicPr>
          <p:cNvPr id="275" name="Google Shape;275;p13">
            <a:hlinkClick r:id="rId3"/>
          </p:cNvPr>
          <p:cNvPicPr preferRelativeResize="0"/>
          <p:nvPr/>
        </p:nvPicPr>
        <p:blipFill rotWithShape="1">
          <a:blip r:embed="rId4">
            <a:alphaModFix/>
          </a:blip>
          <a:srcRect/>
          <a:stretch/>
        </p:blipFill>
        <p:spPr>
          <a:xfrm>
            <a:off x="2774966" y="1546652"/>
            <a:ext cx="7829738" cy="3885099"/>
          </a:xfrm>
          <a:prstGeom prst="rect">
            <a:avLst/>
          </a:prstGeom>
          <a:noFill/>
          <a:ln>
            <a:noFill/>
          </a:ln>
        </p:spPr>
      </p:pic>
      <p:sp>
        <p:nvSpPr>
          <p:cNvPr id="276" name="Google Shape;276;p13"/>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 GLOBE Protocols</a:t>
            </a:r>
            <a:endParaRPr/>
          </a:p>
        </p:txBody>
      </p:sp>
      <p:sp>
        <p:nvSpPr>
          <p:cNvPr id="283" name="Google Shape;283;p15"/>
          <p:cNvSpPr txBox="1">
            <a:spLocks noGrp="1"/>
          </p:cNvSpPr>
          <p:nvPr>
            <p:ph type="body" idx="1"/>
          </p:nvPr>
        </p:nvSpPr>
        <p:spPr>
          <a:xfrm>
            <a:off x="1818526" y="1520825"/>
            <a:ext cx="9535200" cy="4351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GLOBE Soil Protocols</a:t>
            </a:r>
            <a:endParaRPr/>
          </a:p>
          <a:p>
            <a:pPr marL="457200" lvl="0" indent="0" algn="l" rtl="0">
              <a:lnSpc>
                <a:spcPct val="90000"/>
              </a:lnSpc>
              <a:spcBef>
                <a:spcPts val="360"/>
              </a:spcBef>
              <a:spcAft>
                <a:spcPts val="0"/>
              </a:spcAft>
              <a:buClr>
                <a:schemeClr val="dk1"/>
              </a:buClr>
              <a:buSzPts val="2800"/>
              <a:buNone/>
            </a:pPr>
            <a:r>
              <a:rPr lang="en-US"/>
              <a:t>Soil Bulk Density - an indicator of soil compaction, soil health, and carbon storage</a:t>
            </a:r>
            <a:endParaRPr/>
          </a:p>
          <a:p>
            <a:pPr marL="0" lvl="0" indent="0" algn="l" rtl="0">
              <a:lnSpc>
                <a:spcPct val="90000"/>
              </a:lnSpc>
              <a:spcBef>
                <a:spcPts val="1000"/>
              </a:spcBef>
              <a:spcAft>
                <a:spcPts val="0"/>
              </a:spcAft>
              <a:buClr>
                <a:schemeClr val="dk1"/>
              </a:buClr>
              <a:buSzPts val="2800"/>
              <a:buNone/>
            </a:pPr>
            <a:endParaRPr/>
          </a:p>
        </p:txBody>
      </p:sp>
      <p:pic>
        <p:nvPicPr>
          <p:cNvPr id="284" name="Google Shape;284;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96000" y="2688402"/>
            <a:ext cx="5011728" cy="2388740"/>
          </a:xfrm>
          <a:prstGeom prst="rect">
            <a:avLst/>
          </a:prstGeom>
          <a:noFill/>
          <a:ln w="9525" cap="flat" cmpd="sng">
            <a:solidFill>
              <a:srgbClr val="000000"/>
            </a:solidFill>
            <a:prstDash val="solid"/>
            <a:round/>
            <a:headEnd type="none" w="sm" len="sm"/>
            <a:tailEnd type="none" w="sm" len="sm"/>
          </a:ln>
        </p:spPr>
      </p:pic>
      <p:sp>
        <p:nvSpPr>
          <p:cNvPr id="285" name="Google Shape;285;p1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286" name="Google Shape;286;p15"/>
          <p:cNvPicPr preferRelativeResize="0"/>
          <p:nvPr/>
        </p:nvPicPr>
        <p:blipFill>
          <a:blip r:embed="rId4">
            <a:alphaModFix/>
          </a:blip>
          <a:stretch>
            <a:fillRect/>
          </a:stretch>
        </p:blipFill>
        <p:spPr>
          <a:xfrm>
            <a:off x="1843075" y="5229550"/>
            <a:ext cx="8505825" cy="1066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4"/>
          <p:cNvSpPr txBox="1">
            <a:spLocks noGrp="1"/>
          </p:cNvSpPr>
          <p:nvPr>
            <p:ph type="title"/>
          </p:nvPr>
        </p:nvSpPr>
        <p:spPr>
          <a:xfrm>
            <a:off x="1880110" y="252920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 Change: Classroom Connections using a 5E Lesson-set</a:t>
            </a:r>
            <a:endParaRPr/>
          </a:p>
        </p:txBody>
      </p:sp>
      <p:sp>
        <p:nvSpPr>
          <p:cNvPr id="293" name="Google Shape;293;p14"/>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13bdbf32587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Phenomenon: Soil &amp; our Climate System</a:t>
            </a:r>
            <a:endParaRPr/>
          </a:p>
        </p:txBody>
      </p:sp>
      <p:sp>
        <p:nvSpPr>
          <p:cNvPr id="299" name="Google Shape;299;g13bdbf32587_0_0"/>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Char char="•"/>
            </a:pPr>
            <a:r>
              <a:rPr lang="en-US"/>
              <a:t>Engage</a:t>
            </a:r>
            <a:endParaRPr/>
          </a:p>
          <a:p>
            <a:pPr marL="457200" lvl="0" indent="-342900" algn="l" rtl="0">
              <a:lnSpc>
                <a:spcPct val="90000"/>
              </a:lnSpc>
              <a:spcBef>
                <a:spcPts val="0"/>
              </a:spcBef>
              <a:spcAft>
                <a:spcPts val="0"/>
              </a:spcAft>
              <a:buSzPts val="1800"/>
              <a:buChar char="•"/>
            </a:pPr>
            <a:r>
              <a:rPr lang="en-US"/>
              <a:t>Explore</a:t>
            </a:r>
            <a:endParaRPr/>
          </a:p>
          <a:p>
            <a:pPr marL="457200" lvl="0" indent="-342900" algn="l" rtl="0">
              <a:lnSpc>
                <a:spcPct val="90000"/>
              </a:lnSpc>
              <a:spcBef>
                <a:spcPts val="0"/>
              </a:spcBef>
              <a:spcAft>
                <a:spcPts val="0"/>
              </a:spcAft>
              <a:buSzPts val="1800"/>
              <a:buChar char="•"/>
            </a:pPr>
            <a:r>
              <a:rPr lang="en-US"/>
              <a:t>Explain</a:t>
            </a:r>
            <a:endParaRPr/>
          </a:p>
          <a:p>
            <a:pPr marL="457200" lvl="0" indent="-342900" algn="l" rtl="0">
              <a:lnSpc>
                <a:spcPct val="90000"/>
              </a:lnSpc>
              <a:spcBef>
                <a:spcPts val="0"/>
              </a:spcBef>
              <a:spcAft>
                <a:spcPts val="0"/>
              </a:spcAft>
              <a:buSzPts val="1800"/>
              <a:buChar char="•"/>
            </a:pPr>
            <a:r>
              <a:rPr lang="en-US"/>
              <a:t>Elaborate</a:t>
            </a:r>
            <a:endParaRPr/>
          </a:p>
          <a:p>
            <a:pPr marL="457200" lvl="0" indent="-342900" algn="l" rtl="0">
              <a:lnSpc>
                <a:spcPct val="90000"/>
              </a:lnSpc>
              <a:spcBef>
                <a:spcPts val="0"/>
              </a:spcBef>
              <a:spcAft>
                <a:spcPts val="0"/>
              </a:spcAft>
              <a:buSzPts val="1800"/>
              <a:buChar char="•"/>
            </a:pPr>
            <a:r>
              <a:rPr lang="en-US"/>
              <a:t>Evaluate</a:t>
            </a:r>
            <a:endParaRPr/>
          </a:p>
          <a:p>
            <a:pPr marL="0" lvl="0" indent="0" algn="l" rtl="0">
              <a:lnSpc>
                <a:spcPct val="90000"/>
              </a:lnSpc>
              <a:spcBef>
                <a:spcPts val="1000"/>
              </a:spcBef>
              <a:spcAft>
                <a:spcPts val="0"/>
              </a:spcAft>
              <a:buClr>
                <a:schemeClr val="dk1"/>
              </a:buClr>
              <a:buSzPts val="2800"/>
              <a:buNone/>
            </a:pPr>
            <a:endParaRPr/>
          </a:p>
        </p:txBody>
      </p:sp>
      <p:sp>
        <p:nvSpPr>
          <p:cNvPr id="300" name="Google Shape;300;g13bdbf32587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14"/>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
        <p:nvSpPr>
          <p:cNvPr id="2" name="Google Shape;305;g13bdbf32587_0_39">
            <a:extLst>
              <a:ext uri="{FF2B5EF4-FFF2-40B4-BE49-F238E27FC236}">
                <a16:creationId xmlns:a16="http://schemas.microsoft.com/office/drawing/2014/main" id="{58088764-67F5-B0D5-3F22-15315062A2FF}"/>
              </a:ext>
            </a:extLst>
          </p:cNvPr>
          <p:cNvSpPr txBox="1">
            <a:spLocks/>
          </p:cNvSpPr>
          <p:nvPr/>
        </p:nvSpPr>
        <p:spPr>
          <a:xfrm>
            <a:off x="1676400" y="1622319"/>
            <a:ext cx="10220036" cy="28527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1E4E79"/>
              </a:buClr>
              <a:buSzPts val="4400"/>
            </a:pPr>
            <a:r>
              <a:rPr lang="en-US" b="1" dirty="0">
                <a:solidFill>
                  <a:srgbClr val="1E4E79"/>
                </a:solidFill>
              </a:rPr>
              <a:t>Phenomenon: Soil &amp; our Climate System - Engage</a:t>
            </a:r>
            <a:endParaRPr lang="en-US" dirty="0"/>
          </a:p>
        </p:txBody>
      </p:sp>
    </p:spTree>
    <p:extLst>
      <p:ext uri="{BB962C8B-B14F-4D97-AF65-F5344CB8AC3E}">
        <p14:creationId xmlns:p14="http://schemas.microsoft.com/office/powerpoint/2010/main" val="1613645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13bdbf32587_0_51"/>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Engage - What do you see? What do you wonder? What questions do you have?</a:t>
            </a:r>
            <a:endParaRPr/>
          </a:p>
        </p:txBody>
      </p:sp>
      <p:sp>
        <p:nvSpPr>
          <p:cNvPr id="312" name="Google Shape;312;g13bdbf32587_0_51"/>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313" name="Google Shape;313;g13bdbf32587_0_5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89450" y="1843225"/>
            <a:ext cx="6653452" cy="442454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14"/>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
        <p:nvSpPr>
          <p:cNvPr id="6" name="Google Shape;318;g13bdbf32587_0_15">
            <a:extLst>
              <a:ext uri="{FF2B5EF4-FFF2-40B4-BE49-F238E27FC236}">
                <a16:creationId xmlns:a16="http://schemas.microsoft.com/office/drawing/2014/main" id="{F7036368-40B1-01E1-6498-6699CD520C8B}"/>
              </a:ext>
            </a:extLst>
          </p:cNvPr>
          <p:cNvSpPr txBox="1">
            <a:spLocks noGrp="1"/>
          </p:cNvSpPr>
          <p:nvPr>
            <p:ph type="title"/>
          </p:nvPr>
        </p:nvSpPr>
        <p:spPr>
          <a:xfrm>
            <a:off x="1880110" y="1571193"/>
            <a:ext cx="10224722"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Phenomenon: Soil &amp; our Climate System - Explore</a:t>
            </a:r>
            <a:endParaRPr dirty="0"/>
          </a:p>
        </p:txBody>
      </p:sp>
    </p:spTree>
    <p:extLst>
      <p:ext uri="{BB962C8B-B14F-4D97-AF65-F5344CB8AC3E}">
        <p14:creationId xmlns:p14="http://schemas.microsoft.com/office/powerpoint/2010/main" val="1850251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Outline:</a:t>
            </a:r>
            <a:endParaRPr/>
          </a:p>
        </p:txBody>
      </p:sp>
      <p:sp>
        <p:nvSpPr>
          <p:cNvPr id="176" name="Google Shape;176;p2"/>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Soil and Climate: The Connections </a:t>
            </a:r>
            <a:endParaRPr/>
          </a:p>
          <a:p>
            <a:pPr marL="0" lvl="0" indent="0" algn="l" rtl="0">
              <a:lnSpc>
                <a:spcPct val="115000"/>
              </a:lnSpc>
              <a:spcBef>
                <a:spcPts val="0"/>
              </a:spcBef>
              <a:spcAft>
                <a:spcPts val="0"/>
              </a:spcAft>
              <a:buClr>
                <a:schemeClr val="dk1"/>
              </a:buClr>
              <a:buSzPts val="1100"/>
              <a:buNone/>
            </a:pPr>
            <a:r>
              <a:rPr lang="en-US" sz="2800"/>
              <a:t>Soil and Climate: The Carbon Cycle</a:t>
            </a:r>
            <a:endParaRPr/>
          </a:p>
          <a:p>
            <a:pPr marL="0" lvl="0" indent="0" algn="l" rtl="0">
              <a:lnSpc>
                <a:spcPct val="115000"/>
              </a:lnSpc>
              <a:spcBef>
                <a:spcPts val="0"/>
              </a:spcBef>
              <a:spcAft>
                <a:spcPts val="0"/>
              </a:spcAft>
              <a:buClr>
                <a:schemeClr val="dk1"/>
              </a:buClr>
              <a:buSzPts val="1100"/>
              <a:buNone/>
            </a:pPr>
            <a:r>
              <a:rPr lang="en-US" sz="2800"/>
              <a:t>Soil and Climate Change: Classroom Connections</a:t>
            </a:r>
            <a:endParaRPr sz="2800"/>
          </a:p>
          <a:p>
            <a:pPr marL="0" lvl="0" indent="0" algn="l" rtl="0">
              <a:lnSpc>
                <a:spcPct val="115000"/>
              </a:lnSpc>
              <a:spcBef>
                <a:spcPts val="0"/>
              </a:spcBef>
              <a:spcAft>
                <a:spcPts val="0"/>
              </a:spcAft>
              <a:buClr>
                <a:schemeClr val="dk1"/>
              </a:buClr>
              <a:buSzPts val="1100"/>
              <a:buNone/>
            </a:pPr>
            <a:endParaRPr/>
          </a:p>
          <a:p>
            <a:pPr marL="0" lvl="0" indent="0" algn="l" rtl="0">
              <a:lnSpc>
                <a:spcPct val="115000"/>
              </a:lnSpc>
              <a:spcBef>
                <a:spcPts val="0"/>
              </a:spcBef>
              <a:spcAft>
                <a:spcPts val="0"/>
              </a:spcAft>
              <a:buClr>
                <a:schemeClr val="dk1"/>
              </a:buClr>
              <a:buSzPts val="11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77" name="Google Shape;177;p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g13bdbf32587_0_57"/>
          <p:cNvSpPr txBox="1">
            <a:spLocks noGrp="1"/>
          </p:cNvSpPr>
          <p:nvPr>
            <p:ph type="title"/>
          </p:nvPr>
        </p:nvSpPr>
        <p:spPr>
          <a:xfrm>
            <a:off x="1818524" y="603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Explore</a:t>
            </a:r>
            <a:endParaRPr/>
          </a:p>
        </p:txBody>
      </p:sp>
      <p:sp>
        <p:nvSpPr>
          <p:cNvPr id="325" name="Google Shape;325;g13bdbf32587_0_57"/>
          <p:cNvSpPr txBox="1">
            <a:spLocks noGrp="1"/>
          </p:cNvSpPr>
          <p:nvPr>
            <p:ph type="body" idx="1"/>
          </p:nvPr>
        </p:nvSpPr>
        <p:spPr>
          <a:xfrm>
            <a:off x="1671575" y="1172475"/>
            <a:ext cx="9535200" cy="60780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90000"/>
              </a:lnSpc>
              <a:spcBef>
                <a:spcPts val="0"/>
              </a:spcBef>
              <a:spcAft>
                <a:spcPts val="0"/>
              </a:spcAft>
              <a:buNone/>
            </a:pPr>
            <a:r>
              <a:rPr lang="en-US"/>
              <a:t>Monthly soil moisture data vs Monthly precipitation anomaly data</a:t>
            </a:r>
            <a:endParaRPr/>
          </a:p>
        </p:txBody>
      </p:sp>
      <p:sp>
        <p:nvSpPr>
          <p:cNvPr id="326" name="Google Shape;326;g13bdbf32587_0_57"/>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327" name="Google Shape;327;g13bdbf32587_0_5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469025" y="1932675"/>
            <a:ext cx="5570575" cy="3940271"/>
          </a:xfrm>
          <a:prstGeom prst="rect">
            <a:avLst/>
          </a:prstGeom>
          <a:noFill/>
          <a:ln>
            <a:noFill/>
          </a:ln>
        </p:spPr>
      </p:pic>
      <p:pic>
        <p:nvPicPr>
          <p:cNvPr id="328" name="Google Shape;328;g13bdbf32587_0_5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7200" y="1932675"/>
            <a:ext cx="5591359" cy="39402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13beb651f42_0_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Explore - too little water</a:t>
            </a:r>
            <a:endParaRPr/>
          </a:p>
        </p:txBody>
      </p:sp>
      <p:sp>
        <p:nvSpPr>
          <p:cNvPr id="334" name="Google Shape;334;g13beb651f42_0_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335" name="Google Shape;335;g13beb651f42_0_0"/>
          <p:cNvSpPr txBox="1">
            <a:spLocks noGrp="1"/>
          </p:cNvSpPr>
          <p:nvPr>
            <p:ph type="body" idx="1"/>
          </p:nvPr>
        </p:nvSpPr>
        <p:spPr>
          <a:xfrm>
            <a:off x="1818525" y="1825625"/>
            <a:ext cx="9535200" cy="42945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3000" dirty="0"/>
              <a:t>Drought: Withering Plants</a:t>
            </a:r>
          </a:p>
          <a:p>
            <a:pPr marL="914400" lvl="0" indent="0" algn="l" rtl="0">
              <a:spcBef>
                <a:spcPts val="360"/>
              </a:spcBef>
              <a:spcAft>
                <a:spcPts val="0"/>
              </a:spcAft>
              <a:buClr>
                <a:schemeClr val="hlink"/>
              </a:buClr>
              <a:buSzPts val="2800"/>
              <a:buFont typeface="Arial"/>
              <a:buNone/>
            </a:pPr>
            <a:r>
              <a:rPr lang="en-US" sz="3000" u="sng" dirty="0">
                <a:solidFill>
                  <a:schemeClr val="hlink"/>
                </a:solidFill>
                <a:hlinkClick r:id="rId3"/>
              </a:rPr>
              <a:t>https://www.windows2universe.org/teacher_resources/withering_crops_activity.html</a:t>
            </a:r>
            <a:endParaRPr sz="3000" dirty="0"/>
          </a:p>
          <a:p>
            <a:pPr marL="914400" lvl="0" indent="0" algn="l" rtl="0">
              <a:spcBef>
                <a:spcPts val="360"/>
              </a:spcBef>
              <a:spcAft>
                <a:spcPts val="0"/>
              </a:spcAft>
              <a:buClr>
                <a:schemeClr val="dk1"/>
              </a:buClr>
              <a:buSzPts val="2800"/>
              <a:buFont typeface="Arial"/>
              <a:buNone/>
            </a:pPr>
            <a:r>
              <a:rPr lang="en-US" sz="3000" dirty="0"/>
              <a:t>and </a:t>
            </a:r>
            <a:r>
              <a:rPr lang="en-US" sz="3000" u="sng" dirty="0">
                <a:solidFill>
                  <a:schemeClr val="hlink"/>
                </a:solidFill>
                <a:hlinkClick r:id="rId4"/>
              </a:rPr>
              <a:t>https://www.youtube.com/watch?v=cBqr43QbfBE</a:t>
            </a:r>
            <a:r>
              <a:rPr lang="en-US" sz="3000" dirty="0"/>
              <a:t> </a:t>
            </a:r>
            <a:endParaRPr sz="3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13beb651f42_0_205"/>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Explore - too little water</a:t>
            </a:r>
            <a:endParaRPr/>
          </a:p>
        </p:txBody>
      </p:sp>
      <p:sp>
        <p:nvSpPr>
          <p:cNvPr id="342" name="Google Shape;342;g13beb651f42_0_205"/>
          <p:cNvSpPr txBox="1">
            <a:spLocks noGrp="1"/>
          </p:cNvSpPr>
          <p:nvPr>
            <p:ph type="body" idx="1"/>
          </p:nvPr>
        </p:nvSpPr>
        <p:spPr>
          <a:xfrm>
            <a:off x="8040413" y="1512153"/>
            <a:ext cx="3154200" cy="551700"/>
          </a:xfrm>
          <a:prstGeom prst="rect">
            <a:avLst/>
          </a:prstGeom>
          <a:noFill/>
          <a:ln>
            <a:noFill/>
          </a:ln>
        </p:spPr>
        <p:txBody>
          <a:bodyPr spcFirstLastPara="1" wrap="square" lIns="91425" tIns="45700" rIns="91425" bIns="45700" anchor="t" anchorCtr="0">
            <a:noAutofit/>
          </a:bodyPr>
          <a:lstStyle/>
          <a:p>
            <a:pPr marL="0" lvl="0" indent="0" algn="ctr" rtl="0">
              <a:lnSpc>
                <a:spcPct val="70000"/>
              </a:lnSpc>
              <a:spcBef>
                <a:spcPts val="0"/>
              </a:spcBef>
              <a:spcAft>
                <a:spcPts val="0"/>
              </a:spcAft>
              <a:buClr>
                <a:schemeClr val="hlink"/>
              </a:buClr>
              <a:buSzPts val="1540"/>
              <a:buNone/>
            </a:pPr>
            <a:r>
              <a:rPr lang="en-US" sz="3000" u="sng">
                <a:solidFill>
                  <a:schemeClr val="hlink"/>
                </a:solidFill>
                <a:latin typeface="Calibri"/>
                <a:ea typeface="Calibri"/>
                <a:cs typeface="Calibri"/>
                <a:sym typeface="Calibri"/>
                <a:hlinkClick r:id="rId3"/>
              </a:rPr>
              <a:t>Soil Salinization Lab</a:t>
            </a:r>
            <a:endParaRPr sz="3000">
              <a:latin typeface="Calibri"/>
              <a:ea typeface="Calibri"/>
              <a:cs typeface="Calibri"/>
              <a:sym typeface="Calibri"/>
            </a:endParaRPr>
          </a:p>
          <a:p>
            <a:pPr marL="0" lvl="0" indent="0" algn="l" rtl="0">
              <a:lnSpc>
                <a:spcPct val="70000"/>
              </a:lnSpc>
              <a:spcBef>
                <a:spcPts val="1000"/>
              </a:spcBef>
              <a:spcAft>
                <a:spcPts val="0"/>
              </a:spcAft>
              <a:buClr>
                <a:schemeClr val="dk1"/>
              </a:buClr>
              <a:buSzPts val="1540"/>
              <a:buNone/>
            </a:pPr>
            <a:endParaRPr sz="1540"/>
          </a:p>
        </p:txBody>
      </p:sp>
      <p:pic>
        <p:nvPicPr>
          <p:cNvPr id="343" name="Google Shape;343;g13beb651f42_0_20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236985" y="2453947"/>
            <a:ext cx="4282353" cy="2730062"/>
          </a:xfrm>
          <a:prstGeom prst="rect">
            <a:avLst/>
          </a:prstGeom>
          <a:noFill/>
          <a:ln>
            <a:noFill/>
          </a:ln>
        </p:spPr>
      </p:pic>
      <p:pic>
        <p:nvPicPr>
          <p:cNvPr id="344" name="Google Shape;344;g13beb651f42_0_20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748102" y="2174660"/>
            <a:ext cx="3235425" cy="2156424"/>
          </a:xfrm>
          <a:prstGeom prst="rect">
            <a:avLst/>
          </a:prstGeom>
          <a:noFill/>
          <a:ln w="19050" cap="flat" cmpd="sng">
            <a:solidFill>
              <a:schemeClr val="dk2"/>
            </a:solidFill>
            <a:prstDash val="solid"/>
            <a:round/>
            <a:headEnd type="none" w="sm" len="sm"/>
            <a:tailEnd type="none" w="sm" len="sm"/>
          </a:ln>
        </p:spPr>
      </p:pic>
      <p:pic>
        <p:nvPicPr>
          <p:cNvPr id="345" name="Google Shape;345;g13beb651f42_0_20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160875" y="3818978"/>
            <a:ext cx="3440952" cy="2293405"/>
          </a:xfrm>
          <a:prstGeom prst="rect">
            <a:avLst/>
          </a:prstGeom>
          <a:noFill/>
          <a:ln w="19050" cap="flat" cmpd="sng">
            <a:solidFill>
              <a:schemeClr val="dk2"/>
            </a:solidFill>
            <a:prstDash val="solid"/>
            <a:round/>
            <a:headEnd type="none" w="sm" len="sm"/>
            <a:tailEnd type="none" w="sm" len="sm"/>
          </a:ln>
        </p:spPr>
      </p:pic>
      <p:sp>
        <p:nvSpPr>
          <p:cNvPr id="346" name="Google Shape;346;g13beb651f42_0_205"/>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g13beb651f42_0_24"/>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Explore - too much water</a:t>
            </a:r>
            <a:endParaRPr/>
          </a:p>
        </p:txBody>
      </p:sp>
      <p:sp>
        <p:nvSpPr>
          <p:cNvPr id="352" name="Google Shape;352;g13beb651f42_0_2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353" name="Google Shape;353;g13beb651f42_0_24"/>
          <p:cNvPicPr preferRelativeResize="0"/>
          <p:nvPr/>
        </p:nvPicPr>
        <p:blipFill>
          <a:blip r:embed="rId3">
            <a:alphaModFix/>
          </a:blip>
          <a:stretch>
            <a:fillRect/>
          </a:stretch>
        </p:blipFill>
        <p:spPr>
          <a:xfrm>
            <a:off x="2322525" y="1419700"/>
            <a:ext cx="8369876" cy="5100274"/>
          </a:xfrm>
          <a:prstGeom prst="rect">
            <a:avLst/>
          </a:prstGeom>
          <a:noFill/>
          <a:ln>
            <a:noFill/>
          </a:ln>
        </p:spPr>
      </p:pic>
      <p:sp>
        <p:nvSpPr>
          <p:cNvPr id="354" name="Google Shape;354;g13beb651f42_0_24"/>
          <p:cNvSpPr txBox="1"/>
          <p:nvPr/>
        </p:nvSpPr>
        <p:spPr>
          <a:xfrm>
            <a:off x="6266125" y="1897225"/>
            <a:ext cx="3272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latin typeface="Calibri"/>
                <a:ea typeface="Calibri"/>
                <a:cs typeface="Calibri"/>
                <a:sym typeface="Calibri"/>
              </a:rPr>
              <a:t>The Sponge Model</a:t>
            </a:r>
            <a:endParaRPr sz="2800" b="1">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3beb651f42_0_30"/>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Explore - too much water</a:t>
            </a:r>
            <a:endParaRPr/>
          </a:p>
        </p:txBody>
      </p:sp>
      <p:sp>
        <p:nvSpPr>
          <p:cNvPr id="360" name="Google Shape;360;g13beb651f42_0_30"/>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361" name="Google Shape;361;g13beb651f42_0_30">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970925" y="1690823"/>
            <a:ext cx="9282399" cy="4663051"/>
          </a:xfrm>
          <a:prstGeom prst="rect">
            <a:avLst/>
          </a:prstGeom>
          <a:noFill/>
          <a:ln w="9525" cap="flat" cmpd="sng">
            <a:solidFill>
              <a:schemeClr val="dk2"/>
            </a:solidFill>
            <a:prstDash val="solid"/>
            <a:round/>
            <a:headEnd type="none" w="sm" len="sm"/>
            <a:tailEnd type="none" w="sm" len="sm"/>
          </a:ln>
        </p:spPr>
      </p:pic>
      <p:sp>
        <p:nvSpPr>
          <p:cNvPr id="362" name="Google Shape;362;g13beb651f42_0_30"/>
          <p:cNvSpPr txBox="1"/>
          <p:nvPr/>
        </p:nvSpPr>
        <p:spPr>
          <a:xfrm>
            <a:off x="7336125" y="1008925"/>
            <a:ext cx="45510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b="1">
                <a:latin typeface="Calibri"/>
                <a:ea typeface="Calibri"/>
                <a:cs typeface="Calibri"/>
                <a:sym typeface="Calibri"/>
              </a:rPr>
              <a:t>The Runoff Simulation</a:t>
            </a:r>
            <a:endParaRPr sz="2800"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14"/>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
        <p:nvSpPr>
          <p:cNvPr id="6" name="Google Shape;318;g13bdbf32587_0_15">
            <a:extLst>
              <a:ext uri="{FF2B5EF4-FFF2-40B4-BE49-F238E27FC236}">
                <a16:creationId xmlns:a16="http://schemas.microsoft.com/office/drawing/2014/main" id="{F7036368-40B1-01E1-6498-6699CD520C8B}"/>
              </a:ext>
            </a:extLst>
          </p:cNvPr>
          <p:cNvSpPr txBox="1">
            <a:spLocks noGrp="1"/>
          </p:cNvSpPr>
          <p:nvPr>
            <p:ph type="title"/>
          </p:nvPr>
        </p:nvSpPr>
        <p:spPr>
          <a:xfrm>
            <a:off x="1880110" y="1571193"/>
            <a:ext cx="10224722"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Phenomenon: Soil &amp; our Climate System - Explain</a:t>
            </a:r>
            <a:endParaRPr dirty="0"/>
          </a:p>
        </p:txBody>
      </p:sp>
    </p:spTree>
    <p:extLst>
      <p:ext uri="{BB962C8B-B14F-4D97-AF65-F5344CB8AC3E}">
        <p14:creationId xmlns:p14="http://schemas.microsoft.com/office/powerpoint/2010/main" val="35759210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3beb651f42_0_57"/>
          <p:cNvSpPr txBox="1">
            <a:spLocks noGrp="1"/>
          </p:cNvSpPr>
          <p:nvPr>
            <p:ph type="title"/>
          </p:nvPr>
        </p:nvSpPr>
        <p:spPr>
          <a:xfrm>
            <a:off x="1818524" y="365125"/>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1E4E79"/>
                </a:solidFill>
              </a:rPr>
              <a:t>Explain - Carbon Connection</a:t>
            </a:r>
            <a:endParaRPr/>
          </a:p>
        </p:txBody>
      </p:sp>
      <p:sp>
        <p:nvSpPr>
          <p:cNvPr id="391" name="Google Shape;391;g13beb651f42_0_57"/>
          <p:cNvSpPr txBox="1">
            <a:spLocks noGrp="1"/>
          </p:cNvSpPr>
          <p:nvPr>
            <p:ph type="body" idx="1"/>
          </p:nvPr>
        </p:nvSpPr>
        <p:spPr>
          <a:xfrm>
            <a:off x="1818525" y="1579125"/>
            <a:ext cx="9535200" cy="629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2" name="Google Shape;293;p14">
            <a:extLst>
              <a:ext uri="{FF2B5EF4-FFF2-40B4-BE49-F238E27FC236}">
                <a16:creationId xmlns:a16="http://schemas.microsoft.com/office/drawing/2014/main" id="{00934C08-6A56-D920-FF0C-3B5D4DDC1623}"/>
              </a:ext>
            </a:extLst>
          </p:cNvPr>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pic>
        <p:nvPicPr>
          <p:cNvPr id="1026" name="Picture 2">
            <a:extLst>
              <a:ext uri="{FF2B5EF4-FFF2-40B4-BE49-F238E27FC236}">
                <a16:creationId xmlns:a16="http://schemas.microsoft.com/office/drawing/2014/main" id="{513FBFD4-A03B-35EC-4C90-16E4EF61441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0394" y="1385260"/>
            <a:ext cx="10182976" cy="5091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13beb651f42_0_64"/>
          <p:cNvSpPr txBox="1">
            <a:spLocks noGrp="1"/>
          </p:cNvSpPr>
          <p:nvPr>
            <p:ph type="title"/>
          </p:nvPr>
        </p:nvSpPr>
        <p:spPr>
          <a:xfrm>
            <a:off x="1818524" y="365125"/>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1E4E79"/>
                </a:solidFill>
              </a:rPr>
              <a:t>Explain - Positive Feedback….</a:t>
            </a:r>
            <a:endParaRPr/>
          </a:p>
        </p:txBody>
      </p:sp>
      <p:sp>
        <p:nvSpPr>
          <p:cNvPr id="399" name="Google Shape;399;g13beb651f42_0_64"/>
          <p:cNvSpPr txBox="1"/>
          <p:nvPr/>
        </p:nvSpPr>
        <p:spPr>
          <a:xfrm>
            <a:off x="4278000" y="1843449"/>
            <a:ext cx="3420000" cy="64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latin typeface="Calibri"/>
                <a:ea typeface="Calibri"/>
                <a:cs typeface="Calibri"/>
                <a:sym typeface="Calibri"/>
              </a:rPr>
              <a:t>Rising Temperatures</a:t>
            </a:r>
            <a:endParaRPr sz="3000" dirty="0">
              <a:latin typeface="Calibri"/>
              <a:ea typeface="Calibri"/>
              <a:cs typeface="Calibri"/>
              <a:sym typeface="Calibri"/>
            </a:endParaRPr>
          </a:p>
        </p:txBody>
      </p:sp>
      <p:sp>
        <p:nvSpPr>
          <p:cNvPr id="400" name="Google Shape;400;g13beb651f42_0_64"/>
          <p:cNvSpPr txBox="1"/>
          <p:nvPr/>
        </p:nvSpPr>
        <p:spPr>
          <a:xfrm>
            <a:off x="4202400" y="5357700"/>
            <a:ext cx="34200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000" dirty="0">
                <a:latin typeface="Calibri"/>
                <a:ea typeface="Calibri"/>
                <a:cs typeface="Calibri"/>
                <a:sym typeface="Calibri"/>
              </a:rPr>
              <a:t>Less Sequestered Carbon</a:t>
            </a:r>
            <a:endParaRPr sz="3000" dirty="0">
              <a:latin typeface="Calibri"/>
              <a:ea typeface="Calibri"/>
              <a:cs typeface="Calibri"/>
              <a:sym typeface="Calibri"/>
            </a:endParaRPr>
          </a:p>
        </p:txBody>
      </p:sp>
      <p:sp>
        <p:nvSpPr>
          <p:cNvPr id="401" name="Google Shape;401;g13beb651f42_0_64"/>
          <p:cNvSpPr txBox="1"/>
          <p:nvPr/>
        </p:nvSpPr>
        <p:spPr>
          <a:xfrm>
            <a:off x="4202400" y="3592963"/>
            <a:ext cx="3420000" cy="646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3000">
                <a:latin typeface="Calibri"/>
                <a:ea typeface="Calibri"/>
                <a:cs typeface="Calibri"/>
                <a:sym typeface="Calibri"/>
              </a:rPr>
              <a:t>Drought</a:t>
            </a:r>
            <a:endParaRPr sz="3000">
              <a:latin typeface="Calibri"/>
              <a:ea typeface="Calibri"/>
              <a:cs typeface="Calibri"/>
              <a:sym typeface="Calibri"/>
            </a:endParaRPr>
          </a:p>
        </p:txBody>
      </p:sp>
      <p:sp>
        <p:nvSpPr>
          <p:cNvPr id="402" name="Google Shape;402;g13beb651f42_0_64"/>
          <p:cNvSpPr/>
          <p:nvPr/>
        </p:nvSpPr>
        <p:spPr>
          <a:xfrm rot="5400000">
            <a:off x="5431350" y="2825500"/>
            <a:ext cx="962100" cy="4434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g13beb651f42_0_64"/>
          <p:cNvSpPr/>
          <p:nvPr/>
        </p:nvSpPr>
        <p:spPr>
          <a:xfrm rot="5400000">
            <a:off x="5430750" y="4575025"/>
            <a:ext cx="962100" cy="443400"/>
          </a:xfrm>
          <a:prstGeom prst="rightArrow">
            <a:avLst>
              <a:gd name="adj1" fmla="val 50000"/>
              <a:gd name="adj2" fmla="val 50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g13beb651f42_0_64"/>
          <p:cNvSpPr/>
          <p:nvPr/>
        </p:nvSpPr>
        <p:spPr>
          <a:xfrm rot="-5400000">
            <a:off x="1074375" y="3451600"/>
            <a:ext cx="4493700" cy="1277400"/>
          </a:xfrm>
          <a:prstGeom prst="uturnArrow">
            <a:avLst>
              <a:gd name="adj1" fmla="val 25000"/>
              <a:gd name="adj2" fmla="val 25000"/>
              <a:gd name="adj3" fmla="val 25000"/>
              <a:gd name="adj4" fmla="val 43750"/>
              <a:gd name="adj5" fmla="val 7500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293;p14">
            <a:extLst>
              <a:ext uri="{FF2B5EF4-FFF2-40B4-BE49-F238E27FC236}">
                <a16:creationId xmlns:a16="http://schemas.microsoft.com/office/drawing/2014/main" id="{C3B597B5-8F91-7C6C-6AD8-AE9FF31C0F95}"/>
              </a:ext>
            </a:extLst>
          </p:cNvPr>
          <p:cNvSpPr txBox="1">
            <a:spLocks noGrp="1"/>
          </p:cNvSpPr>
          <p:nvPr>
            <p:ph type="dt" idx="10"/>
          </p:nvPr>
        </p:nvSpPr>
        <p:spPr>
          <a:xfrm>
            <a:off x="1855324" y="6527517"/>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3bdbf32587_0_104"/>
          <p:cNvSpPr txBox="1">
            <a:spLocks noGrp="1"/>
          </p:cNvSpPr>
          <p:nvPr>
            <p:ph type="title"/>
          </p:nvPr>
        </p:nvSpPr>
        <p:spPr>
          <a:xfrm>
            <a:off x="1818524" y="365125"/>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1E4E79"/>
                </a:solidFill>
              </a:rPr>
              <a:t>Explain - Carbon Connection</a:t>
            </a:r>
            <a:endParaRPr/>
          </a:p>
        </p:txBody>
      </p:sp>
      <p:sp>
        <p:nvSpPr>
          <p:cNvPr id="383" name="Google Shape;383;g13bdbf32587_0_104"/>
          <p:cNvSpPr txBox="1">
            <a:spLocks noGrp="1"/>
          </p:cNvSpPr>
          <p:nvPr>
            <p:ph type="body" idx="1"/>
          </p:nvPr>
        </p:nvSpPr>
        <p:spPr>
          <a:xfrm>
            <a:off x="1818525" y="1579125"/>
            <a:ext cx="9535200" cy="629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Reading: What is Carbon Sequestration</a:t>
            </a:r>
            <a:endParaRPr dirty="0"/>
          </a:p>
          <a:p>
            <a:pPr marL="0" lvl="0" indent="0" algn="l" rtl="0">
              <a:spcBef>
                <a:spcPts val="1000"/>
              </a:spcBef>
              <a:spcAft>
                <a:spcPts val="0"/>
              </a:spcAft>
              <a:buNone/>
            </a:pPr>
            <a:endParaRPr dirty="0"/>
          </a:p>
        </p:txBody>
      </p:sp>
      <p:pic>
        <p:nvPicPr>
          <p:cNvPr id="384" name="Google Shape;384;g13bdbf32587_0_10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16518" y="2466925"/>
            <a:ext cx="6603925" cy="3685311"/>
          </a:xfrm>
          <a:prstGeom prst="rect">
            <a:avLst/>
          </a:prstGeom>
          <a:noFill/>
          <a:ln w="9525" cap="flat" cmpd="sng">
            <a:solidFill>
              <a:schemeClr val="dk2"/>
            </a:solidFill>
            <a:prstDash val="solid"/>
            <a:round/>
            <a:headEnd type="none" w="sm" len="sm"/>
            <a:tailEnd type="none" w="sm" len="sm"/>
          </a:ln>
        </p:spPr>
      </p:pic>
      <p:sp>
        <p:nvSpPr>
          <p:cNvPr id="2" name="Google Shape;293;p14">
            <a:extLst>
              <a:ext uri="{FF2B5EF4-FFF2-40B4-BE49-F238E27FC236}">
                <a16:creationId xmlns:a16="http://schemas.microsoft.com/office/drawing/2014/main" id="{9D425169-248A-AF0D-F26C-8136229C9723}"/>
              </a:ext>
            </a:extLst>
          </p:cNvPr>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g13beb651f42_0_48"/>
          <p:cNvSpPr txBox="1">
            <a:spLocks noGrp="1"/>
          </p:cNvSpPr>
          <p:nvPr>
            <p:ph type="title"/>
          </p:nvPr>
        </p:nvSpPr>
        <p:spPr>
          <a:xfrm>
            <a:off x="1818524" y="365125"/>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1E4E79"/>
                </a:solidFill>
              </a:rPr>
              <a:t>Explain - Carbon Connection</a:t>
            </a:r>
            <a:endParaRPr/>
          </a:p>
        </p:txBody>
      </p:sp>
      <p:sp>
        <p:nvSpPr>
          <p:cNvPr id="375" name="Google Shape;375;g13beb651f42_0_48"/>
          <p:cNvSpPr txBox="1">
            <a:spLocks noGrp="1"/>
          </p:cNvSpPr>
          <p:nvPr>
            <p:ph type="body" idx="1"/>
          </p:nvPr>
        </p:nvSpPr>
        <p:spPr>
          <a:xfrm>
            <a:off x="2396892" y="1428403"/>
            <a:ext cx="8271706" cy="545739"/>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Lab Activity Exploring Plants and CO2 Exchange</a:t>
            </a:r>
            <a:endParaRPr dirty="0"/>
          </a:p>
          <a:p>
            <a:pPr marL="0" lvl="0" indent="0" algn="l" rtl="0">
              <a:spcBef>
                <a:spcPts val="1000"/>
              </a:spcBef>
              <a:spcAft>
                <a:spcPts val="0"/>
              </a:spcAft>
              <a:buNone/>
            </a:pPr>
            <a:endParaRPr dirty="0"/>
          </a:p>
        </p:txBody>
      </p:sp>
      <p:pic>
        <p:nvPicPr>
          <p:cNvPr id="376" name="Google Shape;376;g13beb651f42_0_4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531743" y="2166265"/>
            <a:ext cx="4197115" cy="3769231"/>
          </a:xfrm>
          <a:prstGeom prst="rect">
            <a:avLst/>
          </a:prstGeom>
          <a:noFill/>
          <a:ln w="9525" cap="flat" cmpd="sng">
            <a:solidFill>
              <a:schemeClr val="dk2"/>
            </a:solidFill>
            <a:prstDash val="solid"/>
            <a:round/>
            <a:headEnd type="none" w="sm" len="sm"/>
            <a:tailEnd type="none" w="sm" len="sm"/>
          </a:ln>
        </p:spPr>
      </p:pic>
      <p:sp>
        <p:nvSpPr>
          <p:cNvPr id="6" name="Google Shape;293;p14">
            <a:extLst>
              <a:ext uri="{FF2B5EF4-FFF2-40B4-BE49-F238E27FC236}">
                <a16:creationId xmlns:a16="http://schemas.microsoft.com/office/drawing/2014/main" id="{6FCE54A1-35FA-1FB3-04BE-408E72A1259E}"/>
              </a:ext>
            </a:extLst>
          </p:cNvPr>
          <p:cNvSpPr txBox="1">
            <a:spLocks noGrp="1"/>
          </p:cNvSpPr>
          <p:nvPr>
            <p:ph type="dt" idx="10"/>
          </p:nvPr>
        </p:nvSpPr>
        <p:spPr>
          <a:xfrm>
            <a:off x="1880110" y="6410936"/>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4"/>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 The Connections </a:t>
            </a:r>
            <a:endParaRPr/>
          </a:p>
        </p:txBody>
      </p:sp>
      <p:sp>
        <p:nvSpPr>
          <p:cNvPr id="183" name="Google Shape;183;p4"/>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Task: </a:t>
            </a:r>
            <a:endParaRPr/>
          </a:p>
          <a:p>
            <a:pPr marL="457200" lvl="0" indent="-342900" algn="l" rtl="0">
              <a:lnSpc>
                <a:spcPct val="90000"/>
              </a:lnSpc>
              <a:spcBef>
                <a:spcPts val="0"/>
              </a:spcBef>
              <a:spcAft>
                <a:spcPts val="0"/>
              </a:spcAft>
              <a:buClr>
                <a:schemeClr val="dk1"/>
              </a:buClr>
              <a:buSzPts val="1800"/>
              <a:buChar char="•"/>
            </a:pPr>
            <a:r>
              <a:rPr lang="en-US"/>
              <a:t>What connections are there between soil and climate?</a:t>
            </a:r>
            <a:endParaRPr/>
          </a:p>
          <a:p>
            <a:pPr marL="457200" lvl="0" indent="-342900" algn="l" rtl="0">
              <a:lnSpc>
                <a:spcPct val="90000"/>
              </a:lnSpc>
              <a:spcBef>
                <a:spcPts val="0"/>
              </a:spcBef>
              <a:spcAft>
                <a:spcPts val="0"/>
              </a:spcAft>
              <a:buSzPts val="1800"/>
              <a:buChar char="•"/>
            </a:pPr>
            <a:r>
              <a:rPr lang="en-US"/>
              <a:t>What connections are there between soil and climate change?</a:t>
            </a:r>
            <a:endParaRPr/>
          </a:p>
          <a:p>
            <a:pPr marL="0" lvl="0" indent="0" algn="l" rtl="0">
              <a:lnSpc>
                <a:spcPct val="90000"/>
              </a:lnSpc>
              <a:spcBef>
                <a:spcPts val="1000"/>
              </a:spcBef>
              <a:spcAft>
                <a:spcPts val="0"/>
              </a:spcAft>
              <a:buClr>
                <a:schemeClr val="dk1"/>
              </a:buClr>
              <a:buSzPts val="2800"/>
              <a:buNone/>
            </a:pPr>
            <a:endParaRPr/>
          </a:p>
        </p:txBody>
      </p:sp>
      <p:sp>
        <p:nvSpPr>
          <p:cNvPr id="184" name="Google Shape;184;p4"/>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xEl>
                                              <p:pRg st="0" end="0"/>
                                            </p:txEl>
                                          </p:spTgt>
                                        </p:tgtEl>
                                        <p:attrNameLst>
                                          <p:attrName>style.visibility</p:attrName>
                                        </p:attrNameLst>
                                      </p:cBhvr>
                                      <p:to>
                                        <p:strVal val="visible"/>
                                      </p:to>
                                    </p:set>
                                    <p:animEffect transition="in" filter="fade">
                                      <p:cBhvr>
                                        <p:cTn id="7" dur="1000"/>
                                        <p:tgtEl>
                                          <p:spTgt spid="1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3">
                                            <p:txEl>
                                              <p:pRg st="1" end="1"/>
                                            </p:txEl>
                                          </p:spTgt>
                                        </p:tgtEl>
                                        <p:attrNameLst>
                                          <p:attrName>style.visibility</p:attrName>
                                        </p:attrNameLst>
                                      </p:cBhvr>
                                      <p:to>
                                        <p:strVal val="visible"/>
                                      </p:to>
                                    </p:set>
                                    <p:animEffect transition="in" filter="fade">
                                      <p:cBhvr>
                                        <p:cTn id="12" dur="1000"/>
                                        <p:tgtEl>
                                          <p:spTgt spid="1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3">
                                            <p:txEl>
                                              <p:pRg st="2" end="2"/>
                                            </p:txEl>
                                          </p:spTgt>
                                        </p:tgtEl>
                                        <p:attrNameLst>
                                          <p:attrName>style.visibility</p:attrName>
                                        </p:attrNameLst>
                                      </p:cBhvr>
                                      <p:to>
                                        <p:strVal val="visible"/>
                                      </p:to>
                                    </p:set>
                                    <p:animEffect transition="in" filter="fade">
                                      <p:cBhvr>
                                        <p:cTn id="17" dur="1000"/>
                                        <p:tgtEl>
                                          <p:spTgt spid="1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3">
                                            <p:txEl>
                                              <p:pRg st="3" end="3"/>
                                            </p:txEl>
                                          </p:spTgt>
                                        </p:tgtEl>
                                        <p:attrNameLst>
                                          <p:attrName>style.visibility</p:attrName>
                                        </p:attrNameLst>
                                      </p:cBhvr>
                                      <p:to>
                                        <p:strVal val="visible"/>
                                      </p:to>
                                    </p:set>
                                    <p:animEffect transition="in" filter="fade">
                                      <p:cBhvr>
                                        <p:cTn id="22" dur="1000"/>
                                        <p:tgtEl>
                                          <p:spTgt spid="1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 name="Google Shape;409;g13bdbf32587_0_27">
            <a:extLst>
              <a:ext uri="{FF2B5EF4-FFF2-40B4-BE49-F238E27FC236}">
                <a16:creationId xmlns:a16="http://schemas.microsoft.com/office/drawing/2014/main" id="{77B78E3A-448A-8B49-49EB-A0CAE2336BFD}"/>
              </a:ext>
            </a:extLst>
          </p:cNvPr>
          <p:cNvSpPr txBox="1">
            <a:spLocks noGrp="1"/>
          </p:cNvSpPr>
          <p:nvPr>
            <p:ph type="title"/>
          </p:nvPr>
        </p:nvSpPr>
        <p:spPr>
          <a:xfrm>
            <a:off x="2235200" y="1709738"/>
            <a:ext cx="911225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Phenomenon: Soil &amp; our Climate System - Elaborate</a:t>
            </a:r>
            <a:endParaRPr dirty="0"/>
          </a:p>
        </p:txBody>
      </p:sp>
      <p:sp>
        <p:nvSpPr>
          <p:cNvPr id="5" name="Google Shape;410;g13bdbf32587_0_27">
            <a:extLst>
              <a:ext uri="{FF2B5EF4-FFF2-40B4-BE49-F238E27FC236}">
                <a16:creationId xmlns:a16="http://schemas.microsoft.com/office/drawing/2014/main" id="{37D5BDB3-5022-B241-E25F-990013C6A60F}"/>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extLst>
      <p:ext uri="{BB962C8B-B14F-4D97-AF65-F5344CB8AC3E}">
        <p14:creationId xmlns:p14="http://schemas.microsoft.com/office/powerpoint/2010/main" val="3365739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13beb651f42_0_216"/>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Elaborate</a:t>
            </a:r>
            <a:endParaRPr/>
          </a:p>
        </p:txBody>
      </p:sp>
      <p:sp>
        <p:nvSpPr>
          <p:cNvPr id="416" name="Google Shape;416;g13beb651f42_0_216"/>
          <p:cNvSpPr txBox="1">
            <a:spLocks noGrp="1"/>
          </p:cNvSpPr>
          <p:nvPr>
            <p:ph type="body" idx="1"/>
          </p:nvPr>
        </p:nvSpPr>
        <p:spPr>
          <a:xfrm>
            <a:off x="1926525" y="1393625"/>
            <a:ext cx="9535200" cy="1486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Let’s dig deeper into the soil-climate connection!</a:t>
            </a:r>
            <a:endParaRPr/>
          </a:p>
          <a:p>
            <a:pPr marL="0" lvl="0" indent="0" algn="l" rtl="0">
              <a:lnSpc>
                <a:spcPct val="90000"/>
              </a:lnSpc>
              <a:spcBef>
                <a:spcPts val="0"/>
              </a:spcBef>
              <a:spcAft>
                <a:spcPts val="0"/>
              </a:spcAft>
              <a:buNone/>
            </a:pPr>
            <a:r>
              <a:rPr lang="en-US"/>
              <a:t>Video: CO2 Drawdown: Where should the water go?</a:t>
            </a:r>
            <a:endParaRPr/>
          </a:p>
          <a:p>
            <a:pPr marL="0" lvl="0" indent="0" algn="l" rtl="0">
              <a:lnSpc>
                <a:spcPct val="90000"/>
              </a:lnSpc>
              <a:spcBef>
                <a:spcPts val="1000"/>
              </a:spcBef>
              <a:spcAft>
                <a:spcPts val="0"/>
              </a:spcAft>
              <a:buClr>
                <a:schemeClr val="dk1"/>
              </a:buClr>
              <a:buSzPts val="2800"/>
              <a:buNone/>
            </a:pPr>
            <a:endParaRPr/>
          </a:p>
        </p:txBody>
      </p:sp>
      <p:sp>
        <p:nvSpPr>
          <p:cNvPr id="417" name="Google Shape;417;g13beb651f42_0_216"/>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418" name="Google Shape;418;g13beb651f42_0_2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052650" y="2312525"/>
            <a:ext cx="6086700" cy="392034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g13bdbf32587_0_69"/>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Elaborate</a:t>
            </a:r>
            <a:endParaRPr/>
          </a:p>
        </p:txBody>
      </p:sp>
      <p:sp>
        <p:nvSpPr>
          <p:cNvPr id="424" name="Google Shape;424;g13bdbf32587_0_69"/>
          <p:cNvSpPr txBox="1">
            <a:spLocks noGrp="1"/>
          </p:cNvSpPr>
          <p:nvPr>
            <p:ph type="body" idx="1"/>
          </p:nvPr>
        </p:nvSpPr>
        <p:spPr>
          <a:xfrm>
            <a:off x="1926525" y="1393625"/>
            <a:ext cx="9535200" cy="1486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a:t>Let’s dig deeper into the soil-climate connection!</a:t>
            </a:r>
            <a:endParaRPr/>
          </a:p>
          <a:p>
            <a:pPr marL="0" lvl="0" indent="0" algn="l" rtl="0">
              <a:lnSpc>
                <a:spcPct val="90000"/>
              </a:lnSpc>
              <a:spcBef>
                <a:spcPts val="1000"/>
              </a:spcBef>
              <a:spcAft>
                <a:spcPts val="0"/>
              </a:spcAft>
              <a:buClr>
                <a:schemeClr val="dk1"/>
              </a:buClr>
              <a:buSzPts val="2800"/>
              <a:buNone/>
            </a:pPr>
            <a:r>
              <a:rPr lang="en-US"/>
              <a:t>Reading: What’s Soil got to do with Climate Change?</a:t>
            </a:r>
            <a:endParaRPr/>
          </a:p>
        </p:txBody>
      </p:sp>
      <p:sp>
        <p:nvSpPr>
          <p:cNvPr id="425" name="Google Shape;425;g13bdbf32587_0_69"/>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pic>
        <p:nvPicPr>
          <p:cNvPr id="426" name="Google Shape;426;g13bdbf32587_0_6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88000" y="2529779"/>
            <a:ext cx="5487601" cy="419640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2"/>
          <p:cNvSpPr txBox="1">
            <a:spLocks noGrp="1"/>
          </p:cNvSpPr>
          <p:nvPr>
            <p:ph type="title"/>
          </p:nvPr>
        </p:nvSpPr>
        <p:spPr>
          <a:xfrm>
            <a:off x="1818524" y="365125"/>
            <a:ext cx="9826938"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Elaborate</a:t>
            </a:r>
            <a:endParaRPr/>
          </a:p>
        </p:txBody>
      </p:sp>
      <p:pic>
        <p:nvPicPr>
          <p:cNvPr id="433" name="Google Shape;433;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953358" y="2271669"/>
            <a:ext cx="7734421" cy="3852230"/>
          </a:xfrm>
          <a:prstGeom prst="rect">
            <a:avLst/>
          </a:prstGeom>
          <a:noFill/>
          <a:ln w="9525" cap="flat" cmpd="sng">
            <a:solidFill>
              <a:schemeClr val="dk2"/>
            </a:solidFill>
            <a:prstDash val="solid"/>
            <a:round/>
            <a:headEnd type="none" w="sm" len="sm"/>
            <a:tailEnd type="none" w="sm" len="sm"/>
          </a:ln>
        </p:spPr>
      </p:pic>
      <p:sp>
        <p:nvSpPr>
          <p:cNvPr id="434" name="Google Shape;434;p22"/>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435" name="Google Shape;435;p22"/>
          <p:cNvSpPr txBox="1"/>
          <p:nvPr/>
        </p:nvSpPr>
        <p:spPr>
          <a:xfrm>
            <a:off x="1898400" y="1314000"/>
            <a:ext cx="107496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rgbClr val="1E4E79"/>
              </a:buClr>
              <a:buSzPts val="4400"/>
              <a:buFont typeface="Calibri"/>
              <a:buNone/>
            </a:pPr>
            <a:r>
              <a:rPr lang="en-US" sz="2700" dirty="0">
                <a:solidFill>
                  <a:schemeClr val="dk1"/>
                </a:solidFill>
                <a:latin typeface="Calibri"/>
                <a:ea typeface="Calibri"/>
                <a:cs typeface="Calibri"/>
                <a:sym typeface="Calibri"/>
              </a:rPr>
              <a:t>HAS: Can we feed the growing population?</a:t>
            </a:r>
            <a:endParaRPr sz="2700"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g13beb651f42_0_273"/>
          <p:cNvSpPr txBox="1">
            <a:spLocks noGrp="1"/>
          </p:cNvSpPr>
          <p:nvPr>
            <p:ph type="title"/>
          </p:nvPr>
        </p:nvSpPr>
        <p:spPr>
          <a:xfrm>
            <a:off x="1818524" y="365125"/>
            <a:ext cx="98268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Elaborate</a:t>
            </a:r>
            <a:endParaRPr/>
          </a:p>
        </p:txBody>
      </p:sp>
      <p:sp>
        <p:nvSpPr>
          <p:cNvPr id="442" name="Google Shape;442;g13beb651f42_0_273"/>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443" name="Google Shape;443;g13beb651f42_0_273"/>
          <p:cNvSpPr txBox="1"/>
          <p:nvPr/>
        </p:nvSpPr>
        <p:spPr>
          <a:xfrm>
            <a:off x="1898400" y="1314000"/>
            <a:ext cx="10749600" cy="5586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700">
                <a:solidFill>
                  <a:schemeClr val="dk1"/>
                </a:solidFill>
                <a:latin typeface="Calibri"/>
                <a:ea typeface="Calibri"/>
                <a:cs typeface="Calibri"/>
                <a:sym typeface="Calibri"/>
              </a:rPr>
              <a:t>HAS: Can we feed the growing population?</a:t>
            </a:r>
            <a:endParaRPr sz="2700">
              <a:solidFill>
                <a:schemeClr val="dk1"/>
              </a:solidFill>
              <a:latin typeface="Calibri"/>
              <a:ea typeface="Calibri"/>
              <a:cs typeface="Calibri"/>
              <a:sym typeface="Calibri"/>
            </a:endParaRPr>
          </a:p>
        </p:txBody>
      </p:sp>
      <p:pic>
        <p:nvPicPr>
          <p:cNvPr id="444" name="Google Shape;444;g13beb651f42_0_27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800975" y="1857912"/>
            <a:ext cx="5491385" cy="43951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4" name="Google Shape;409;g13bdbf32587_0_27">
            <a:extLst>
              <a:ext uri="{FF2B5EF4-FFF2-40B4-BE49-F238E27FC236}">
                <a16:creationId xmlns:a16="http://schemas.microsoft.com/office/drawing/2014/main" id="{77B78E3A-448A-8B49-49EB-A0CAE2336BFD}"/>
              </a:ext>
            </a:extLst>
          </p:cNvPr>
          <p:cNvSpPr txBox="1">
            <a:spLocks noGrp="1"/>
          </p:cNvSpPr>
          <p:nvPr>
            <p:ph type="title"/>
          </p:nvPr>
        </p:nvSpPr>
        <p:spPr>
          <a:xfrm>
            <a:off x="2235200" y="1709738"/>
            <a:ext cx="9112250" cy="2852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dirty="0">
                <a:solidFill>
                  <a:srgbClr val="1E4E79"/>
                </a:solidFill>
              </a:rPr>
              <a:t>Phenomenon: Soil &amp; our Climate System - Evaluate</a:t>
            </a:r>
            <a:endParaRPr dirty="0"/>
          </a:p>
        </p:txBody>
      </p:sp>
      <p:sp>
        <p:nvSpPr>
          <p:cNvPr id="5" name="Google Shape;410;g13bdbf32587_0_27">
            <a:extLst>
              <a:ext uri="{FF2B5EF4-FFF2-40B4-BE49-F238E27FC236}">
                <a16:creationId xmlns:a16="http://schemas.microsoft.com/office/drawing/2014/main" id="{37D5BDB3-5022-B241-E25F-990013C6A60F}"/>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extLst>
      <p:ext uri="{BB962C8B-B14F-4D97-AF65-F5344CB8AC3E}">
        <p14:creationId xmlns:p14="http://schemas.microsoft.com/office/powerpoint/2010/main" val="1919857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g13bdbf32587_0_75"/>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Evaluate</a:t>
            </a:r>
            <a:endParaRPr/>
          </a:p>
        </p:txBody>
      </p:sp>
      <p:sp>
        <p:nvSpPr>
          <p:cNvPr id="456" name="Google Shape;456;g13bdbf32587_0_75"/>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None/>
            </a:pPr>
            <a:r>
              <a:rPr lang="en-US" sz="3000" b="1" dirty="0"/>
              <a:t>What does this mean for me?</a:t>
            </a:r>
            <a:endParaRPr sz="3000" b="1" dirty="0"/>
          </a:p>
          <a:p>
            <a:pPr marL="0" lvl="0" indent="0" algn="l" rtl="0">
              <a:lnSpc>
                <a:spcPct val="90000"/>
              </a:lnSpc>
              <a:spcBef>
                <a:spcPts val="0"/>
              </a:spcBef>
              <a:spcAft>
                <a:spcPts val="0"/>
              </a:spcAft>
              <a:buNone/>
            </a:pPr>
            <a:endParaRPr dirty="0"/>
          </a:p>
          <a:p>
            <a:pPr marL="0" lvl="0" indent="0" algn="l" rtl="0">
              <a:lnSpc>
                <a:spcPct val="90000"/>
              </a:lnSpc>
              <a:spcBef>
                <a:spcPts val="0"/>
              </a:spcBef>
              <a:spcAft>
                <a:spcPts val="0"/>
              </a:spcAft>
              <a:buNone/>
            </a:pPr>
            <a:r>
              <a:rPr lang="en-US" dirty="0"/>
              <a:t>Task:</a:t>
            </a:r>
            <a:endParaRPr dirty="0"/>
          </a:p>
          <a:p>
            <a:pPr marL="457200" lvl="0" indent="-342900" algn="l" rtl="0">
              <a:lnSpc>
                <a:spcPct val="90000"/>
              </a:lnSpc>
              <a:spcBef>
                <a:spcPts val="0"/>
              </a:spcBef>
              <a:spcAft>
                <a:spcPts val="0"/>
              </a:spcAft>
              <a:buSzPts val="1800"/>
              <a:buChar char="•"/>
            </a:pPr>
            <a:r>
              <a:rPr lang="en-US" dirty="0"/>
              <a:t>Consider the agricultural origin of the foods in three meals - breakfast, lunch, dinner</a:t>
            </a:r>
            <a:endParaRPr dirty="0"/>
          </a:p>
          <a:p>
            <a:pPr marL="457200" lvl="0" indent="-342900" algn="l" rtl="0">
              <a:lnSpc>
                <a:spcPct val="90000"/>
              </a:lnSpc>
              <a:spcBef>
                <a:spcPts val="0"/>
              </a:spcBef>
              <a:spcAft>
                <a:spcPts val="0"/>
              </a:spcAft>
              <a:buSzPts val="1800"/>
              <a:buChar char="•"/>
            </a:pPr>
            <a:r>
              <a:rPr lang="en-US" dirty="0"/>
              <a:t>Use the content of this lesson to identify the following:</a:t>
            </a:r>
            <a:endParaRPr dirty="0"/>
          </a:p>
          <a:p>
            <a:pPr marL="914400" lvl="1" indent="-342900" algn="l" rtl="0">
              <a:lnSpc>
                <a:spcPct val="90000"/>
              </a:lnSpc>
              <a:spcBef>
                <a:spcPts val="0"/>
              </a:spcBef>
              <a:spcAft>
                <a:spcPts val="0"/>
              </a:spcAft>
              <a:buSzPts val="1800"/>
              <a:buChar char="•"/>
            </a:pPr>
            <a:r>
              <a:rPr lang="en-US" dirty="0"/>
              <a:t>How will our changing climate affect the growth of the crops in my food?</a:t>
            </a:r>
            <a:endParaRPr dirty="0"/>
          </a:p>
          <a:p>
            <a:pPr marL="914400" lvl="1" indent="-342900" algn="l" rtl="0">
              <a:lnSpc>
                <a:spcPct val="90000"/>
              </a:lnSpc>
              <a:spcBef>
                <a:spcPts val="0"/>
              </a:spcBef>
              <a:spcAft>
                <a:spcPts val="0"/>
              </a:spcAft>
              <a:buSzPts val="1800"/>
              <a:buChar char="•"/>
            </a:pPr>
            <a:r>
              <a:rPr lang="en-US" dirty="0"/>
              <a:t>How can agricultural practices be modified to be ensure crop productivity and more sequestered carbon into the future?</a:t>
            </a:r>
            <a:endParaRPr dirty="0"/>
          </a:p>
          <a:p>
            <a:pPr marL="914400" lvl="1" indent="-342900" algn="l" rtl="0">
              <a:lnSpc>
                <a:spcPct val="90000"/>
              </a:lnSpc>
              <a:spcBef>
                <a:spcPts val="0"/>
              </a:spcBef>
              <a:spcAft>
                <a:spcPts val="0"/>
              </a:spcAft>
              <a:buSzPts val="1800"/>
              <a:buChar char="•"/>
            </a:pPr>
            <a:r>
              <a:rPr lang="en-US" dirty="0"/>
              <a:t>What can consumers to do to contribute positively to the climate change - food system issues?</a:t>
            </a:r>
            <a:endParaRPr dirty="0"/>
          </a:p>
        </p:txBody>
      </p:sp>
      <p:sp>
        <p:nvSpPr>
          <p:cNvPr id="457" name="Google Shape;457;g13bdbf32587_0_75"/>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g13beb651f42_0_226"/>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Evaluate</a:t>
            </a:r>
            <a:endParaRPr/>
          </a:p>
        </p:txBody>
      </p:sp>
      <p:sp>
        <p:nvSpPr>
          <p:cNvPr id="463" name="Google Shape;463;g13beb651f42_0_226"/>
          <p:cNvSpPr txBox="1">
            <a:spLocks noGrp="1"/>
          </p:cNvSpPr>
          <p:nvPr>
            <p:ph type="body" idx="1"/>
          </p:nvPr>
        </p:nvSpPr>
        <p:spPr>
          <a:xfrm>
            <a:off x="1894725" y="1520825"/>
            <a:ext cx="9535200" cy="622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sz="3000" b="1"/>
              <a:t>Solutions at work! - Introducing the Soil Carbon Cowboys</a:t>
            </a:r>
            <a:endParaRPr/>
          </a:p>
        </p:txBody>
      </p:sp>
      <p:sp>
        <p:nvSpPr>
          <p:cNvPr id="464" name="Google Shape;464;g13beb651f42_0_226"/>
          <p:cNvSpPr txBox="1">
            <a:spLocks noGrp="1"/>
          </p:cNvSpPr>
          <p:nvPr>
            <p:ph type="dt" idx="10"/>
          </p:nvPr>
        </p:nvSpPr>
        <p:spPr>
          <a:xfrm>
            <a:off x="1818524" y="6492875"/>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pic>
        <p:nvPicPr>
          <p:cNvPr id="465" name="Google Shape;465;g13beb651f42_0_226"/>
          <p:cNvPicPr preferRelativeResize="0"/>
          <p:nvPr/>
        </p:nvPicPr>
        <p:blipFill>
          <a:blip r:embed="rId3">
            <a:alphaModFix/>
          </a:blip>
          <a:stretch>
            <a:fillRect/>
          </a:stretch>
        </p:blipFill>
        <p:spPr>
          <a:xfrm>
            <a:off x="2406650" y="2143325"/>
            <a:ext cx="8358948" cy="4395649"/>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g13beb651f42_0_234"/>
          <p:cNvSpPr txBox="1">
            <a:spLocks noGrp="1"/>
          </p:cNvSpPr>
          <p:nvPr>
            <p:ph type="title"/>
          </p:nvPr>
        </p:nvSpPr>
        <p:spPr>
          <a:xfrm>
            <a:off x="1818524" y="365125"/>
            <a:ext cx="95352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NGSS Performance Expectations</a:t>
            </a:r>
            <a:endParaRPr/>
          </a:p>
        </p:txBody>
      </p:sp>
      <p:sp>
        <p:nvSpPr>
          <p:cNvPr id="471" name="Google Shape;471;g13beb651f42_0_234"/>
          <p:cNvSpPr txBox="1">
            <a:spLocks noGrp="1"/>
          </p:cNvSpPr>
          <p:nvPr>
            <p:ph type="body" idx="1"/>
          </p:nvPr>
        </p:nvSpPr>
        <p:spPr>
          <a:xfrm>
            <a:off x="1818526" y="1825625"/>
            <a:ext cx="9535200" cy="4351200"/>
          </a:xfrm>
          <a:prstGeom prst="rect">
            <a:avLst/>
          </a:prstGeom>
          <a:noFill/>
          <a:ln>
            <a:noFill/>
          </a:ln>
        </p:spPr>
        <p:txBody>
          <a:bodyPr spcFirstLastPara="1" wrap="square" lIns="91425" tIns="45700" rIns="91425" bIns="45700" anchor="t" anchorCtr="0">
            <a:normAutofit fontScale="55000" lnSpcReduction="20000"/>
          </a:bodyPr>
          <a:lstStyle/>
          <a:p>
            <a:pPr marL="457200" lvl="0" indent="-291465" algn="l" rtl="0">
              <a:spcBef>
                <a:spcPts val="1000"/>
              </a:spcBef>
              <a:spcAft>
                <a:spcPts val="0"/>
              </a:spcAft>
              <a:buSzPct val="64285"/>
              <a:buChar char="•"/>
            </a:pPr>
            <a:r>
              <a:rPr lang="en-US" u="sng">
                <a:solidFill>
                  <a:schemeClr val="hlink"/>
                </a:solidFill>
                <a:hlinkClick r:id="rId3"/>
              </a:rPr>
              <a:t>MS-LS2-3 Ecosystems: Interactions, Energy, and Dynamics</a:t>
            </a:r>
            <a:endParaRPr/>
          </a:p>
          <a:p>
            <a:pPr marL="457200" lvl="0" indent="0" algn="l" rtl="0">
              <a:spcBef>
                <a:spcPts val="1000"/>
              </a:spcBef>
              <a:spcAft>
                <a:spcPts val="0"/>
              </a:spcAft>
              <a:buNone/>
            </a:pPr>
            <a:r>
              <a:rPr lang="en-US"/>
              <a:t>Develop a model to describe the cycling of matter and flow of energy among living and nonliving parts of an ecosystem.</a:t>
            </a:r>
            <a:endParaRPr/>
          </a:p>
          <a:p>
            <a:pPr marL="457200" lvl="0" indent="-291465" algn="l" rtl="0">
              <a:spcBef>
                <a:spcPts val="1000"/>
              </a:spcBef>
              <a:spcAft>
                <a:spcPts val="0"/>
              </a:spcAft>
              <a:buSzPct val="64285"/>
              <a:buChar char="•"/>
            </a:pPr>
            <a:r>
              <a:rPr lang="en-US" u="sng">
                <a:solidFill>
                  <a:schemeClr val="hlink"/>
                </a:solidFill>
                <a:hlinkClick r:id="rId4"/>
              </a:rPr>
              <a:t>MS-LS2-5 Ecosystems: Interactions, Energy, and Dynamics</a:t>
            </a:r>
            <a:endParaRPr/>
          </a:p>
          <a:p>
            <a:pPr marL="457200" lvl="0" indent="0" algn="l" rtl="0">
              <a:spcBef>
                <a:spcPts val="1000"/>
              </a:spcBef>
              <a:spcAft>
                <a:spcPts val="0"/>
              </a:spcAft>
              <a:buNone/>
            </a:pPr>
            <a:r>
              <a:rPr lang="en-US"/>
              <a:t>Evaluate competing design solutions for maintaining biodiversity and ecosystem services.</a:t>
            </a:r>
            <a:endParaRPr/>
          </a:p>
          <a:p>
            <a:pPr marL="457200" lvl="0" indent="-291465" algn="l" rtl="0">
              <a:spcBef>
                <a:spcPts val="1000"/>
              </a:spcBef>
              <a:spcAft>
                <a:spcPts val="0"/>
              </a:spcAft>
              <a:buSzPct val="64285"/>
              <a:buChar char="•"/>
            </a:pPr>
            <a:r>
              <a:rPr lang="en-US" u="sng">
                <a:solidFill>
                  <a:schemeClr val="hlink"/>
                </a:solidFill>
                <a:hlinkClick r:id="rId5"/>
              </a:rPr>
              <a:t>HS-ESS2-2 Earth's Systems</a:t>
            </a:r>
            <a:endParaRPr/>
          </a:p>
          <a:p>
            <a:pPr marL="457200" lvl="0" indent="0" algn="l" rtl="0">
              <a:spcBef>
                <a:spcPts val="1000"/>
              </a:spcBef>
              <a:spcAft>
                <a:spcPts val="0"/>
              </a:spcAft>
              <a:buNone/>
            </a:pPr>
            <a:r>
              <a:rPr lang="en-US"/>
              <a:t>Analyze geoscience data to make the claim that one change to Earth's surface can create feedbacks that cause changes to other Earth systems.</a:t>
            </a:r>
            <a:endParaRPr/>
          </a:p>
          <a:p>
            <a:pPr marL="457200" lvl="0" indent="-291465" algn="l" rtl="0">
              <a:spcBef>
                <a:spcPts val="1000"/>
              </a:spcBef>
              <a:spcAft>
                <a:spcPts val="0"/>
              </a:spcAft>
              <a:buSzPct val="64285"/>
              <a:buChar char="•"/>
            </a:pPr>
            <a:r>
              <a:rPr lang="en-US" u="sng">
                <a:solidFill>
                  <a:schemeClr val="hlink"/>
                </a:solidFill>
                <a:hlinkClick r:id="rId6"/>
              </a:rPr>
              <a:t>HS-ESS2-6 Earth's Systems</a:t>
            </a:r>
            <a:endParaRPr/>
          </a:p>
          <a:p>
            <a:pPr marL="457200" lvl="0" indent="0" algn="l" rtl="0">
              <a:spcBef>
                <a:spcPts val="1000"/>
              </a:spcBef>
              <a:spcAft>
                <a:spcPts val="0"/>
              </a:spcAft>
              <a:buNone/>
            </a:pPr>
            <a:r>
              <a:rPr lang="en-US"/>
              <a:t>Develop a quantitative model to describe the cycling of carbon among the hydrosphere, atmosphere, geosphere, and biosphere.</a:t>
            </a:r>
            <a:endParaRPr/>
          </a:p>
          <a:p>
            <a:pPr marL="457200" lvl="0" indent="-291465" algn="l" rtl="0">
              <a:spcBef>
                <a:spcPts val="1000"/>
              </a:spcBef>
              <a:spcAft>
                <a:spcPts val="0"/>
              </a:spcAft>
              <a:buSzPct val="64285"/>
              <a:buChar char="•"/>
            </a:pPr>
            <a:r>
              <a:rPr lang="en-US" u="sng">
                <a:solidFill>
                  <a:schemeClr val="hlink"/>
                </a:solidFill>
                <a:hlinkClick r:id="rId7"/>
              </a:rPr>
              <a:t>HS-ESS2-7 Earth's Systems</a:t>
            </a:r>
            <a:endParaRPr/>
          </a:p>
          <a:p>
            <a:pPr marL="457200" lvl="0" indent="0" algn="l" rtl="0">
              <a:spcBef>
                <a:spcPts val="1000"/>
              </a:spcBef>
              <a:spcAft>
                <a:spcPts val="0"/>
              </a:spcAft>
              <a:buNone/>
            </a:pPr>
            <a:r>
              <a:rPr lang="en-US"/>
              <a:t>Construct an argument based on evidence about the simultaneous coevolution of Earth’s systems and life on Earth.</a:t>
            </a:r>
            <a:endParaRPr/>
          </a:p>
          <a:p>
            <a:pPr marL="457200" lvl="0" indent="-291465" algn="l" rtl="0">
              <a:spcBef>
                <a:spcPts val="1000"/>
              </a:spcBef>
              <a:spcAft>
                <a:spcPts val="0"/>
              </a:spcAft>
              <a:buSzPct val="64285"/>
              <a:buChar char="•"/>
            </a:pPr>
            <a:r>
              <a:rPr lang="en-US" u="sng">
                <a:solidFill>
                  <a:schemeClr val="hlink"/>
                </a:solidFill>
                <a:hlinkClick r:id="rId8"/>
              </a:rPr>
              <a:t>HS-ESS3-1 Earth and Human Activity</a:t>
            </a:r>
            <a:endParaRPr/>
          </a:p>
          <a:p>
            <a:pPr marL="457200" lvl="0" indent="0" algn="l" rtl="0">
              <a:spcBef>
                <a:spcPts val="1000"/>
              </a:spcBef>
              <a:spcAft>
                <a:spcPts val="0"/>
              </a:spcAft>
              <a:buNone/>
            </a:pPr>
            <a:r>
              <a:rPr lang="en-US"/>
              <a:t>Construct an explanation based on evidence for how the availability of natural resources, occurrence of natural hazards, and changes in climate have influenced human activity.</a:t>
            </a:r>
            <a:endParaRPr sz="1050">
              <a:solidFill>
                <a:srgbClr val="333333"/>
              </a:solidFill>
              <a:highlight>
                <a:srgbClr val="FFFFFF"/>
              </a:highlight>
              <a:latin typeface="Helvetica Neue"/>
              <a:ea typeface="Helvetica Neue"/>
              <a:cs typeface="Helvetica Neue"/>
              <a:sym typeface="Helvetica Neue"/>
            </a:endParaRPr>
          </a:p>
        </p:txBody>
      </p:sp>
      <p:sp>
        <p:nvSpPr>
          <p:cNvPr id="472" name="Google Shape;472;g13beb651f42_0_234"/>
          <p:cNvSpPr txBox="1">
            <a:spLocks noGrp="1"/>
          </p:cNvSpPr>
          <p:nvPr>
            <p:ph type="dt" idx="10"/>
          </p:nvPr>
        </p:nvSpPr>
        <p:spPr>
          <a:xfrm>
            <a:off x="1818524" y="6420172"/>
            <a:ext cx="6086700" cy="306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EB96-EA09-DD74-4BC6-63E6F0E7A1D4}"/>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78613831-D970-D107-AC52-6F49D38D2C60}"/>
              </a:ext>
            </a:extLst>
          </p:cNvPr>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Know Soil Know Life, Chapter 8</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Soils and Society</a:t>
            </a: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br>
              <a:rPr lang="en-US" dirty="0"/>
            </a:br>
            <a:r>
              <a:rPr lang="en-US" sz="2800" b="0" i="0" u="none" strike="noStrike" dirty="0">
                <a:solidFill>
                  <a:srgbClr val="000000"/>
                </a:solidFill>
                <a:effectLst/>
                <a:latin typeface="Calibri" panose="020F0502020204030204" pitchFamily="34" charset="0"/>
              </a:rPr>
              <a:t>Know Soil Know Life, Educators Guide, Online:</a:t>
            </a:r>
            <a:endParaRPr lang="en-US" sz="1800" b="0" i="0" u="none" strike="noStrike" dirty="0">
              <a:solidFill>
                <a:srgbClr val="000000"/>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2400" b="0" i="0" u="sng" strike="noStrike" dirty="0">
                <a:solidFill>
                  <a:srgbClr val="0563C1"/>
                </a:solidFill>
                <a:effectLst/>
                <a:latin typeface="Calibri" panose="020F0502020204030204" pitchFamily="34" charset="0"/>
                <a:hlinkClick r:id="rId2"/>
              </a:rPr>
              <a:t>https://serc.carleton.edu/kskl_educator/soil_society/index.html</a:t>
            </a:r>
            <a:endParaRPr lang="en-US" sz="1800" b="0" i="0" u="none" strike="noStrike" dirty="0">
              <a:solidFill>
                <a:srgbClr val="000000"/>
              </a:solidFill>
              <a:effectLst/>
              <a:latin typeface="Arial" panose="020B0604020202020204" pitchFamily="34" charset="0"/>
            </a:endParaRPr>
          </a:p>
          <a:p>
            <a:pPr marL="114300" indent="0">
              <a:buNone/>
            </a:pPr>
            <a:br>
              <a:rPr lang="en-US" dirty="0"/>
            </a:br>
            <a:endParaRPr lang="en-US" dirty="0"/>
          </a:p>
        </p:txBody>
      </p:sp>
    </p:spTree>
    <p:extLst>
      <p:ext uri="{BB962C8B-B14F-4D97-AF65-F5344CB8AC3E}">
        <p14:creationId xmlns:p14="http://schemas.microsoft.com/office/powerpoint/2010/main" val="396104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 The Connections </a:t>
            </a:r>
            <a:endParaRPr/>
          </a:p>
        </p:txBody>
      </p:sp>
      <p:sp>
        <p:nvSpPr>
          <p:cNvPr id="190" name="Google Shape;190;p5"/>
          <p:cNvSpPr/>
          <p:nvPr/>
        </p:nvSpPr>
        <p:spPr>
          <a:xfrm>
            <a:off x="5355372" y="2392076"/>
            <a:ext cx="2315400" cy="2053500"/>
          </a:xfrm>
          <a:prstGeom prst="ellipse">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400"/>
              <a:buFont typeface="Calibri"/>
              <a:buNone/>
            </a:pPr>
            <a:r>
              <a:rPr lang="en-US" sz="2600" b="1" i="0" u="none" strike="noStrike" cap="none">
                <a:solidFill>
                  <a:schemeClr val="dk1"/>
                </a:solidFill>
                <a:latin typeface="Calibri"/>
                <a:ea typeface="Calibri"/>
                <a:cs typeface="Calibri"/>
                <a:sym typeface="Calibri"/>
              </a:rPr>
              <a:t>Climate</a:t>
            </a:r>
            <a:endParaRPr sz="2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400"/>
              <a:buFont typeface="Calibri"/>
              <a:buNone/>
            </a:pPr>
            <a:r>
              <a:rPr lang="en-US" sz="2600" b="1">
                <a:solidFill>
                  <a:schemeClr val="dk1"/>
                </a:solidFill>
                <a:latin typeface="Calibri"/>
                <a:ea typeface="Calibri"/>
                <a:cs typeface="Calibri"/>
                <a:sym typeface="Calibri"/>
              </a:rPr>
              <a:t>&amp;</a:t>
            </a:r>
            <a:endParaRPr sz="26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2400"/>
              <a:buFont typeface="Calibri"/>
              <a:buNone/>
            </a:pPr>
            <a:r>
              <a:rPr lang="en-US" sz="2600" b="1">
                <a:solidFill>
                  <a:schemeClr val="dk1"/>
                </a:solidFill>
                <a:latin typeface="Calibri"/>
                <a:ea typeface="Calibri"/>
                <a:cs typeface="Calibri"/>
                <a:sym typeface="Calibri"/>
              </a:rPr>
              <a:t>Climate Change</a:t>
            </a:r>
            <a:endParaRPr sz="2600" b="1">
              <a:solidFill>
                <a:schemeClr val="dk1"/>
              </a:solidFill>
              <a:latin typeface="Calibri"/>
              <a:ea typeface="Calibri"/>
              <a:cs typeface="Calibri"/>
              <a:sym typeface="Calibri"/>
            </a:endParaRPr>
          </a:p>
        </p:txBody>
      </p:sp>
      <p:sp>
        <p:nvSpPr>
          <p:cNvPr id="191" name="Google Shape;191;p5"/>
          <p:cNvSpPr/>
          <p:nvPr/>
        </p:nvSpPr>
        <p:spPr>
          <a:xfrm>
            <a:off x="2314301" y="1708202"/>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b="0" i="0" u="none" strike="noStrike" cap="none">
                <a:solidFill>
                  <a:schemeClr val="dk1"/>
                </a:solidFill>
                <a:latin typeface="Calibri"/>
                <a:ea typeface="Calibri"/>
                <a:cs typeface="Calibri"/>
                <a:sym typeface="Calibri"/>
              </a:rPr>
              <a:t>Soil Formation</a:t>
            </a:r>
            <a:endParaRPr sz="2400" b="0" i="0" u="none" strike="noStrike" cap="none">
              <a:solidFill>
                <a:schemeClr val="dk1"/>
              </a:solidFill>
              <a:latin typeface="Calibri"/>
              <a:ea typeface="Calibri"/>
              <a:cs typeface="Calibri"/>
              <a:sym typeface="Calibri"/>
            </a:endParaRPr>
          </a:p>
        </p:txBody>
      </p:sp>
      <p:sp>
        <p:nvSpPr>
          <p:cNvPr id="192" name="Google Shape;192;p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
        <p:nvSpPr>
          <p:cNvPr id="193" name="Google Shape;193;p5"/>
          <p:cNvSpPr/>
          <p:nvPr/>
        </p:nvSpPr>
        <p:spPr>
          <a:xfrm>
            <a:off x="2314288" y="4573952"/>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Carbon Sequestration</a:t>
            </a:r>
            <a:endParaRPr sz="2400" b="0" i="0" u="none" strike="noStrike" cap="none">
              <a:solidFill>
                <a:schemeClr val="dk1"/>
              </a:solidFill>
              <a:latin typeface="Calibri"/>
              <a:ea typeface="Calibri"/>
              <a:cs typeface="Calibri"/>
              <a:sym typeface="Calibri"/>
            </a:endParaRPr>
          </a:p>
        </p:txBody>
      </p:sp>
      <p:sp>
        <p:nvSpPr>
          <p:cNvPr id="194" name="Google Shape;194;p5"/>
          <p:cNvSpPr/>
          <p:nvPr/>
        </p:nvSpPr>
        <p:spPr>
          <a:xfrm>
            <a:off x="8208151" y="3147352"/>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Flood</a:t>
            </a:r>
            <a:endParaRPr sz="2400" b="0" i="0" u="none" strike="noStrike" cap="none">
              <a:solidFill>
                <a:schemeClr val="dk1"/>
              </a:solidFill>
              <a:latin typeface="Calibri"/>
              <a:ea typeface="Calibri"/>
              <a:cs typeface="Calibri"/>
              <a:sym typeface="Calibri"/>
            </a:endParaRPr>
          </a:p>
        </p:txBody>
      </p:sp>
      <p:sp>
        <p:nvSpPr>
          <p:cNvPr id="195" name="Google Shape;195;p5"/>
          <p:cNvSpPr/>
          <p:nvPr/>
        </p:nvSpPr>
        <p:spPr>
          <a:xfrm>
            <a:off x="8195151" y="4519427"/>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Erosion</a:t>
            </a:r>
            <a:endParaRPr sz="2400" b="0" i="0" u="none" strike="noStrike" cap="none">
              <a:solidFill>
                <a:schemeClr val="dk1"/>
              </a:solidFill>
              <a:latin typeface="Calibri"/>
              <a:ea typeface="Calibri"/>
              <a:cs typeface="Calibri"/>
              <a:sym typeface="Calibri"/>
            </a:endParaRPr>
          </a:p>
        </p:txBody>
      </p:sp>
      <p:sp>
        <p:nvSpPr>
          <p:cNvPr id="196" name="Google Shape;196;p5"/>
          <p:cNvSpPr/>
          <p:nvPr/>
        </p:nvSpPr>
        <p:spPr>
          <a:xfrm>
            <a:off x="8208151" y="1690702"/>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Drought</a:t>
            </a:r>
            <a:endParaRPr sz="2400" b="0" i="0" u="none" strike="noStrike" cap="none">
              <a:solidFill>
                <a:schemeClr val="dk1"/>
              </a:solidFill>
              <a:latin typeface="Calibri"/>
              <a:ea typeface="Calibri"/>
              <a:cs typeface="Calibri"/>
              <a:sym typeface="Calibri"/>
            </a:endParaRPr>
          </a:p>
        </p:txBody>
      </p:sp>
      <p:sp>
        <p:nvSpPr>
          <p:cNvPr id="197" name="Google Shape;197;p5"/>
          <p:cNvSpPr/>
          <p:nvPr/>
        </p:nvSpPr>
        <p:spPr>
          <a:xfrm>
            <a:off x="2309951" y="3146177"/>
            <a:ext cx="2604000" cy="948000"/>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2000"/>
              <a:buFont typeface="Calibri"/>
              <a:buNone/>
            </a:pPr>
            <a:r>
              <a:rPr lang="en-US" sz="2400">
                <a:solidFill>
                  <a:schemeClr val="dk1"/>
                </a:solidFill>
                <a:latin typeface="Calibri"/>
                <a:ea typeface="Calibri"/>
                <a:cs typeface="Calibri"/>
                <a:sym typeface="Calibri"/>
              </a:rPr>
              <a:t>Soil Type</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5"/>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a:t>
            </a:r>
            <a:endParaRPr/>
          </a:p>
        </p:txBody>
      </p:sp>
      <p:sp>
        <p:nvSpPr>
          <p:cNvPr id="478" name="Google Shape;478;p25"/>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0"/>
              </a:spcBef>
              <a:spcAft>
                <a:spcPts val="0"/>
              </a:spcAft>
              <a:buClr>
                <a:schemeClr val="dk1"/>
              </a:buClr>
              <a:buSzPts val="1800"/>
              <a:buChar char="•"/>
            </a:pPr>
            <a:r>
              <a:rPr lang="en-US"/>
              <a:t>Questions?</a:t>
            </a:r>
            <a:endParaRPr/>
          </a:p>
          <a:p>
            <a:pPr marL="457200" lvl="0" indent="-342900" algn="l" rtl="0">
              <a:lnSpc>
                <a:spcPct val="90000"/>
              </a:lnSpc>
              <a:spcBef>
                <a:spcPts val="0"/>
              </a:spcBef>
              <a:spcAft>
                <a:spcPts val="0"/>
              </a:spcAft>
              <a:buClr>
                <a:schemeClr val="dk1"/>
              </a:buClr>
              <a:buSzPts val="1800"/>
              <a:buChar char="•"/>
            </a:pPr>
            <a:r>
              <a:rPr lang="en-US"/>
              <a:t>Comments?</a:t>
            </a:r>
            <a:endParaRPr/>
          </a:p>
          <a:p>
            <a:pPr marL="457200" lvl="0" indent="-342900" algn="l" rtl="0">
              <a:lnSpc>
                <a:spcPct val="90000"/>
              </a:lnSpc>
              <a:spcBef>
                <a:spcPts val="0"/>
              </a:spcBef>
              <a:spcAft>
                <a:spcPts val="0"/>
              </a:spcAft>
              <a:buClr>
                <a:schemeClr val="dk1"/>
              </a:buClr>
              <a:buSzPts val="1800"/>
              <a:buChar char="•"/>
            </a:pPr>
            <a:r>
              <a:rPr lang="en-US"/>
              <a:t>Thank you!</a:t>
            </a:r>
            <a:endParaRPr/>
          </a:p>
          <a:p>
            <a:pPr marL="0" lvl="0" indent="0" algn="l" rtl="0">
              <a:lnSpc>
                <a:spcPct val="90000"/>
              </a:lnSpc>
              <a:spcBef>
                <a:spcPts val="1000"/>
              </a:spcBef>
              <a:spcAft>
                <a:spcPts val="0"/>
              </a:spcAft>
              <a:buClr>
                <a:schemeClr val="dk1"/>
              </a:buClr>
              <a:buSzPts val="2800"/>
              <a:buNone/>
            </a:pPr>
            <a:endParaRPr/>
          </a:p>
        </p:txBody>
      </p:sp>
      <p:sp>
        <p:nvSpPr>
          <p:cNvPr id="479" name="Google Shape;479;p25"/>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Soil and Climate: The Carbon Cycle</a:t>
            </a:r>
            <a:endParaRPr/>
          </a:p>
        </p:txBody>
      </p:sp>
      <p:sp>
        <p:nvSpPr>
          <p:cNvPr id="203" name="Google Shape;203;p6"/>
          <p:cNvSpPr txBox="1">
            <a:spLocks noGrp="1"/>
          </p:cNvSpPr>
          <p:nvPr>
            <p:ph type="body" idx="1"/>
          </p:nvPr>
        </p:nvSpPr>
        <p:spPr>
          <a:xfrm>
            <a:off x="1818526" y="1825625"/>
            <a:ext cx="9535274"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Carbon Flows:</a:t>
            </a:r>
            <a:endParaRPr dirty="0"/>
          </a:p>
          <a:p>
            <a:pPr marL="457200" lvl="0" indent="-342900" algn="l" rtl="0">
              <a:lnSpc>
                <a:spcPct val="90000"/>
              </a:lnSpc>
              <a:spcBef>
                <a:spcPts val="360"/>
              </a:spcBef>
              <a:spcAft>
                <a:spcPts val="0"/>
              </a:spcAft>
              <a:buClr>
                <a:schemeClr val="dk1"/>
              </a:buClr>
              <a:buSzPts val="1800"/>
              <a:buChar char="•"/>
            </a:pPr>
            <a:r>
              <a:rPr lang="en-US" dirty="0"/>
              <a:t>Where can we find carbon?</a:t>
            </a:r>
            <a:endParaRPr dirty="0"/>
          </a:p>
          <a:p>
            <a:pPr marL="457200" lvl="0" indent="-342900" algn="l" rtl="0">
              <a:lnSpc>
                <a:spcPct val="90000"/>
              </a:lnSpc>
              <a:spcBef>
                <a:spcPts val="0"/>
              </a:spcBef>
              <a:spcAft>
                <a:spcPts val="0"/>
              </a:spcAft>
              <a:buClr>
                <a:schemeClr val="dk1"/>
              </a:buClr>
              <a:buSzPts val="1800"/>
              <a:buChar char="•"/>
            </a:pPr>
            <a:r>
              <a:rPr lang="en-US" dirty="0"/>
              <a:t>Where does it go? How does it get there?</a:t>
            </a:r>
            <a:endParaRPr dirty="0"/>
          </a:p>
          <a:p>
            <a:pPr marL="457200" lvl="0" indent="-342900" algn="l" rtl="0">
              <a:lnSpc>
                <a:spcPct val="90000"/>
              </a:lnSpc>
              <a:spcBef>
                <a:spcPts val="0"/>
              </a:spcBef>
              <a:spcAft>
                <a:spcPts val="0"/>
              </a:spcAft>
              <a:buClr>
                <a:schemeClr val="dk1"/>
              </a:buClr>
              <a:buSzPts val="1800"/>
              <a:buChar char="•"/>
            </a:pPr>
            <a:r>
              <a:rPr lang="en-US" dirty="0"/>
              <a:t>Let’s build a Map of Carbon Flows!</a:t>
            </a:r>
            <a:endParaRPr dirty="0"/>
          </a:p>
          <a:p>
            <a:pPr marL="0" lvl="0" indent="0" algn="l" rtl="0">
              <a:lnSpc>
                <a:spcPct val="90000"/>
              </a:lnSpc>
              <a:spcBef>
                <a:spcPts val="1000"/>
              </a:spcBef>
              <a:spcAft>
                <a:spcPts val="0"/>
              </a:spcAft>
              <a:buClr>
                <a:schemeClr val="dk1"/>
              </a:buClr>
              <a:buSzPts val="2800"/>
              <a:buNone/>
            </a:pPr>
            <a:endParaRPr dirty="0"/>
          </a:p>
        </p:txBody>
      </p:sp>
      <p:sp>
        <p:nvSpPr>
          <p:cNvPr id="204" name="Google Shape;204;p6"/>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Soil Science Society of America   www.soils.org | www.soils4teachers.org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8"/>
          <p:cNvSpPr txBox="1">
            <a:spLocks noGrp="1"/>
          </p:cNvSpPr>
          <p:nvPr>
            <p:ph type="title"/>
          </p:nvPr>
        </p:nvSpPr>
        <p:spPr>
          <a:xfrm>
            <a:off x="1818524" y="365125"/>
            <a:ext cx="953527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E4E79"/>
              </a:buClr>
              <a:buSzPts val="4400"/>
              <a:buFont typeface="Calibri"/>
              <a:buNone/>
            </a:pPr>
            <a:r>
              <a:rPr lang="en-US" b="1">
                <a:solidFill>
                  <a:srgbClr val="1E4E79"/>
                </a:solidFill>
              </a:rPr>
              <a:t>Carbon Cycle, Soils, and Climate </a:t>
            </a:r>
            <a:endParaRPr b="1">
              <a:solidFill>
                <a:srgbClr val="1E4E79"/>
              </a:solidFill>
            </a:endParaRPr>
          </a:p>
        </p:txBody>
      </p:sp>
      <p:pic>
        <p:nvPicPr>
          <p:cNvPr id="211" name="Google Shape;211;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9280" y="1391457"/>
            <a:ext cx="5960000" cy="4466500"/>
          </a:xfrm>
          <a:prstGeom prst="rect">
            <a:avLst/>
          </a:prstGeom>
          <a:noFill/>
          <a:ln>
            <a:noFill/>
          </a:ln>
        </p:spPr>
      </p:pic>
      <p:sp>
        <p:nvSpPr>
          <p:cNvPr id="212" name="Google Shape;212;p8"/>
          <p:cNvSpPr txBox="1"/>
          <p:nvPr/>
        </p:nvSpPr>
        <p:spPr>
          <a:xfrm>
            <a:off x="8830134" y="3887300"/>
            <a:ext cx="2523665" cy="738633"/>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Blue = Carbon sinks</a:t>
            </a:r>
            <a:endParaRPr sz="1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Red = Carbon sources</a:t>
            </a:r>
            <a:endParaRPr sz="1800" b="1" i="0" u="none" strike="noStrike" cap="none">
              <a:solidFill>
                <a:schemeClr val="dk1"/>
              </a:solidFill>
              <a:latin typeface="Calibri"/>
              <a:ea typeface="Calibri"/>
              <a:cs typeface="Calibri"/>
              <a:sym typeface="Calibri"/>
            </a:endParaRPr>
          </a:p>
        </p:txBody>
      </p:sp>
      <p:sp>
        <p:nvSpPr>
          <p:cNvPr id="213" name="Google Shape;213;p8"/>
          <p:cNvSpPr txBox="1">
            <a:spLocks noGrp="1"/>
          </p:cNvSpPr>
          <p:nvPr>
            <p:ph type="dt" idx="10"/>
          </p:nvPr>
        </p:nvSpPr>
        <p:spPr>
          <a:xfrm>
            <a:off x="1818524" y="6420172"/>
            <a:ext cx="6086582" cy="30585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13598436bea_0_94"/>
          <p:cNvSpPr txBox="1">
            <a:spLocks noGrp="1"/>
          </p:cNvSpPr>
          <p:nvPr>
            <p:ph type="title"/>
          </p:nvPr>
        </p:nvSpPr>
        <p:spPr>
          <a:xfrm>
            <a:off x="1554249" y="293225"/>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solidFill>
                  <a:srgbClr val="1E4E79"/>
                </a:solidFill>
              </a:rPr>
              <a:t>2021 Carbon Budget</a:t>
            </a:r>
            <a:endParaRPr/>
          </a:p>
        </p:txBody>
      </p:sp>
      <p:pic>
        <p:nvPicPr>
          <p:cNvPr id="220" name="Google Shape;220;g13598436bea_0_94"/>
          <p:cNvPicPr preferRelativeResize="0"/>
          <p:nvPr/>
        </p:nvPicPr>
        <p:blipFill>
          <a:blip r:embed="rId3">
            <a:alphaModFix/>
          </a:blip>
          <a:stretch>
            <a:fillRect/>
          </a:stretch>
        </p:blipFill>
        <p:spPr>
          <a:xfrm>
            <a:off x="1969888" y="1618925"/>
            <a:ext cx="9723350" cy="4513491"/>
          </a:xfrm>
          <a:prstGeom prst="rect">
            <a:avLst/>
          </a:prstGeom>
          <a:noFill/>
          <a:ln w="19050" cap="flat" cmpd="sng">
            <a:solidFill>
              <a:schemeClr val="dk2"/>
            </a:solidFill>
            <a:prstDash val="solid"/>
            <a:round/>
            <a:headEnd type="none" w="sm" len="sm"/>
            <a:tailEnd type="none" w="sm" len="sm"/>
          </a:ln>
        </p:spPr>
      </p:pic>
      <p:sp>
        <p:nvSpPr>
          <p:cNvPr id="221" name="Google Shape;221;g13598436bea_0_94"/>
          <p:cNvSpPr/>
          <p:nvPr/>
        </p:nvSpPr>
        <p:spPr>
          <a:xfrm>
            <a:off x="6555925" y="1538375"/>
            <a:ext cx="1940400" cy="13257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410;g13bdbf32587_0_27">
            <a:extLst>
              <a:ext uri="{FF2B5EF4-FFF2-40B4-BE49-F238E27FC236}">
                <a16:creationId xmlns:a16="http://schemas.microsoft.com/office/drawing/2014/main" id="{2AD19114-8C5E-FAF6-172C-A25C29E850C1}"/>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Effect transition="in" filter="fade">
                                      <p:cBhvr>
                                        <p:cTn id="7" dur="1000"/>
                                        <p:tgtEl>
                                          <p:spTgt spid="2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g13598436bea_0_104"/>
          <p:cNvSpPr txBox="1">
            <a:spLocks noGrp="1"/>
          </p:cNvSpPr>
          <p:nvPr>
            <p:ph type="title"/>
          </p:nvPr>
        </p:nvSpPr>
        <p:spPr>
          <a:xfrm>
            <a:off x="1641762" y="0"/>
            <a:ext cx="95352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solidFill>
                  <a:srgbClr val="1E4E79"/>
                </a:solidFill>
              </a:rPr>
              <a:t>Global Carbon Budget</a:t>
            </a:r>
            <a:endParaRPr dirty="0"/>
          </a:p>
        </p:txBody>
      </p:sp>
      <p:sp>
        <p:nvSpPr>
          <p:cNvPr id="2" name="Google Shape;410;g13bdbf32587_0_27">
            <a:extLst>
              <a:ext uri="{FF2B5EF4-FFF2-40B4-BE49-F238E27FC236}">
                <a16:creationId xmlns:a16="http://schemas.microsoft.com/office/drawing/2014/main" id="{735FB716-B564-7877-716F-E17847C6CA75}"/>
              </a:ext>
            </a:extLst>
          </p:cNvPr>
          <p:cNvSpPr txBox="1">
            <a:spLocks noGrp="1"/>
          </p:cNvSpPr>
          <p:nvPr>
            <p:ph type="dt" idx="10"/>
          </p:nvPr>
        </p:nvSpPr>
        <p:spPr>
          <a:xfrm>
            <a:off x="1641762" y="6328641"/>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
        <p:nvSpPr>
          <p:cNvPr id="3" name="Google Shape;487;p48">
            <a:extLst>
              <a:ext uri="{FF2B5EF4-FFF2-40B4-BE49-F238E27FC236}">
                <a16:creationId xmlns:a16="http://schemas.microsoft.com/office/drawing/2014/main" id="{00C97428-BC1C-2D59-FB70-4FCFCEEBC6AD}"/>
              </a:ext>
            </a:extLst>
          </p:cNvPr>
          <p:cNvSpPr txBox="1">
            <a:spLocks noGrp="1"/>
          </p:cNvSpPr>
          <p:nvPr>
            <p:ph type="body" idx="1"/>
          </p:nvPr>
        </p:nvSpPr>
        <p:spPr>
          <a:xfrm>
            <a:off x="1284515" y="5333817"/>
            <a:ext cx="10907485" cy="1169000"/>
          </a:xfrm>
          <a:prstGeom prst="rect">
            <a:avLst/>
          </a:prstGeom>
          <a:noFill/>
          <a:ln>
            <a:noFill/>
          </a:ln>
        </p:spPr>
        <p:txBody>
          <a:bodyPr spcFirstLastPara="1" wrap="square" lIns="91425" tIns="45700" rIns="91425" bIns="45700" anchor="ctr" anchorCtr="0">
            <a:normAutofit fontScale="70000" lnSpcReduction="20000"/>
          </a:bodyPr>
          <a:lstStyle/>
          <a:p>
            <a:pPr marL="0" lvl="0" indent="0" algn="ctr" rtl="0">
              <a:lnSpc>
                <a:spcPct val="100000"/>
              </a:lnSpc>
              <a:spcBef>
                <a:spcPts val="0"/>
              </a:spcBef>
              <a:spcAft>
                <a:spcPts val="0"/>
              </a:spcAft>
              <a:buClr>
                <a:srgbClr val="4C9BDB"/>
              </a:buClr>
              <a:buSzPts val="1800"/>
              <a:buNone/>
            </a:pPr>
            <a:r>
              <a:rPr lang="en-GB" noProof="1"/>
              <a:t>Fossil emissions dominate in the Northern Hemisphere, while land-use emissions are important in the tropics.</a:t>
            </a:r>
            <a:br>
              <a:rPr lang="en-GB" noProof="1"/>
            </a:br>
            <a:r>
              <a:rPr lang="en-GB" noProof="1"/>
              <a:t>The North Atlantic and Southern Ocean are carbon sinks while the tropical ocean is a source of CO</a:t>
            </a:r>
            <a:r>
              <a:rPr lang="en-GB" baseline="-25000" noProof="1"/>
              <a:t>2</a:t>
            </a:r>
            <a:r>
              <a:rPr lang="en-GB" noProof="1"/>
              <a:t>.</a:t>
            </a:r>
            <a:br>
              <a:rPr lang="en-GB" baseline="-25000" noProof="1"/>
            </a:br>
            <a:r>
              <a:rPr lang="en-GB" noProof="1"/>
              <a:t>Tropical, temperate and boreal forest are the main terrestrial carbon sinks</a:t>
            </a:r>
          </a:p>
        </p:txBody>
      </p:sp>
      <p:pic>
        <p:nvPicPr>
          <p:cNvPr id="4" name="Google Shape;489;p48">
            <a:extLst>
              <a:ext uri="{FF2B5EF4-FFF2-40B4-BE49-F238E27FC236}">
                <a16:creationId xmlns:a16="http://schemas.microsoft.com/office/drawing/2014/main" id="{AF9A00A2-C81F-29FD-663E-534BFF5006C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92416" y="981159"/>
            <a:ext cx="6519164" cy="4320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9" name="Google Shape;229;g13598436bea_0_104"/>
          <p:cNvPicPr preferRelativeResize="0"/>
          <p:nvPr/>
        </p:nvPicPr>
        <p:blipFill rotWithShape="1">
          <a:blip r:embed="rId3"/>
          <a:srcRect/>
          <a:stretch/>
        </p:blipFill>
        <p:spPr>
          <a:xfrm>
            <a:off x="1059150" y="716151"/>
            <a:ext cx="12192001" cy="658847"/>
          </a:xfrm>
          <a:prstGeom prst="rect">
            <a:avLst/>
          </a:prstGeom>
          <a:noFill/>
          <a:ln>
            <a:noFill/>
          </a:ln>
        </p:spPr>
      </p:pic>
      <p:sp>
        <p:nvSpPr>
          <p:cNvPr id="2" name="Google Shape;236;g1350c7829b7_0_85">
            <a:extLst>
              <a:ext uri="{FF2B5EF4-FFF2-40B4-BE49-F238E27FC236}">
                <a16:creationId xmlns:a16="http://schemas.microsoft.com/office/drawing/2014/main" id="{18BCC014-0540-1B63-2B56-1A1F6D7B9455}"/>
              </a:ext>
            </a:extLst>
          </p:cNvPr>
          <p:cNvSpPr txBox="1">
            <a:spLocks noGrp="1"/>
          </p:cNvSpPr>
          <p:nvPr>
            <p:ph type="title"/>
          </p:nvPr>
        </p:nvSpPr>
        <p:spPr>
          <a:xfrm>
            <a:off x="1666834" y="8787"/>
            <a:ext cx="9534525" cy="1325563"/>
          </a:xfrm>
          <a:prstGeom prst="rect">
            <a:avLst/>
          </a:prstGeom>
          <a:noFill/>
          <a:ln>
            <a:noFill/>
          </a:ln>
        </p:spPr>
        <p:txBody>
          <a:bodyPr spcFirstLastPara="1" wrap="square" lIns="121900" tIns="60925" rIns="121900" bIns="60925" anchor="ctr" anchorCtr="0">
            <a:noAutofit/>
          </a:bodyPr>
          <a:lstStyle/>
          <a:p>
            <a:pPr marL="0" lvl="0" indent="0" algn="ctr" rtl="0">
              <a:spcBef>
                <a:spcPts val="0"/>
              </a:spcBef>
              <a:spcAft>
                <a:spcPts val="0"/>
              </a:spcAft>
              <a:buSzPts val="1300"/>
              <a:buNone/>
            </a:pPr>
            <a:r>
              <a:rPr lang="en-US" sz="4700" b="1" dirty="0">
                <a:solidFill>
                  <a:srgbClr val="1E4E79"/>
                </a:solidFill>
              </a:rPr>
              <a:t>Soil Carbon - </a:t>
            </a:r>
            <a:r>
              <a:rPr lang="en-US" sz="4700" b="1" i="1" dirty="0">
                <a:solidFill>
                  <a:srgbClr val="1E4E79"/>
                </a:solidFill>
              </a:rPr>
              <a:t>a Bank Account Analogy</a:t>
            </a:r>
            <a:endParaRPr sz="4700" b="1" i="1" dirty="0">
              <a:solidFill>
                <a:srgbClr val="1E4E79"/>
              </a:solidFill>
            </a:endParaRPr>
          </a:p>
        </p:txBody>
      </p:sp>
      <p:sp>
        <p:nvSpPr>
          <p:cNvPr id="11" name="Google Shape;237;g1350c7829b7_0_85">
            <a:extLst>
              <a:ext uri="{FF2B5EF4-FFF2-40B4-BE49-F238E27FC236}">
                <a16:creationId xmlns:a16="http://schemas.microsoft.com/office/drawing/2014/main" id="{00AE7EEE-E2AF-15A6-C04B-03F7C5138822}"/>
              </a:ext>
            </a:extLst>
          </p:cNvPr>
          <p:cNvSpPr txBox="1">
            <a:spLocks noGrp="1"/>
          </p:cNvSpPr>
          <p:nvPr>
            <p:ph type="body" idx="1"/>
          </p:nvPr>
        </p:nvSpPr>
        <p:spPr>
          <a:xfrm>
            <a:off x="1785191" y="1320496"/>
            <a:ext cx="4263043" cy="736115"/>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b" anchorCtr="0">
            <a:normAutofit/>
          </a:bodyPr>
          <a:lstStyle/>
          <a:p>
            <a:pPr marL="0" lvl="0" indent="0" algn="l" rtl="0">
              <a:spcBef>
                <a:spcPts val="600"/>
              </a:spcBef>
              <a:spcAft>
                <a:spcPts val="0"/>
              </a:spcAft>
              <a:buNone/>
            </a:pPr>
            <a:r>
              <a:rPr lang="en-US" b="1" dirty="0"/>
              <a:t>Inputs (</a:t>
            </a:r>
            <a:r>
              <a:rPr lang="en-US" b="1" i="1" dirty="0"/>
              <a:t>bank deposits</a:t>
            </a:r>
            <a:r>
              <a:rPr lang="en-US" b="1" dirty="0"/>
              <a:t>)</a:t>
            </a:r>
            <a:endParaRPr b="1" dirty="0"/>
          </a:p>
        </p:txBody>
      </p:sp>
      <p:sp>
        <p:nvSpPr>
          <p:cNvPr id="12" name="Google Shape;238;g1350c7829b7_0_85">
            <a:extLst>
              <a:ext uri="{FF2B5EF4-FFF2-40B4-BE49-F238E27FC236}">
                <a16:creationId xmlns:a16="http://schemas.microsoft.com/office/drawing/2014/main" id="{ECC978C5-CB64-2BB5-29AC-B41365C8BCBC}"/>
              </a:ext>
            </a:extLst>
          </p:cNvPr>
          <p:cNvSpPr txBox="1">
            <a:spLocks/>
          </p:cNvSpPr>
          <p:nvPr/>
        </p:nvSpPr>
        <p:spPr>
          <a:xfrm>
            <a:off x="1785191" y="2144408"/>
            <a:ext cx="4263043" cy="3291953"/>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t" anchorCtr="0">
            <a:normAutofit/>
          </a:bodyPr>
          <a:lstStyle/>
          <a:p>
            <a:pPr marL="609600" indent="-508000" algn="l" rtl="0">
              <a:spcBef>
                <a:spcPts val="600"/>
              </a:spcBef>
              <a:buClrTx/>
              <a:buSzPts val="3200"/>
              <a:buFontTx/>
              <a:buChar char="•"/>
            </a:pPr>
            <a:r>
              <a:rPr lang="en-US" sz="2800" dirty="0">
                <a:solidFill>
                  <a:sysClr val="windowText" lastClr="000000"/>
                </a:solidFill>
                <a:latin typeface="Calibri" panose="020F0502020204030204" pitchFamily="34" charset="0"/>
                <a:cs typeface="Calibri" panose="020F0502020204030204" pitchFamily="34" charset="0"/>
              </a:rPr>
              <a:t>vegetation litter</a:t>
            </a:r>
          </a:p>
          <a:p>
            <a:pPr marL="609600" indent="-508000" algn="l" rtl="0">
              <a:buClrTx/>
              <a:buSzPts val="3200"/>
              <a:buFontTx/>
              <a:buChar char="•"/>
            </a:pPr>
            <a:r>
              <a:rPr lang="en-US" sz="2800" dirty="0">
                <a:solidFill>
                  <a:sysClr val="windowText" lastClr="000000"/>
                </a:solidFill>
                <a:latin typeface="Calibri" panose="020F0502020204030204" pitchFamily="34" charset="0"/>
                <a:cs typeface="Calibri" panose="020F0502020204030204" pitchFamily="34" charset="0"/>
              </a:rPr>
              <a:t>root exudates</a:t>
            </a:r>
          </a:p>
          <a:p>
            <a:pPr marL="609600" indent="-508000" algn="l" rtl="0">
              <a:buClrTx/>
              <a:buSzPts val="3200"/>
              <a:buFontTx/>
              <a:buChar char="•"/>
            </a:pPr>
            <a:r>
              <a:rPr lang="en-US" sz="2800" dirty="0">
                <a:solidFill>
                  <a:sysClr val="windowText" lastClr="000000"/>
                </a:solidFill>
                <a:latin typeface="Calibri" panose="020F0502020204030204" pitchFamily="34" charset="0"/>
                <a:cs typeface="Calibri" panose="020F0502020204030204" pitchFamily="34" charset="0"/>
              </a:rPr>
              <a:t>living soil biota</a:t>
            </a:r>
          </a:p>
          <a:p>
            <a:pPr marL="609600" indent="-508000" algn="l" rtl="0">
              <a:buClrTx/>
              <a:buSzPts val="3200"/>
              <a:buFontTx/>
              <a:buChar char="•"/>
            </a:pPr>
            <a:r>
              <a:rPr lang="en-US" sz="2800" dirty="0">
                <a:solidFill>
                  <a:sysClr val="windowText" lastClr="000000"/>
                </a:solidFill>
                <a:latin typeface="Calibri" panose="020F0502020204030204" pitchFamily="34" charset="0"/>
                <a:cs typeface="Calibri" panose="020F0502020204030204" pitchFamily="34" charset="0"/>
              </a:rPr>
              <a:t>deposition of eroded carbon</a:t>
            </a:r>
          </a:p>
          <a:p>
            <a:pPr marL="609600" indent="-508000" algn="l" rtl="0">
              <a:buClrTx/>
              <a:buSzPts val="3200"/>
              <a:buFontTx/>
              <a:buChar char="•"/>
            </a:pPr>
            <a:r>
              <a:rPr lang="en-US" sz="2800" dirty="0">
                <a:solidFill>
                  <a:sysClr val="windowText" lastClr="000000"/>
                </a:solidFill>
                <a:latin typeface="Calibri" panose="020F0502020204030204" pitchFamily="34" charset="0"/>
                <a:cs typeface="Calibri" panose="020F0502020204030204" pitchFamily="34" charset="0"/>
              </a:rPr>
              <a:t>remains of formerly living organisms</a:t>
            </a:r>
          </a:p>
        </p:txBody>
      </p:sp>
      <p:sp>
        <p:nvSpPr>
          <p:cNvPr id="13" name="Google Shape;239;g1350c7829b7_0_85">
            <a:extLst>
              <a:ext uri="{FF2B5EF4-FFF2-40B4-BE49-F238E27FC236}">
                <a16:creationId xmlns:a16="http://schemas.microsoft.com/office/drawing/2014/main" id="{FBE511F7-4B78-241D-5A0D-503C1708E51C}"/>
              </a:ext>
            </a:extLst>
          </p:cNvPr>
          <p:cNvSpPr txBox="1">
            <a:spLocks/>
          </p:cNvSpPr>
          <p:nvPr/>
        </p:nvSpPr>
        <p:spPr>
          <a:xfrm>
            <a:off x="7122009" y="1320496"/>
            <a:ext cx="4517334" cy="736115"/>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600"/>
              </a:spcBef>
            </a:pPr>
            <a:r>
              <a:rPr lang="en-US" sz="2800" b="1" dirty="0">
                <a:latin typeface="Calibri" panose="020F0502020204030204" pitchFamily="34" charset="0"/>
                <a:cs typeface="Calibri" panose="020F0502020204030204" pitchFamily="34" charset="0"/>
              </a:rPr>
              <a:t>Outputs  (</a:t>
            </a:r>
            <a:r>
              <a:rPr lang="en-US" sz="2800" b="1" i="1" dirty="0">
                <a:latin typeface="Calibri" panose="020F0502020204030204" pitchFamily="34" charset="0"/>
                <a:cs typeface="Calibri" panose="020F0502020204030204" pitchFamily="34" charset="0"/>
              </a:rPr>
              <a:t>bank withdrawals</a:t>
            </a:r>
            <a:r>
              <a:rPr lang="en-US" sz="2800" b="1" dirty="0">
                <a:latin typeface="Calibri" panose="020F0502020204030204" pitchFamily="34" charset="0"/>
                <a:cs typeface="Calibri" panose="020F0502020204030204" pitchFamily="34" charset="0"/>
              </a:rPr>
              <a:t>)</a:t>
            </a:r>
          </a:p>
        </p:txBody>
      </p:sp>
      <p:sp>
        <p:nvSpPr>
          <p:cNvPr id="14" name="Google Shape;240;g1350c7829b7_0_85">
            <a:extLst>
              <a:ext uri="{FF2B5EF4-FFF2-40B4-BE49-F238E27FC236}">
                <a16:creationId xmlns:a16="http://schemas.microsoft.com/office/drawing/2014/main" id="{EF4655EC-97B6-6BFC-D71C-3D1212962FD0}"/>
              </a:ext>
            </a:extLst>
          </p:cNvPr>
          <p:cNvSpPr txBox="1">
            <a:spLocks/>
          </p:cNvSpPr>
          <p:nvPr/>
        </p:nvSpPr>
        <p:spPr>
          <a:xfrm>
            <a:off x="7122009" y="2144408"/>
            <a:ext cx="4517334" cy="3291953"/>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121900" tIns="60925" rIns="121900" bIns="609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609600" indent="-508000">
              <a:spcBef>
                <a:spcPts val="600"/>
              </a:spcBef>
              <a:buSzPts val="3200"/>
              <a:buFont typeface="Arial"/>
              <a:buChar char="•"/>
            </a:pPr>
            <a:r>
              <a:rPr lang="en-US" sz="2800" dirty="0">
                <a:latin typeface="Calibri" panose="020F0502020204030204" pitchFamily="34" charset="0"/>
                <a:cs typeface="Calibri" panose="020F0502020204030204" pitchFamily="34" charset="0"/>
              </a:rPr>
              <a:t>microbial decomposition of organic carbon inputs to CO</a:t>
            </a:r>
            <a:r>
              <a:rPr lang="en-US" sz="2800" baseline="-25000" dirty="0">
                <a:latin typeface="Calibri" panose="020F0502020204030204" pitchFamily="34" charset="0"/>
                <a:cs typeface="Calibri" panose="020F0502020204030204" pitchFamily="34" charset="0"/>
              </a:rPr>
              <a:t>2</a:t>
            </a:r>
            <a:endParaRPr lang="en-US" sz="2800" dirty="0">
              <a:latin typeface="Calibri" panose="020F0502020204030204" pitchFamily="34" charset="0"/>
              <a:cs typeface="Calibri" panose="020F0502020204030204" pitchFamily="34" charset="0"/>
            </a:endParaRPr>
          </a:p>
          <a:p>
            <a:pPr marL="609600" indent="-508000">
              <a:buSzPts val="3200"/>
              <a:buFont typeface="Arial"/>
              <a:buChar char="•"/>
            </a:pPr>
            <a:r>
              <a:rPr lang="en-US" sz="2800" dirty="0">
                <a:latin typeface="Calibri" panose="020F0502020204030204" pitchFamily="34" charset="0"/>
                <a:cs typeface="Calibri" panose="020F0502020204030204" pitchFamily="34" charset="0"/>
              </a:rPr>
              <a:t>dissolved and particulate transport of carbon through leaching and/or erosion</a:t>
            </a:r>
          </a:p>
        </p:txBody>
      </p:sp>
      <p:pic>
        <p:nvPicPr>
          <p:cNvPr id="15" name="Google Shape;241;g1350c7829b7_0_85">
            <a:extLst>
              <a:ext uri="{FF2B5EF4-FFF2-40B4-BE49-F238E27FC236}">
                <a16:creationId xmlns:a16="http://schemas.microsoft.com/office/drawing/2014/main" id="{45BD48B9-0FC9-4183-6547-189B005AED35}"/>
              </a:ext>
            </a:extLst>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119814" y="4801390"/>
            <a:ext cx="1717492" cy="1856536"/>
          </a:xfrm>
          <a:prstGeom prst="rect">
            <a:avLst/>
          </a:prstGeom>
          <a:noFill/>
          <a:ln>
            <a:noFill/>
          </a:ln>
        </p:spPr>
      </p:pic>
      <p:sp>
        <p:nvSpPr>
          <p:cNvPr id="16" name="Google Shape;410;g13bdbf32587_0_27">
            <a:extLst>
              <a:ext uri="{FF2B5EF4-FFF2-40B4-BE49-F238E27FC236}">
                <a16:creationId xmlns:a16="http://schemas.microsoft.com/office/drawing/2014/main" id="{BE0F1EC6-6A86-E9B9-8894-CA8482241522}"/>
              </a:ext>
            </a:extLst>
          </p:cNvPr>
          <p:cNvSpPr txBox="1">
            <a:spLocks noGrp="1"/>
          </p:cNvSpPr>
          <p:nvPr>
            <p:ph type="dt" idx="10"/>
          </p:nvPr>
        </p:nvSpPr>
        <p:spPr>
          <a:xfrm>
            <a:off x="1666834" y="6292826"/>
            <a:ext cx="5885873"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Soil Science Society of America   www.soils.org | www.soils4teachers.org</a:t>
            </a:r>
            <a:endParaRPr dirty="0"/>
          </a:p>
        </p:txBody>
      </p:sp>
    </p:spTree>
    <p:extLst>
      <p:ext uri="{BB962C8B-B14F-4D97-AF65-F5344CB8AC3E}">
        <p14:creationId xmlns:p14="http://schemas.microsoft.com/office/powerpoint/2010/main" val="37581317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TotalTime>
  <Words>4296</Words>
  <Application>Microsoft Office PowerPoint</Application>
  <PresentationFormat>Widescreen</PresentationFormat>
  <Paragraphs>310</Paragraphs>
  <Slides>40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Helvetica Neue</vt:lpstr>
      <vt:lpstr>Calibri</vt:lpstr>
      <vt:lpstr>Office Theme</vt:lpstr>
      <vt:lpstr>PowerPoint Presentation</vt:lpstr>
      <vt:lpstr>Outline:</vt:lpstr>
      <vt:lpstr>Soil and Climate: The Connections </vt:lpstr>
      <vt:lpstr>Soil and Climate: The Connections </vt:lpstr>
      <vt:lpstr>Soil and Climate: The Carbon Cycle</vt:lpstr>
      <vt:lpstr>Carbon Cycle, Soils, and Climate </vt:lpstr>
      <vt:lpstr>2021 Carbon Budget</vt:lpstr>
      <vt:lpstr>Global Carbon Budget</vt:lpstr>
      <vt:lpstr>Soil Carbon - a Bank Account Analogy</vt:lpstr>
      <vt:lpstr>Soil Carbon - a Bank Account Analogy</vt:lpstr>
      <vt:lpstr>Soil Carbon - a Bank Account Analogy</vt:lpstr>
      <vt:lpstr>Soil Carbon - a Bank Account Analogy</vt:lpstr>
      <vt:lpstr>Soil Carbon Drawdown</vt:lpstr>
      <vt:lpstr>Soil and Climate: GLOBE Protocols</vt:lpstr>
      <vt:lpstr>Soil and Climate Change: Classroom Connections using a 5E Lesson-set</vt:lpstr>
      <vt:lpstr>Phenomenon: Soil &amp; our Climate System</vt:lpstr>
      <vt:lpstr>PowerPoint Presentation</vt:lpstr>
      <vt:lpstr>Engage - What do you see? What do you wonder? What questions do you have?</vt:lpstr>
      <vt:lpstr>Phenomenon: Soil &amp; our Climate System - Explore</vt:lpstr>
      <vt:lpstr>Explore</vt:lpstr>
      <vt:lpstr>Explore - too little water</vt:lpstr>
      <vt:lpstr>Explore - too little water</vt:lpstr>
      <vt:lpstr>Explore - too much water</vt:lpstr>
      <vt:lpstr>Explore - too much water</vt:lpstr>
      <vt:lpstr>Phenomenon: Soil &amp; our Climate System - Explain</vt:lpstr>
      <vt:lpstr>Explain - Carbon Connection</vt:lpstr>
      <vt:lpstr>Explain - Positive Feedback….</vt:lpstr>
      <vt:lpstr>Explain - Carbon Connection</vt:lpstr>
      <vt:lpstr>Explain - Carbon Connection</vt:lpstr>
      <vt:lpstr>Phenomenon: Soil &amp; our Climate System - Elaborate</vt:lpstr>
      <vt:lpstr>Elaborate</vt:lpstr>
      <vt:lpstr>Elaborate</vt:lpstr>
      <vt:lpstr>Elaborate</vt:lpstr>
      <vt:lpstr>Elaborate</vt:lpstr>
      <vt:lpstr>Phenomenon: Soil &amp; our Climate System - Evaluate</vt:lpstr>
      <vt:lpstr>Evaluate</vt:lpstr>
      <vt:lpstr>Evaluate</vt:lpstr>
      <vt:lpstr>NGSS Performance Expectations</vt:lpstr>
      <vt:lpstr>Resources</vt:lpstr>
      <vt:lpstr>Soil and Climate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Chapman</dc:creator>
  <cp:lastModifiedBy>Susan Chapman</cp:lastModifiedBy>
  <cp:revision>9</cp:revision>
  <dcterms:created xsi:type="dcterms:W3CDTF">2022-06-03T14:17:32Z</dcterms:created>
  <dcterms:modified xsi:type="dcterms:W3CDTF">2022-10-10T18:40:00Z</dcterms:modified>
</cp:coreProperties>
</file>