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 id="2147483661" r:id="rId5"/>
  </p:sldMasterIdLst>
  <p:notesMasterIdLst>
    <p:notesMasterId r:id="rId38"/>
  </p:notesMasterIdLst>
  <p:sldIdLst>
    <p:sldId id="256" r:id="rId6"/>
    <p:sldId id="257" r:id="rId7"/>
    <p:sldId id="258" r:id="rId8"/>
    <p:sldId id="259" r:id="rId9"/>
    <p:sldId id="260" r:id="rId10"/>
    <p:sldId id="262" r:id="rId11"/>
    <p:sldId id="263" r:id="rId12"/>
    <p:sldId id="264" r:id="rId13"/>
    <p:sldId id="300" r:id="rId14"/>
    <p:sldId id="292" r:id="rId15"/>
    <p:sldId id="293" r:id="rId16"/>
    <p:sldId id="295" r:id="rId17"/>
    <p:sldId id="296" r:id="rId18"/>
    <p:sldId id="297" r:id="rId19"/>
    <p:sldId id="266" r:id="rId20"/>
    <p:sldId id="267" r:id="rId21"/>
    <p:sldId id="268" r:id="rId22"/>
    <p:sldId id="269" r:id="rId23"/>
    <p:sldId id="270" r:id="rId24"/>
    <p:sldId id="271" r:id="rId25"/>
    <p:sldId id="272" r:id="rId26"/>
    <p:sldId id="291" r:id="rId27"/>
    <p:sldId id="274" r:id="rId28"/>
    <p:sldId id="275" r:id="rId29"/>
    <p:sldId id="276" r:id="rId30"/>
    <p:sldId id="277" r:id="rId31"/>
    <p:sldId id="278" r:id="rId32"/>
    <p:sldId id="279" r:id="rId33"/>
    <p:sldId id="280" r:id="rId34"/>
    <p:sldId id="281" r:id="rId35"/>
    <p:sldId id="299" r:id="rId36"/>
    <p:sldId id="282" r:id="rId3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ieI/+ZEWd43lkLYXRcHogdbTB6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791" autoAdjust="0"/>
  </p:normalViewPr>
  <p:slideViewPr>
    <p:cSldViewPr snapToGrid="0">
      <p:cViewPr varScale="1">
        <p:scale>
          <a:sx n="41" d="100"/>
          <a:sy n="41" d="100"/>
        </p:scale>
        <p:origin x="1536" y="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customschemas.google.com/relationships/presentationmetadata" Target="meta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Image sources: </a:t>
            </a:r>
            <a:endParaRPr dirty="0"/>
          </a:p>
          <a:p>
            <a:pPr marL="0" lvl="0" indent="0" algn="l" rtl="0">
              <a:spcBef>
                <a:spcPts val="0"/>
              </a:spcBef>
              <a:spcAft>
                <a:spcPts val="0"/>
              </a:spcAft>
              <a:buNone/>
            </a:pPr>
            <a:r>
              <a:rPr lang="en-US" dirty="0"/>
              <a:t>Wikipedia </a:t>
            </a:r>
            <a:endParaRPr dirty="0"/>
          </a:p>
          <a:p>
            <a:pPr marL="0" lvl="0" indent="0" algn="l" rtl="0">
              <a:spcBef>
                <a:spcPts val="0"/>
              </a:spcBef>
              <a:spcAft>
                <a:spcPts val="0"/>
              </a:spcAft>
              <a:buNone/>
            </a:pPr>
            <a:r>
              <a:rPr lang="en-US" dirty="0"/>
              <a:t>https://commons.wikimedia.org/wiki/File:Bacteriophage.jpg</a:t>
            </a:r>
            <a:endParaRPr dirty="0"/>
          </a:p>
          <a:p>
            <a:pPr marL="0" lvl="0" indent="0" algn="l" rtl="0">
              <a:spcBef>
                <a:spcPts val="0"/>
              </a:spcBef>
              <a:spcAft>
                <a:spcPts val="0"/>
              </a:spcAft>
              <a:buNone/>
            </a:pPr>
            <a:r>
              <a:rPr lang="en-US" dirty="0"/>
              <a:t>https://en.wikipedia.org/wiki/File:Phage.jpg</a:t>
            </a:r>
            <a:endParaRPr dirty="0"/>
          </a:p>
          <a:p>
            <a:pPr marL="0" lvl="0" indent="0" algn="l" rtl="0">
              <a:spcBef>
                <a:spcPts val="0"/>
              </a:spcBef>
              <a:spcAft>
                <a:spcPts val="0"/>
              </a:spcAft>
              <a:buNone/>
            </a:pPr>
            <a:endParaRPr dirty="0"/>
          </a:p>
        </p:txBody>
      </p:sp>
      <p:sp>
        <p:nvSpPr>
          <p:cNvPr id="183" name="Google Shape;183;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666719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Diverse metabolisms: With</a:t>
            </a:r>
            <a:r>
              <a:rPr lang="en-US" baseline="0" dirty="0"/>
              <a:t> eukaryotic organisms like plants and animals, we really just see two different metabolic strategies: photosynthesis and heterotrophy.  But there’s bacteria that have evolved completely different ways of getting energy and growing.  Like </a:t>
            </a:r>
            <a:r>
              <a:rPr lang="en-US" baseline="0" dirty="0" err="1"/>
              <a:t>chemolithoautotrophy</a:t>
            </a:r>
            <a:r>
              <a:rPr lang="en-US" baseline="0" dirty="0"/>
              <a:t>, which uses inorganic compounds like hydrogen, iron, or ammonia.  Also, we have microbes that instead of using oxygen, they “breathe” something else, like nitrate, sulfate or manganese.</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All images from: </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dirty="0" err="1">
                <a:solidFill>
                  <a:schemeClr val="dk1"/>
                </a:solidFill>
                <a:latin typeface="Calibri"/>
                <a:ea typeface="Calibri"/>
                <a:cs typeface="Calibri"/>
                <a:sym typeface="Calibri"/>
              </a:rPr>
              <a:t>Orgiazzi</a:t>
            </a:r>
            <a:r>
              <a:rPr lang="en-US" sz="1200" b="0" i="0" u="none" strike="noStrike" dirty="0">
                <a:solidFill>
                  <a:schemeClr val="dk1"/>
                </a:solidFill>
                <a:latin typeface="Calibri"/>
                <a:ea typeface="Calibri"/>
                <a:cs typeface="Calibri"/>
                <a:sym typeface="Calibri"/>
              </a:rPr>
              <a:t>, A., </a:t>
            </a:r>
            <a:r>
              <a:rPr lang="en-US" sz="1200" b="0" i="0" u="none" strike="noStrike" dirty="0" err="1">
                <a:solidFill>
                  <a:schemeClr val="dk1"/>
                </a:solidFill>
                <a:latin typeface="Calibri"/>
                <a:ea typeface="Calibri"/>
                <a:cs typeface="Calibri"/>
                <a:sym typeface="Calibri"/>
              </a:rPr>
              <a:t>Bardgett</a:t>
            </a:r>
            <a:r>
              <a:rPr lang="en-US" sz="1200" b="0" i="0" u="none" strike="noStrike" dirty="0">
                <a:solidFill>
                  <a:schemeClr val="dk1"/>
                </a:solidFill>
                <a:latin typeface="Calibri"/>
                <a:ea typeface="Calibri"/>
                <a:cs typeface="Calibri"/>
                <a:sym typeface="Calibri"/>
              </a:rPr>
              <a:t>, R.D., Barrios, E., Behan-Pelletier, V., Briones, M.J.I., </a:t>
            </a:r>
            <a:r>
              <a:rPr lang="en-US" sz="1200" b="0" i="0" u="none" strike="noStrike" dirty="0" err="1">
                <a:solidFill>
                  <a:schemeClr val="dk1"/>
                </a:solidFill>
                <a:latin typeface="Calibri"/>
                <a:ea typeface="Calibri"/>
                <a:cs typeface="Calibri"/>
                <a:sym typeface="Calibri"/>
              </a:rPr>
              <a:t>Chotte</a:t>
            </a:r>
            <a:r>
              <a:rPr lang="en-US" sz="1200" b="0" i="0" u="none" strike="noStrike" dirty="0">
                <a:solidFill>
                  <a:schemeClr val="dk1"/>
                </a:solidFill>
                <a:latin typeface="Calibri"/>
                <a:ea typeface="Calibri"/>
                <a:cs typeface="Calibri"/>
                <a:sym typeface="Calibri"/>
              </a:rPr>
              <a:t>, J-L., De </a:t>
            </a:r>
            <a:r>
              <a:rPr lang="en-US" sz="1200" b="0" i="0" u="none" strike="noStrike" dirty="0" err="1">
                <a:solidFill>
                  <a:schemeClr val="dk1"/>
                </a:solidFill>
                <a:latin typeface="Calibri"/>
                <a:ea typeface="Calibri"/>
                <a:cs typeface="Calibri"/>
                <a:sym typeface="Calibri"/>
              </a:rPr>
              <a:t>Deyn</a:t>
            </a:r>
            <a:r>
              <a:rPr lang="en-US" sz="1200" b="0" i="0" u="none" strike="noStrike" dirty="0">
                <a:solidFill>
                  <a:schemeClr val="dk1"/>
                </a:solidFill>
                <a:latin typeface="Calibri"/>
                <a:ea typeface="Calibri"/>
                <a:cs typeface="Calibri"/>
                <a:sym typeface="Calibri"/>
              </a:rPr>
              <a:t>, G.B., </a:t>
            </a:r>
            <a:r>
              <a:rPr lang="en-US" sz="1200" b="0" i="0" u="none" strike="noStrike" dirty="0" err="1">
                <a:solidFill>
                  <a:schemeClr val="dk1"/>
                </a:solidFill>
                <a:latin typeface="Calibri"/>
                <a:ea typeface="Calibri"/>
                <a:cs typeface="Calibri"/>
                <a:sym typeface="Calibri"/>
              </a:rPr>
              <a:t>Eggleton</a:t>
            </a:r>
            <a:r>
              <a:rPr lang="en-US" sz="1200" b="0" i="0" u="none" strike="noStrike" dirty="0">
                <a:solidFill>
                  <a:schemeClr val="dk1"/>
                </a:solidFill>
                <a:latin typeface="Calibri"/>
                <a:ea typeface="Calibri"/>
                <a:cs typeface="Calibri"/>
                <a:sym typeface="Calibri"/>
              </a:rPr>
              <a:t>, P., </a:t>
            </a:r>
            <a:r>
              <a:rPr lang="en-US" sz="1200" b="0" i="0" u="none" strike="noStrike" dirty="0" err="1">
                <a:solidFill>
                  <a:schemeClr val="dk1"/>
                </a:solidFill>
                <a:latin typeface="Calibri"/>
                <a:ea typeface="Calibri"/>
                <a:cs typeface="Calibri"/>
                <a:sym typeface="Calibri"/>
              </a:rPr>
              <a:t>Fierer</a:t>
            </a:r>
            <a:r>
              <a:rPr lang="en-US" sz="1200" b="0" i="0" u="none" strike="noStrike" dirty="0">
                <a:solidFill>
                  <a:schemeClr val="dk1"/>
                </a:solidFill>
                <a:latin typeface="Calibri"/>
                <a:ea typeface="Calibri"/>
                <a:cs typeface="Calibri"/>
                <a:sym typeface="Calibri"/>
              </a:rPr>
              <a:t>, N., Fraser, T., </a:t>
            </a:r>
            <a:r>
              <a:rPr lang="en-US" sz="1200" b="0" i="0" u="none" strike="noStrike" dirty="0" err="1">
                <a:solidFill>
                  <a:schemeClr val="dk1"/>
                </a:solidFill>
                <a:latin typeface="Calibri"/>
                <a:ea typeface="Calibri"/>
                <a:cs typeface="Calibri"/>
                <a:sym typeface="Calibri"/>
              </a:rPr>
              <a:t>Hedlund</a:t>
            </a:r>
            <a:r>
              <a:rPr lang="en-US" sz="1200" b="0" i="0" u="none" strike="noStrike" dirty="0">
                <a:solidFill>
                  <a:schemeClr val="dk1"/>
                </a:solidFill>
                <a:latin typeface="Calibri"/>
                <a:ea typeface="Calibri"/>
                <a:cs typeface="Calibri"/>
                <a:sym typeface="Calibri"/>
              </a:rPr>
              <a:t>, K., Jeffery, S., Johnson, N.C., Jones, A., </a:t>
            </a:r>
            <a:r>
              <a:rPr lang="en-US" sz="1200" b="0" i="0" u="none" strike="noStrike" dirty="0" err="1">
                <a:solidFill>
                  <a:schemeClr val="dk1"/>
                </a:solidFill>
                <a:latin typeface="Calibri"/>
                <a:ea typeface="Calibri"/>
                <a:cs typeface="Calibri"/>
                <a:sym typeface="Calibri"/>
              </a:rPr>
              <a:t>Kandeler</a:t>
            </a:r>
            <a:r>
              <a:rPr lang="en-US" sz="1200" b="0" i="0" u="none" strike="noStrike" dirty="0">
                <a:solidFill>
                  <a:schemeClr val="dk1"/>
                </a:solidFill>
                <a:latin typeface="Calibri"/>
                <a:ea typeface="Calibri"/>
                <a:cs typeface="Calibri"/>
                <a:sym typeface="Calibri"/>
              </a:rPr>
              <a:t>, E., Kaneko, N., Lavelle, P., </a:t>
            </a:r>
            <a:r>
              <a:rPr lang="en-US" sz="1200" b="0" i="0" u="none" strike="noStrike" dirty="0" err="1">
                <a:solidFill>
                  <a:schemeClr val="dk1"/>
                </a:solidFill>
                <a:latin typeface="Calibri"/>
                <a:ea typeface="Calibri"/>
                <a:cs typeface="Calibri"/>
                <a:sym typeface="Calibri"/>
              </a:rPr>
              <a:t>Lemanceau</a:t>
            </a:r>
            <a:r>
              <a:rPr lang="en-US" sz="1200" b="0" i="0" u="none" strike="noStrike" dirty="0">
                <a:solidFill>
                  <a:schemeClr val="dk1"/>
                </a:solidFill>
                <a:latin typeface="Calibri"/>
                <a:ea typeface="Calibri"/>
                <a:cs typeface="Calibri"/>
                <a:sym typeface="Calibri"/>
              </a:rPr>
              <a:t>, P., </a:t>
            </a:r>
            <a:r>
              <a:rPr lang="en-US" sz="1200" b="0" i="0" u="none" strike="noStrike" dirty="0" err="1">
                <a:solidFill>
                  <a:schemeClr val="dk1"/>
                </a:solidFill>
                <a:latin typeface="Calibri"/>
                <a:ea typeface="Calibri"/>
                <a:cs typeface="Calibri"/>
                <a:sym typeface="Calibri"/>
              </a:rPr>
              <a:t>Miko</a:t>
            </a:r>
            <a:r>
              <a:rPr lang="en-US" sz="1200" b="0" i="0" u="none" strike="noStrike" dirty="0">
                <a:solidFill>
                  <a:schemeClr val="dk1"/>
                </a:solidFill>
                <a:latin typeface="Calibri"/>
                <a:ea typeface="Calibri"/>
                <a:cs typeface="Calibri"/>
                <a:sym typeface="Calibri"/>
              </a:rPr>
              <a:t>, L., </a:t>
            </a:r>
            <a:r>
              <a:rPr lang="en-US" sz="1200" b="0" i="0" u="none" strike="noStrike" dirty="0" err="1">
                <a:solidFill>
                  <a:schemeClr val="dk1"/>
                </a:solidFill>
                <a:latin typeface="Calibri"/>
                <a:ea typeface="Calibri"/>
                <a:cs typeface="Calibri"/>
                <a:sym typeface="Calibri"/>
              </a:rPr>
              <a:t>Montanarella</a:t>
            </a:r>
            <a:r>
              <a:rPr lang="en-US" sz="1200" b="0" i="0" u="none" strike="noStrike" dirty="0">
                <a:solidFill>
                  <a:schemeClr val="dk1"/>
                </a:solidFill>
                <a:latin typeface="Calibri"/>
                <a:ea typeface="Calibri"/>
                <a:cs typeface="Calibri"/>
                <a:sym typeface="Calibri"/>
              </a:rPr>
              <a:t>, L., Moreira, F.M.S., Ramirez, K.S., Scheu, S., Singh, B.K., Six, J., van der </a:t>
            </a:r>
            <a:r>
              <a:rPr lang="en-US" sz="1200" b="0" i="0" u="none" strike="noStrike" dirty="0" err="1">
                <a:solidFill>
                  <a:schemeClr val="dk1"/>
                </a:solidFill>
                <a:latin typeface="Calibri"/>
                <a:ea typeface="Calibri"/>
                <a:cs typeface="Calibri"/>
                <a:sym typeface="Calibri"/>
              </a:rPr>
              <a:t>Putten</a:t>
            </a:r>
            <a:r>
              <a:rPr lang="en-US" sz="1200" b="0" i="0" u="none" strike="noStrike" dirty="0">
                <a:solidFill>
                  <a:schemeClr val="dk1"/>
                </a:solidFill>
                <a:latin typeface="Calibri"/>
                <a:ea typeface="Calibri"/>
                <a:cs typeface="Calibri"/>
                <a:sym typeface="Calibri"/>
              </a:rPr>
              <a:t>, W.H., Wall, D.H. (Eds.), 2016, </a:t>
            </a:r>
            <a:r>
              <a:rPr lang="en-US" sz="1200" b="1" i="0" u="none" strike="noStrike" dirty="0">
                <a:solidFill>
                  <a:schemeClr val="dk1"/>
                </a:solidFill>
                <a:latin typeface="Calibri"/>
                <a:ea typeface="Calibri"/>
                <a:cs typeface="Calibri"/>
                <a:sym typeface="Calibri"/>
              </a:rPr>
              <a:t>Global Soil Biodiversity Atlas.</a:t>
            </a:r>
            <a:r>
              <a:rPr lang="en-US" sz="1200" b="0" i="0" u="none" strike="noStrike" dirty="0">
                <a:solidFill>
                  <a:schemeClr val="dk1"/>
                </a:solidFill>
                <a:latin typeface="Calibri"/>
                <a:ea typeface="Calibri"/>
                <a:cs typeface="Calibri"/>
                <a:sym typeface="Calibri"/>
              </a:rPr>
              <a:t> European Commission, Publications Office of the European Union, Luxembourg. 176 pp.</a:t>
            </a:r>
            <a:endParaRPr dirty="0"/>
          </a:p>
          <a:p>
            <a:pPr marL="0" lvl="0" indent="0" algn="l" rtl="0">
              <a:spcBef>
                <a:spcPts val="0"/>
              </a:spcBef>
              <a:spcAft>
                <a:spcPts val="0"/>
              </a:spcAft>
              <a:buNone/>
            </a:pPr>
            <a:endParaRPr dirty="0"/>
          </a:p>
        </p:txBody>
      </p:sp>
      <p:sp>
        <p:nvSpPr>
          <p:cNvPr id="197" name="Google Shape;19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648687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bb3d49b2c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bb3d49b2c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Image source: </a:t>
            </a:r>
            <a:r>
              <a:rPr lang="en-US" sz="1200" b="0" i="0" u="none" strike="noStrike">
                <a:solidFill>
                  <a:schemeClr val="dk1"/>
                </a:solidFill>
                <a:latin typeface="Calibri"/>
                <a:ea typeface="Calibri"/>
                <a:cs typeface="Calibri"/>
                <a:sym typeface="Calibri"/>
              </a:rPr>
              <a:t>Orgiazzi, A., Bardgett, R.D., Barrios, E., Behan-Pelletier, V., Briones, M.J.I., Chotte, J-L., De Deyn, G.B., Eggleton, P., Fierer, N., Fraser, T., Hedlund, K., Jeffery, S., Johnson, N.C., Jones, A., Kandeler, E., Kaneko, N., Lavelle, P., Lemanceau, P., Miko, L., Montanarella, L., Moreira, F.M.S., Ramirez, K.S., Scheu, S., Singh, B.K., Six, J., van der Putten, W.H., Wall, D.H. (Eds.), 2016, </a:t>
            </a:r>
            <a:r>
              <a:rPr lang="en-US" sz="1200" b="1" i="0" u="none" strike="noStrike">
                <a:solidFill>
                  <a:schemeClr val="dk1"/>
                </a:solidFill>
                <a:latin typeface="Calibri"/>
                <a:ea typeface="Calibri"/>
                <a:cs typeface="Calibri"/>
                <a:sym typeface="Calibri"/>
              </a:rPr>
              <a:t>Global Soil Biodiversity Atlas.</a:t>
            </a:r>
            <a:r>
              <a:rPr lang="en-US" sz="1200" b="0" i="0" u="none" strike="noStrike">
                <a:solidFill>
                  <a:schemeClr val="dk1"/>
                </a:solidFill>
                <a:latin typeface="Calibri"/>
                <a:ea typeface="Calibri"/>
                <a:cs typeface="Calibri"/>
                <a:sym typeface="Calibri"/>
              </a:rPr>
              <a:t> European Commission, Publications Office of the European Union, Luxembourg. 176 pp.</a:t>
            </a:r>
            <a:endParaRPr/>
          </a:p>
          <a:p>
            <a:pPr marL="0" lvl="0" indent="0" algn="l" rtl="0">
              <a:spcBef>
                <a:spcPts val="0"/>
              </a:spcBef>
              <a:spcAft>
                <a:spcPts val="0"/>
              </a:spcAft>
              <a:buNone/>
            </a:pPr>
            <a:endParaRPr b="1"/>
          </a:p>
        </p:txBody>
      </p:sp>
      <p:sp>
        <p:nvSpPr>
          <p:cNvPr id="241" name="Google Shape;241;gbb3d49b2c0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453638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Image source: </a:t>
            </a:r>
            <a:r>
              <a:rPr lang="en-US" sz="1200" b="0" i="0" u="none" strike="noStrike" dirty="0" err="1">
                <a:solidFill>
                  <a:schemeClr val="dk1"/>
                </a:solidFill>
                <a:latin typeface="Calibri"/>
                <a:ea typeface="Calibri"/>
                <a:cs typeface="Calibri"/>
                <a:sym typeface="Calibri"/>
              </a:rPr>
              <a:t>Orgiazzi</a:t>
            </a:r>
            <a:r>
              <a:rPr lang="en-US" sz="1200" b="0" i="0" u="none" strike="noStrike" dirty="0">
                <a:solidFill>
                  <a:schemeClr val="dk1"/>
                </a:solidFill>
                <a:latin typeface="Calibri"/>
                <a:ea typeface="Calibri"/>
                <a:cs typeface="Calibri"/>
                <a:sym typeface="Calibri"/>
              </a:rPr>
              <a:t>, A., </a:t>
            </a:r>
            <a:r>
              <a:rPr lang="en-US" sz="1200" b="0" i="0" u="none" strike="noStrike" dirty="0" err="1">
                <a:solidFill>
                  <a:schemeClr val="dk1"/>
                </a:solidFill>
                <a:latin typeface="Calibri"/>
                <a:ea typeface="Calibri"/>
                <a:cs typeface="Calibri"/>
                <a:sym typeface="Calibri"/>
              </a:rPr>
              <a:t>Bardgett</a:t>
            </a:r>
            <a:r>
              <a:rPr lang="en-US" sz="1200" b="0" i="0" u="none" strike="noStrike" dirty="0">
                <a:solidFill>
                  <a:schemeClr val="dk1"/>
                </a:solidFill>
                <a:latin typeface="Calibri"/>
                <a:ea typeface="Calibri"/>
                <a:cs typeface="Calibri"/>
                <a:sym typeface="Calibri"/>
              </a:rPr>
              <a:t>, R.D., Barrios, E., Behan-Pelletier, V., Briones, M.J.I., </a:t>
            </a:r>
            <a:r>
              <a:rPr lang="en-US" sz="1200" b="0" i="0" u="none" strike="noStrike" dirty="0" err="1">
                <a:solidFill>
                  <a:schemeClr val="dk1"/>
                </a:solidFill>
                <a:latin typeface="Calibri"/>
                <a:ea typeface="Calibri"/>
                <a:cs typeface="Calibri"/>
                <a:sym typeface="Calibri"/>
              </a:rPr>
              <a:t>Chotte</a:t>
            </a:r>
            <a:r>
              <a:rPr lang="en-US" sz="1200" b="0" i="0" u="none" strike="noStrike" dirty="0">
                <a:solidFill>
                  <a:schemeClr val="dk1"/>
                </a:solidFill>
                <a:latin typeface="Calibri"/>
                <a:ea typeface="Calibri"/>
                <a:cs typeface="Calibri"/>
                <a:sym typeface="Calibri"/>
              </a:rPr>
              <a:t>, J-L., De </a:t>
            </a:r>
            <a:r>
              <a:rPr lang="en-US" sz="1200" b="0" i="0" u="none" strike="noStrike" dirty="0" err="1">
                <a:solidFill>
                  <a:schemeClr val="dk1"/>
                </a:solidFill>
                <a:latin typeface="Calibri"/>
                <a:ea typeface="Calibri"/>
                <a:cs typeface="Calibri"/>
                <a:sym typeface="Calibri"/>
              </a:rPr>
              <a:t>Deyn</a:t>
            </a:r>
            <a:r>
              <a:rPr lang="en-US" sz="1200" b="0" i="0" u="none" strike="noStrike" dirty="0">
                <a:solidFill>
                  <a:schemeClr val="dk1"/>
                </a:solidFill>
                <a:latin typeface="Calibri"/>
                <a:ea typeface="Calibri"/>
                <a:cs typeface="Calibri"/>
                <a:sym typeface="Calibri"/>
              </a:rPr>
              <a:t>, G.B., </a:t>
            </a:r>
            <a:r>
              <a:rPr lang="en-US" sz="1200" b="0" i="0" u="none" strike="noStrike" dirty="0" err="1">
                <a:solidFill>
                  <a:schemeClr val="dk1"/>
                </a:solidFill>
                <a:latin typeface="Calibri"/>
                <a:ea typeface="Calibri"/>
                <a:cs typeface="Calibri"/>
                <a:sym typeface="Calibri"/>
              </a:rPr>
              <a:t>Eggleton</a:t>
            </a:r>
            <a:r>
              <a:rPr lang="en-US" sz="1200" b="0" i="0" u="none" strike="noStrike" dirty="0">
                <a:solidFill>
                  <a:schemeClr val="dk1"/>
                </a:solidFill>
                <a:latin typeface="Calibri"/>
                <a:ea typeface="Calibri"/>
                <a:cs typeface="Calibri"/>
                <a:sym typeface="Calibri"/>
              </a:rPr>
              <a:t>, P., </a:t>
            </a:r>
            <a:r>
              <a:rPr lang="en-US" sz="1200" b="0" i="0" u="none" strike="noStrike" dirty="0" err="1">
                <a:solidFill>
                  <a:schemeClr val="dk1"/>
                </a:solidFill>
                <a:latin typeface="Calibri"/>
                <a:ea typeface="Calibri"/>
                <a:cs typeface="Calibri"/>
                <a:sym typeface="Calibri"/>
              </a:rPr>
              <a:t>Fierer</a:t>
            </a:r>
            <a:r>
              <a:rPr lang="en-US" sz="1200" b="0" i="0" u="none" strike="noStrike" dirty="0">
                <a:solidFill>
                  <a:schemeClr val="dk1"/>
                </a:solidFill>
                <a:latin typeface="Calibri"/>
                <a:ea typeface="Calibri"/>
                <a:cs typeface="Calibri"/>
                <a:sym typeface="Calibri"/>
              </a:rPr>
              <a:t>, N., Fraser, T., Hedlund, K., Jeffery, S., Johnson, N.C., Jones, A., </a:t>
            </a:r>
            <a:r>
              <a:rPr lang="en-US" sz="1200" b="0" i="0" u="none" strike="noStrike" dirty="0" err="1">
                <a:solidFill>
                  <a:schemeClr val="dk1"/>
                </a:solidFill>
                <a:latin typeface="Calibri"/>
                <a:ea typeface="Calibri"/>
                <a:cs typeface="Calibri"/>
                <a:sym typeface="Calibri"/>
              </a:rPr>
              <a:t>Kandeler</a:t>
            </a:r>
            <a:r>
              <a:rPr lang="en-US" sz="1200" b="0" i="0" u="none" strike="noStrike" dirty="0">
                <a:solidFill>
                  <a:schemeClr val="dk1"/>
                </a:solidFill>
                <a:latin typeface="Calibri"/>
                <a:ea typeface="Calibri"/>
                <a:cs typeface="Calibri"/>
                <a:sym typeface="Calibri"/>
              </a:rPr>
              <a:t>, E., Kaneko, N., Lavelle, P., </a:t>
            </a:r>
            <a:r>
              <a:rPr lang="en-US" sz="1200" b="0" i="0" u="none" strike="noStrike" dirty="0" err="1">
                <a:solidFill>
                  <a:schemeClr val="dk1"/>
                </a:solidFill>
                <a:latin typeface="Calibri"/>
                <a:ea typeface="Calibri"/>
                <a:cs typeface="Calibri"/>
                <a:sym typeface="Calibri"/>
              </a:rPr>
              <a:t>Lemanceau</a:t>
            </a:r>
            <a:r>
              <a:rPr lang="en-US" sz="1200" b="0" i="0" u="none" strike="noStrike" dirty="0">
                <a:solidFill>
                  <a:schemeClr val="dk1"/>
                </a:solidFill>
                <a:latin typeface="Calibri"/>
                <a:ea typeface="Calibri"/>
                <a:cs typeface="Calibri"/>
                <a:sym typeface="Calibri"/>
              </a:rPr>
              <a:t>, P., Miko, L., </a:t>
            </a:r>
            <a:r>
              <a:rPr lang="en-US" sz="1200" b="0" i="0" u="none" strike="noStrike" dirty="0" err="1">
                <a:solidFill>
                  <a:schemeClr val="dk1"/>
                </a:solidFill>
                <a:latin typeface="Calibri"/>
                <a:ea typeface="Calibri"/>
                <a:cs typeface="Calibri"/>
                <a:sym typeface="Calibri"/>
              </a:rPr>
              <a:t>Montanarella</a:t>
            </a:r>
            <a:r>
              <a:rPr lang="en-US" sz="1200" b="0" i="0" u="none" strike="noStrike" dirty="0">
                <a:solidFill>
                  <a:schemeClr val="dk1"/>
                </a:solidFill>
                <a:latin typeface="Calibri"/>
                <a:ea typeface="Calibri"/>
                <a:cs typeface="Calibri"/>
                <a:sym typeface="Calibri"/>
              </a:rPr>
              <a:t>, L., Moreira, F.M.S., Ramirez, K.S., Scheu, S., Singh, B.K., Six, J., van der </a:t>
            </a:r>
            <a:r>
              <a:rPr lang="en-US" sz="1200" b="0" i="0" u="none" strike="noStrike" dirty="0" err="1">
                <a:solidFill>
                  <a:schemeClr val="dk1"/>
                </a:solidFill>
                <a:latin typeface="Calibri"/>
                <a:ea typeface="Calibri"/>
                <a:cs typeface="Calibri"/>
                <a:sym typeface="Calibri"/>
              </a:rPr>
              <a:t>Putten</a:t>
            </a:r>
            <a:r>
              <a:rPr lang="en-US" sz="1200" b="0" i="0" u="none" strike="noStrike" dirty="0">
                <a:solidFill>
                  <a:schemeClr val="dk1"/>
                </a:solidFill>
                <a:latin typeface="Calibri"/>
                <a:ea typeface="Calibri"/>
                <a:cs typeface="Calibri"/>
                <a:sym typeface="Calibri"/>
              </a:rPr>
              <a:t>, W.H., Wall, D.H. (Eds.), 2016, </a:t>
            </a:r>
            <a:r>
              <a:rPr lang="en-US" sz="1200" b="1" i="0" u="none" strike="noStrike" dirty="0">
                <a:solidFill>
                  <a:schemeClr val="dk1"/>
                </a:solidFill>
                <a:latin typeface="Calibri"/>
                <a:ea typeface="Calibri"/>
                <a:cs typeface="Calibri"/>
                <a:sym typeface="Calibri"/>
              </a:rPr>
              <a:t>Global Soil Biodiversity Atlas.</a:t>
            </a:r>
            <a:r>
              <a:rPr lang="en-US" sz="1200" b="0" i="0" u="none" strike="noStrike" dirty="0">
                <a:solidFill>
                  <a:schemeClr val="dk1"/>
                </a:solidFill>
                <a:latin typeface="Calibri"/>
                <a:ea typeface="Calibri"/>
                <a:cs typeface="Calibri"/>
                <a:sym typeface="Calibri"/>
              </a:rPr>
              <a:t> European Commission, Publications Office of the European Union, Luxembourg. 176 pp.</a:t>
            </a:r>
            <a:endParaRPr dirty="0"/>
          </a:p>
          <a:p>
            <a:pPr marL="0" lvl="0" indent="0" algn="l" rtl="0">
              <a:spcBef>
                <a:spcPts val="0"/>
              </a:spcBef>
              <a:spcAft>
                <a:spcPts val="0"/>
              </a:spcAft>
              <a:buNone/>
            </a:pPr>
            <a:endParaRPr dirty="0"/>
          </a:p>
        </p:txBody>
      </p:sp>
      <p:sp>
        <p:nvSpPr>
          <p:cNvPr id="257" name="Google Shape;257;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9717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Cryptobiosis:  State of metabolic inactivity in response to adverse environmental conditions e.g. desiccation, freezing, lack of oxygen</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Image source: </a:t>
            </a:r>
            <a:r>
              <a:rPr lang="en-US" sz="1200" b="0" i="0" u="none" strike="noStrike" dirty="0" err="1">
                <a:solidFill>
                  <a:schemeClr val="dk1"/>
                </a:solidFill>
                <a:latin typeface="Calibri"/>
                <a:ea typeface="Calibri"/>
                <a:cs typeface="Calibri"/>
                <a:sym typeface="Calibri"/>
              </a:rPr>
              <a:t>Orgiazzi</a:t>
            </a:r>
            <a:r>
              <a:rPr lang="en-US" sz="1200" b="0" i="0" u="none" strike="noStrike" dirty="0">
                <a:solidFill>
                  <a:schemeClr val="dk1"/>
                </a:solidFill>
                <a:latin typeface="Calibri"/>
                <a:ea typeface="Calibri"/>
                <a:cs typeface="Calibri"/>
                <a:sym typeface="Calibri"/>
              </a:rPr>
              <a:t>, A., </a:t>
            </a:r>
            <a:r>
              <a:rPr lang="en-US" sz="1200" b="0" i="0" u="none" strike="noStrike" dirty="0" err="1">
                <a:solidFill>
                  <a:schemeClr val="dk1"/>
                </a:solidFill>
                <a:latin typeface="Calibri"/>
                <a:ea typeface="Calibri"/>
                <a:cs typeface="Calibri"/>
                <a:sym typeface="Calibri"/>
              </a:rPr>
              <a:t>Bardgett</a:t>
            </a:r>
            <a:r>
              <a:rPr lang="en-US" sz="1200" b="0" i="0" u="none" strike="noStrike" dirty="0">
                <a:solidFill>
                  <a:schemeClr val="dk1"/>
                </a:solidFill>
                <a:latin typeface="Calibri"/>
                <a:ea typeface="Calibri"/>
                <a:cs typeface="Calibri"/>
                <a:sym typeface="Calibri"/>
              </a:rPr>
              <a:t>, R.D., Barrios, E., Behan-Pelletier, V., Briones, M.J.I., </a:t>
            </a:r>
            <a:r>
              <a:rPr lang="en-US" sz="1200" b="0" i="0" u="none" strike="noStrike" dirty="0" err="1">
                <a:solidFill>
                  <a:schemeClr val="dk1"/>
                </a:solidFill>
                <a:latin typeface="Calibri"/>
                <a:ea typeface="Calibri"/>
                <a:cs typeface="Calibri"/>
                <a:sym typeface="Calibri"/>
              </a:rPr>
              <a:t>Chotte</a:t>
            </a:r>
            <a:r>
              <a:rPr lang="en-US" sz="1200" b="0" i="0" u="none" strike="noStrike" dirty="0">
                <a:solidFill>
                  <a:schemeClr val="dk1"/>
                </a:solidFill>
                <a:latin typeface="Calibri"/>
                <a:ea typeface="Calibri"/>
                <a:cs typeface="Calibri"/>
                <a:sym typeface="Calibri"/>
              </a:rPr>
              <a:t>, J-L., De </a:t>
            </a:r>
            <a:r>
              <a:rPr lang="en-US" sz="1200" b="0" i="0" u="none" strike="noStrike" dirty="0" err="1">
                <a:solidFill>
                  <a:schemeClr val="dk1"/>
                </a:solidFill>
                <a:latin typeface="Calibri"/>
                <a:ea typeface="Calibri"/>
                <a:cs typeface="Calibri"/>
                <a:sym typeface="Calibri"/>
              </a:rPr>
              <a:t>Deyn</a:t>
            </a:r>
            <a:r>
              <a:rPr lang="en-US" sz="1200" b="0" i="0" u="none" strike="noStrike" dirty="0">
                <a:solidFill>
                  <a:schemeClr val="dk1"/>
                </a:solidFill>
                <a:latin typeface="Calibri"/>
                <a:ea typeface="Calibri"/>
                <a:cs typeface="Calibri"/>
                <a:sym typeface="Calibri"/>
              </a:rPr>
              <a:t>, G.B., </a:t>
            </a:r>
            <a:r>
              <a:rPr lang="en-US" sz="1200" b="0" i="0" u="none" strike="noStrike" dirty="0" err="1">
                <a:solidFill>
                  <a:schemeClr val="dk1"/>
                </a:solidFill>
                <a:latin typeface="Calibri"/>
                <a:ea typeface="Calibri"/>
                <a:cs typeface="Calibri"/>
                <a:sym typeface="Calibri"/>
              </a:rPr>
              <a:t>Eggleton</a:t>
            </a:r>
            <a:r>
              <a:rPr lang="en-US" sz="1200" b="0" i="0" u="none" strike="noStrike" dirty="0">
                <a:solidFill>
                  <a:schemeClr val="dk1"/>
                </a:solidFill>
                <a:latin typeface="Calibri"/>
                <a:ea typeface="Calibri"/>
                <a:cs typeface="Calibri"/>
                <a:sym typeface="Calibri"/>
              </a:rPr>
              <a:t>, P., </a:t>
            </a:r>
            <a:r>
              <a:rPr lang="en-US" sz="1200" b="0" i="0" u="none" strike="noStrike" dirty="0" err="1">
                <a:solidFill>
                  <a:schemeClr val="dk1"/>
                </a:solidFill>
                <a:latin typeface="Calibri"/>
                <a:ea typeface="Calibri"/>
                <a:cs typeface="Calibri"/>
                <a:sym typeface="Calibri"/>
              </a:rPr>
              <a:t>Fierer</a:t>
            </a:r>
            <a:r>
              <a:rPr lang="en-US" sz="1200" b="0" i="0" u="none" strike="noStrike" dirty="0">
                <a:solidFill>
                  <a:schemeClr val="dk1"/>
                </a:solidFill>
                <a:latin typeface="Calibri"/>
                <a:ea typeface="Calibri"/>
                <a:cs typeface="Calibri"/>
                <a:sym typeface="Calibri"/>
              </a:rPr>
              <a:t>, N., Fraser, T., Hedlund, K., Jeffery, S., Johnson, N.C., Jones, A., </a:t>
            </a:r>
            <a:r>
              <a:rPr lang="en-US" sz="1200" b="0" i="0" u="none" strike="noStrike" dirty="0" err="1">
                <a:solidFill>
                  <a:schemeClr val="dk1"/>
                </a:solidFill>
                <a:latin typeface="Calibri"/>
                <a:ea typeface="Calibri"/>
                <a:cs typeface="Calibri"/>
                <a:sym typeface="Calibri"/>
              </a:rPr>
              <a:t>Kandeler</a:t>
            </a:r>
            <a:r>
              <a:rPr lang="en-US" sz="1200" b="0" i="0" u="none" strike="noStrike" dirty="0">
                <a:solidFill>
                  <a:schemeClr val="dk1"/>
                </a:solidFill>
                <a:latin typeface="Calibri"/>
                <a:ea typeface="Calibri"/>
                <a:cs typeface="Calibri"/>
                <a:sym typeface="Calibri"/>
              </a:rPr>
              <a:t>, E., Kaneko, N., Lavelle, P., </a:t>
            </a:r>
            <a:r>
              <a:rPr lang="en-US" sz="1200" b="0" i="0" u="none" strike="noStrike" dirty="0" err="1">
                <a:solidFill>
                  <a:schemeClr val="dk1"/>
                </a:solidFill>
                <a:latin typeface="Calibri"/>
                <a:ea typeface="Calibri"/>
                <a:cs typeface="Calibri"/>
                <a:sym typeface="Calibri"/>
              </a:rPr>
              <a:t>Lemanceau</a:t>
            </a:r>
            <a:r>
              <a:rPr lang="en-US" sz="1200" b="0" i="0" u="none" strike="noStrike" dirty="0">
                <a:solidFill>
                  <a:schemeClr val="dk1"/>
                </a:solidFill>
                <a:latin typeface="Calibri"/>
                <a:ea typeface="Calibri"/>
                <a:cs typeface="Calibri"/>
                <a:sym typeface="Calibri"/>
              </a:rPr>
              <a:t>, P., Miko, L., </a:t>
            </a:r>
            <a:r>
              <a:rPr lang="en-US" sz="1200" b="0" i="0" u="none" strike="noStrike" dirty="0" err="1">
                <a:solidFill>
                  <a:schemeClr val="dk1"/>
                </a:solidFill>
                <a:latin typeface="Calibri"/>
                <a:ea typeface="Calibri"/>
                <a:cs typeface="Calibri"/>
                <a:sym typeface="Calibri"/>
              </a:rPr>
              <a:t>Montanarella</a:t>
            </a:r>
            <a:r>
              <a:rPr lang="en-US" sz="1200" b="0" i="0" u="none" strike="noStrike" dirty="0">
                <a:solidFill>
                  <a:schemeClr val="dk1"/>
                </a:solidFill>
                <a:latin typeface="Calibri"/>
                <a:ea typeface="Calibri"/>
                <a:cs typeface="Calibri"/>
                <a:sym typeface="Calibri"/>
              </a:rPr>
              <a:t>, L., Moreira, F.M.S., Ramirez, K.S., Scheu, S., Singh, B.K., Six, J., van der </a:t>
            </a:r>
            <a:r>
              <a:rPr lang="en-US" sz="1200" b="0" i="0" u="none" strike="noStrike" dirty="0" err="1">
                <a:solidFill>
                  <a:schemeClr val="dk1"/>
                </a:solidFill>
                <a:latin typeface="Calibri"/>
                <a:ea typeface="Calibri"/>
                <a:cs typeface="Calibri"/>
                <a:sym typeface="Calibri"/>
              </a:rPr>
              <a:t>Putten</a:t>
            </a:r>
            <a:r>
              <a:rPr lang="en-US" sz="1200" b="0" i="0" u="none" strike="noStrike" dirty="0">
                <a:solidFill>
                  <a:schemeClr val="dk1"/>
                </a:solidFill>
                <a:latin typeface="Calibri"/>
                <a:ea typeface="Calibri"/>
                <a:cs typeface="Calibri"/>
                <a:sym typeface="Calibri"/>
              </a:rPr>
              <a:t>, W.H., Wall, D.H. (Eds.), 2016, </a:t>
            </a:r>
            <a:r>
              <a:rPr lang="en-US" sz="1200" b="1" i="0" u="none" strike="noStrike" dirty="0">
                <a:solidFill>
                  <a:schemeClr val="dk1"/>
                </a:solidFill>
                <a:latin typeface="Calibri"/>
                <a:ea typeface="Calibri"/>
                <a:cs typeface="Calibri"/>
                <a:sym typeface="Calibri"/>
              </a:rPr>
              <a:t>Global Soil Biodiversity Atlas.</a:t>
            </a:r>
            <a:r>
              <a:rPr lang="en-US" sz="1200" b="0" i="0" u="none" strike="noStrike" dirty="0">
                <a:solidFill>
                  <a:schemeClr val="dk1"/>
                </a:solidFill>
                <a:latin typeface="Calibri"/>
                <a:ea typeface="Calibri"/>
                <a:cs typeface="Calibri"/>
                <a:sym typeface="Calibri"/>
              </a:rPr>
              <a:t> European Commission, Publications Office of the European Union, Luxembourg. 176 pp.</a:t>
            </a:r>
            <a:endParaRPr dirty="0"/>
          </a:p>
          <a:p>
            <a:pPr marL="0" lvl="0" indent="0" algn="l" rtl="0">
              <a:spcBef>
                <a:spcPts val="0"/>
              </a:spcBef>
              <a:spcAft>
                <a:spcPts val="0"/>
              </a:spcAft>
              <a:buNone/>
            </a:pPr>
            <a:endParaRPr dirty="0"/>
          </a:p>
        </p:txBody>
      </p:sp>
      <p:sp>
        <p:nvSpPr>
          <p:cNvPr id="279" name="Google Shape;279;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760054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All these organisms are connected through a complex food web.  </a:t>
            </a:r>
          </a:p>
          <a:p>
            <a:pPr marL="0" lvl="0" indent="0" algn="l" rtl="0">
              <a:spcBef>
                <a:spcPts val="0"/>
              </a:spcBef>
              <a:spcAft>
                <a:spcPts val="0"/>
              </a:spcAft>
              <a:buNone/>
            </a:pPr>
            <a:r>
              <a:rPr lang="en-US" dirty="0"/>
              <a:t>The based of the food web is organic matter, then we have scavengers, predators and prey, transferring carbon and nutrients </a:t>
            </a:r>
            <a:r>
              <a:rPr lang="en-US"/>
              <a:t>between organisms, just </a:t>
            </a:r>
            <a:r>
              <a:rPr lang="en-US" dirty="0"/>
              <a:t>like any other food web.  </a:t>
            </a:r>
            <a:endParaRPr dirty="0"/>
          </a:p>
        </p:txBody>
      </p:sp>
      <p:sp>
        <p:nvSpPr>
          <p:cNvPr id="292" name="Google Shape;2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8" name="Google Shape;29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the important ecosystem</a:t>
            </a:r>
            <a:r>
              <a:rPr lang="en-US" baseline="0" dirty="0"/>
              <a:t> services that soils provide are directly due biological processes by it’s inhabitants.  We can think about these processes as analogies to some of the systems in our own bodies.</a:t>
            </a:r>
          </a:p>
          <a:p>
            <a:endParaRPr lang="en-US" baseline="0" dirty="0"/>
          </a:p>
          <a:p>
            <a:r>
              <a:rPr lang="en-US" baseline="0" dirty="0"/>
              <a:t>Can you match the soil property or service to the analogous human system?</a:t>
            </a:r>
          </a:p>
          <a:p>
            <a:endParaRPr lang="en-US" baseline="0" dirty="0"/>
          </a:p>
          <a:p>
            <a:r>
              <a:rPr lang="en-US" baseline="0" dirty="0"/>
              <a:t>A healthy soil maintains all these important functions…. Just like a healthy body!</a:t>
            </a:r>
          </a:p>
        </p:txBody>
      </p:sp>
      <p:sp>
        <p:nvSpPr>
          <p:cNvPr id="4" name="Slide Number Placeholder 3"/>
          <p:cNvSpPr>
            <a:spLocks noGrp="1"/>
          </p:cNvSpPr>
          <p:nvPr>
            <p:ph type="sldNum" sz="quarter" idx="10"/>
          </p:nvPr>
        </p:nvSpPr>
        <p:spPr/>
        <p:txBody>
          <a:bodyPr/>
          <a:lstStyle/>
          <a:p>
            <a:fld id="{9F7AB9A8-A679-4D2A-B0F1-C6112E4BE6D7}" type="slidenum">
              <a:rPr lang="en-US" smtClean="0"/>
              <a:t>22</a:t>
            </a:fld>
            <a:endParaRPr lang="en-US"/>
          </a:p>
        </p:txBody>
      </p:sp>
    </p:spTree>
    <p:extLst>
      <p:ext uri="{BB962C8B-B14F-4D97-AF65-F5344CB8AC3E}">
        <p14:creationId xmlns:p14="http://schemas.microsoft.com/office/powerpoint/2010/main" val="224062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We’ll look</a:t>
            </a:r>
            <a:r>
              <a:rPr lang="en-US" baseline="0" dirty="0"/>
              <a:t> at 2 specific functions</a:t>
            </a:r>
            <a:r>
              <a:rPr lang="en-US" dirty="0"/>
              <a:t>. 1. Soil aggregation</a:t>
            </a:r>
            <a:r>
              <a:rPr lang="en-US" baseline="0" dirty="0"/>
              <a:t> and 2. Decomposition.</a:t>
            </a:r>
            <a:endParaRPr dirty="0"/>
          </a:p>
        </p:txBody>
      </p:sp>
      <p:sp>
        <p:nvSpPr>
          <p:cNvPr id="363" name="Google Shape;36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AKA Wet aggregate stability test</a:t>
            </a:r>
            <a:endParaRPr dirty="0"/>
          </a:p>
        </p:txBody>
      </p:sp>
      <p:sp>
        <p:nvSpPr>
          <p:cNvPr id="374" name="Google Shape;37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r>
              <a:rPr lang="en-US" dirty="0"/>
              <a:t>2. Decomposition</a:t>
            </a:r>
          </a:p>
          <a:p>
            <a:pPr marL="457200" marR="0" lvl="0" indent="-228600" algn="l" rtl="0">
              <a:lnSpc>
                <a:spcPct val="100000"/>
              </a:lnSpc>
              <a:spcBef>
                <a:spcPts val="0"/>
              </a:spcBef>
              <a:spcAft>
                <a:spcPts val="0"/>
              </a:spcAft>
              <a:buClr>
                <a:schemeClr val="dk1"/>
              </a:buClr>
              <a:buSzPts val="1400"/>
              <a:buFont typeface="Calibri"/>
              <a:buNone/>
            </a:pPr>
            <a:endParaRPr dirty="0"/>
          </a:p>
          <a:p>
            <a:pPr marL="457200" marR="0" lvl="0" indent="-228600" algn="l" rtl="0">
              <a:lnSpc>
                <a:spcPct val="100000"/>
              </a:lnSpc>
              <a:spcBef>
                <a:spcPts val="0"/>
              </a:spcBef>
              <a:spcAft>
                <a:spcPts val="0"/>
              </a:spcAft>
              <a:buClr>
                <a:schemeClr val="dk1"/>
              </a:buClr>
              <a:buSzPts val="1400"/>
              <a:buFont typeface="Calibri"/>
              <a:buNone/>
            </a:pPr>
            <a:r>
              <a:rPr lang="en-US" dirty="0"/>
              <a:t>Soil decomposers are biological incinerators, converting dead organic matter to new product. They are a critical part of the food web.</a:t>
            </a:r>
            <a:endParaRPr dirty="0"/>
          </a:p>
          <a:p>
            <a:pPr marL="0" lvl="0" indent="0" algn="l" rtl="0">
              <a:spcBef>
                <a:spcPts val="0"/>
              </a:spcBef>
              <a:spcAft>
                <a:spcPts val="0"/>
              </a:spcAft>
              <a:buNone/>
            </a:pPr>
            <a:endParaRPr dirty="0"/>
          </a:p>
        </p:txBody>
      </p:sp>
      <p:sp>
        <p:nvSpPr>
          <p:cNvPr id="383" name="Google Shape;38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1" name="Google Shape;39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9" name="Google Shape;40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Soil Your</a:t>
            </a:r>
            <a:r>
              <a:rPr lang="en-US" baseline="0" dirty="0"/>
              <a:t> Undies helps bring attention to the topic of soil health. </a:t>
            </a:r>
          </a:p>
          <a:p>
            <a:pPr marL="0" lvl="0" indent="0" algn="l" rtl="0">
              <a:spcBef>
                <a:spcPts val="0"/>
              </a:spcBef>
              <a:spcAft>
                <a:spcPts val="0"/>
              </a:spcAft>
              <a:buNone/>
            </a:pPr>
            <a:r>
              <a:rPr lang="en-US" dirty="0"/>
              <a:t>In West TN,</a:t>
            </a:r>
            <a:r>
              <a:rPr lang="en-US" baseline="0" dirty="0"/>
              <a:t> a middle school did a “Soil Your Undies” test. The educator decided to hang the soiled undies on a clothesline in front of the school, which caught the attention of parents and local media!  </a:t>
            </a:r>
            <a:endParaRPr dirty="0"/>
          </a:p>
        </p:txBody>
      </p:sp>
      <p:sp>
        <p:nvSpPr>
          <p:cNvPr id="418" name="Google Shape;41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Tea4Science</a:t>
            </a:r>
            <a:r>
              <a:rPr lang="en-US" baseline="0" dirty="0"/>
              <a:t> is an alternative activity to Soil Your Undies. Same concept, but uses tea bags instead of cotton underwear.</a:t>
            </a:r>
            <a:endParaRPr dirty="0"/>
          </a:p>
        </p:txBody>
      </p:sp>
      <p:sp>
        <p:nvSpPr>
          <p:cNvPr id="426" name="Google Shape;42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77925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From our perspective, soils can look like a homogenous and even solid surface.</a:t>
            </a:r>
          </a:p>
          <a:p>
            <a:pPr marL="0" lvl="0" indent="0" algn="l" rtl="0">
              <a:spcBef>
                <a:spcPts val="0"/>
              </a:spcBef>
              <a:spcAft>
                <a:spcPts val="0"/>
              </a:spcAft>
              <a:buNone/>
            </a:pPr>
            <a:r>
              <a:rPr lang="en-US" dirty="0"/>
              <a:t>But if we zoom in, we see that it is anything but.  Soils are very heterogeneous. Up close, we see that soils have empty spaces, with gases and liquids.  They actually make a very complex habitat.</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WHITEBOARD “Soil as a Habitat”: Have participants brainstorm ideas about what the soil habitat is like.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KEY IDEAS: Dark, moist, tunnels, lots of surface area, air, water, decomposing organic matter as a main food source</a:t>
            </a:r>
          </a:p>
          <a:p>
            <a:pPr marL="0" lvl="0" indent="0" algn="l" rtl="0">
              <a:spcBef>
                <a:spcPts val="0"/>
              </a:spcBef>
              <a:spcAft>
                <a:spcPts val="0"/>
              </a:spcAft>
              <a:buNone/>
            </a:pPr>
            <a:endParaRPr dirty="0"/>
          </a:p>
        </p:txBody>
      </p:sp>
      <p:sp>
        <p:nvSpPr>
          <p:cNvPr id="190" name="Google Shape;19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WHITEBOARD: Have participants brainstorm what adaptations or characteristics would be useful in this habitat. </a:t>
            </a:r>
          </a:p>
          <a:p>
            <a:pPr marL="0" marR="0" lvl="0" indent="0" algn="l" rtl="0">
              <a:lnSpc>
                <a:spcPct val="100000"/>
              </a:lnSpc>
              <a:spcBef>
                <a:spcPts val="0"/>
              </a:spcBef>
              <a:spcAft>
                <a:spcPts val="0"/>
              </a:spcAft>
              <a:buClr>
                <a:schemeClr val="dk1"/>
              </a:buClr>
              <a:buSzPts val="1200"/>
              <a:buFont typeface="Calibri"/>
              <a:buNone/>
            </a:pPr>
            <a:r>
              <a:rPr lang="en-US" dirty="0"/>
              <a:t>KEY IDEAS: small (micro-sized), chemical sensing, motility, fast reproduction, adaptations to changing conditions (can use different resources, can protect themselves, diverse metabolisms, rapid growth/evolution i.e. microbes!</a:t>
            </a:r>
          </a:p>
          <a:p>
            <a:pPr marL="0" marR="0" lvl="0" indent="0" algn="l" rtl="0">
              <a:lnSpc>
                <a:spcPct val="100000"/>
              </a:lnSpc>
              <a:spcBef>
                <a:spcPts val="0"/>
              </a:spcBef>
              <a:spcAft>
                <a:spcPts val="0"/>
              </a:spcAft>
              <a:buClr>
                <a:schemeClr val="dk1"/>
              </a:buClr>
              <a:buSzPts val="1200"/>
              <a:buFont typeface="Calibri"/>
              <a:buNone/>
            </a:pPr>
            <a:r>
              <a:rPr lang="en-US" dirty="0"/>
              <a:t>MOST SOIL LIFE IS MICROBIAL</a:t>
            </a:r>
            <a:endParaRPr dirty="0"/>
          </a:p>
          <a:p>
            <a:pPr marL="0" lvl="0" indent="0" algn="l" rtl="0">
              <a:spcBef>
                <a:spcPts val="0"/>
              </a:spcBef>
              <a:spcAft>
                <a:spcPts val="0"/>
              </a:spcAft>
              <a:buNone/>
            </a:pPr>
            <a:endParaRPr dirty="0"/>
          </a:p>
        </p:txBody>
      </p:sp>
      <p:sp>
        <p:nvSpPr>
          <p:cNvPr id="198" name="Google Shape;19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ANSWER: D Turns out that the microbes in that hectare can weigh about 15t, or 20 cows, or 3 elephants</a:t>
            </a:r>
            <a:endParaRPr dirty="0"/>
          </a:p>
          <a:p>
            <a:pPr marL="0" lvl="0" indent="0" algn="l" rtl="0">
              <a:spcBef>
                <a:spcPts val="0"/>
              </a:spcBef>
              <a:spcAft>
                <a:spcPts val="0"/>
              </a:spcAft>
              <a:buNone/>
            </a:pPr>
            <a:endParaRPr dirty="0"/>
          </a:p>
        </p:txBody>
      </p:sp>
      <p:sp>
        <p:nvSpPr>
          <p:cNvPr id="234" name="Google Shape;23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groups in soils, organized by abundance (y axis) and size (x axis)</a:t>
            </a:r>
          </a:p>
          <a:p>
            <a:r>
              <a:rPr lang="en-US" dirty="0"/>
              <a:t>The smallest organisms are micron sized, but we have millions or even billions of them in a single teaspoon of soil</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8035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5"/>
        <p:cNvGrpSpPr/>
        <p:nvPr/>
      </p:nvGrpSpPr>
      <p:grpSpPr>
        <a:xfrm>
          <a:off x="0" y="0"/>
          <a:ext cx="0" cy="0"/>
          <a:chOff x="0" y="0"/>
          <a:chExt cx="0" cy="0"/>
        </a:xfrm>
      </p:grpSpPr>
      <p:sp>
        <p:nvSpPr>
          <p:cNvPr id="16" name="Google Shape;16;p29"/>
          <p:cNvSpPr txBox="1">
            <a:spLocks noGrp="1"/>
          </p:cNvSpPr>
          <p:nvPr>
            <p:ph type="subTitle" idx="1"/>
          </p:nvPr>
        </p:nvSpPr>
        <p:spPr>
          <a:xfrm>
            <a:off x="1524000" y="3602038"/>
            <a:ext cx="9144000" cy="80179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8"/>
          <p:cNvSpPr>
            <a:spLocks noGrp="1"/>
          </p:cNvSpPr>
          <p:nvPr>
            <p:ph type="pic" idx="2"/>
          </p:nvPr>
        </p:nvSpPr>
        <p:spPr>
          <a:xfrm>
            <a:off x="5183188" y="987425"/>
            <a:ext cx="6172200" cy="4873625"/>
          </a:xfrm>
          <a:prstGeom prst="rect">
            <a:avLst/>
          </a:prstGeom>
          <a:noFill/>
          <a:ln>
            <a:noFill/>
          </a:ln>
        </p:spPr>
      </p:sp>
      <p:sp>
        <p:nvSpPr>
          <p:cNvPr id="75" name="Google Shape;75;p3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4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4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2_Title and Content">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7"/>
          <p:cNvSpPr txBox="1">
            <a:spLocks noGrp="1"/>
          </p:cNvSpPr>
          <p:nvPr>
            <p:ph type="body" idx="1"/>
          </p:nvPr>
        </p:nvSpPr>
        <p:spPr>
          <a:xfrm>
            <a:off x="609600" y="1600200"/>
            <a:ext cx="10972800" cy="4526000"/>
          </a:xfrm>
          <a:prstGeom prst="rect">
            <a:avLst/>
          </a:prstGeom>
          <a:noFill/>
          <a:ln>
            <a:noFill/>
          </a:ln>
        </p:spPr>
        <p:txBody>
          <a:bodyPr spcFirstLastPara="1" wrap="square" lIns="91425" tIns="45700" rIns="91425" bIns="45700" anchor="t" anchorCtr="0">
            <a:norm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24" name="Google Shape;24;p17"/>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44819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7"/>
        <p:cNvGrpSpPr/>
        <p:nvPr/>
      </p:nvGrpSpPr>
      <p:grpSpPr>
        <a:xfrm>
          <a:off x="0" y="0"/>
          <a:ext cx="0" cy="0"/>
          <a:chOff x="0" y="0"/>
          <a:chExt cx="0" cy="0"/>
        </a:xfrm>
      </p:grpSpPr>
      <p:sp>
        <p:nvSpPr>
          <p:cNvPr id="98" name="Google Shape;98;p4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4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0" name="Google Shape;100;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3"/>
        <p:cNvGrpSpPr/>
        <p:nvPr/>
      </p:nvGrpSpPr>
      <p:grpSpPr>
        <a:xfrm>
          <a:off x="0" y="0"/>
          <a:ext cx="0" cy="0"/>
          <a:chOff x="0" y="0"/>
          <a:chExt cx="0" cy="0"/>
        </a:xfrm>
      </p:grpSpPr>
      <p:sp>
        <p:nvSpPr>
          <p:cNvPr id="104" name="Google Shape;104;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9"/>
        <p:cNvGrpSpPr/>
        <p:nvPr/>
      </p:nvGrpSpPr>
      <p:grpSpPr>
        <a:xfrm>
          <a:off x="0" y="0"/>
          <a:ext cx="0" cy="0"/>
          <a:chOff x="0" y="0"/>
          <a:chExt cx="0" cy="0"/>
        </a:xfrm>
      </p:grpSpPr>
      <p:sp>
        <p:nvSpPr>
          <p:cNvPr id="110" name="Google Shape;110;p4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4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2" name="Google Shape;11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5"/>
        <p:cNvGrpSpPr/>
        <p:nvPr/>
      </p:nvGrpSpPr>
      <p:grpSpPr>
        <a:xfrm>
          <a:off x="0" y="0"/>
          <a:ext cx="0" cy="0"/>
          <a:chOff x="0" y="0"/>
          <a:chExt cx="0" cy="0"/>
        </a:xfrm>
      </p:grpSpPr>
      <p:sp>
        <p:nvSpPr>
          <p:cNvPr id="116" name="Google Shape;116;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4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4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2"/>
        <p:cNvGrpSpPr/>
        <p:nvPr/>
      </p:nvGrpSpPr>
      <p:grpSpPr>
        <a:xfrm>
          <a:off x="0" y="0"/>
          <a:ext cx="0" cy="0"/>
          <a:chOff x="0" y="0"/>
          <a:chExt cx="0" cy="0"/>
        </a:xfrm>
      </p:grpSpPr>
      <p:sp>
        <p:nvSpPr>
          <p:cNvPr id="123" name="Google Shape;123;p4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4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5" name="Google Shape;125;p4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7" name="Google Shape;127;p4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1"/>
        <p:cNvGrpSpPr/>
        <p:nvPr/>
      </p:nvGrpSpPr>
      <p:grpSpPr>
        <a:xfrm>
          <a:off x="0" y="0"/>
          <a:ext cx="0" cy="0"/>
          <a:chOff x="0" y="0"/>
          <a:chExt cx="0" cy="0"/>
        </a:xfrm>
      </p:grpSpPr>
      <p:sp>
        <p:nvSpPr>
          <p:cNvPr id="132" name="Google Shape;132;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30"/>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0"/>
          <p:cNvSpPr txBox="1">
            <a:spLocks noGrp="1"/>
          </p:cNvSpPr>
          <p:nvPr>
            <p:ph type="body" idx="1"/>
          </p:nvPr>
        </p:nvSpPr>
        <p:spPr>
          <a:xfrm>
            <a:off x="1818526" y="1825625"/>
            <a:ext cx="9535274"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0"/>
          <p:cNvSpPr>
            <a:spLocks noGrp="1"/>
          </p:cNvSpPr>
          <p:nvPr>
            <p:ph type="pic" idx="2"/>
          </p:nvPr>
        </p:nvSpPr>
        <p:spPr>
          <a:xfrm>
            <a:off x="0" y="0"/>
            <a:ext cx="1366838" cy="6858000"/>
          </a:xfrm>
          <a:prstGeom prst="rect">
            <a:avLst/>
          </a:prstGeom>
          <a:noFill/>
          <a:ln>
            <a:noFill/>
          </a:ln>
        </p:spPr>
      </p:sp>
      <p:pic>
        <p:nvPicPr>
          <p:cNvPr id="24" name="Google Shape;24;p30"/>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1" y="-1"/>
            <a:ext cx="1458930" cy="6857999"/>
          </a:xfrm>
          <a:prstGeom prst="rect">
            <a:avLst/>
          </a:prstGeom>
          <a:noFill/>
          <a:ln>
            <a:noFill/>
          </a:ln>
        </p:spPr>
      </p:pic>
      <p:sp>
        <p:nvSpPr>
          <p:cNvPr id="25" name="Google Shape;25;p30"/>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8610599" y="6415623"/>
            <a:ext cx="2743200" cy="30585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   USDA-NRCS</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6"/>
        <p:cNvGrpSpPr/>
        <p:nvPr/>
      </p:nvGrpSpPr>
      <p:grpSpPr>
        <a:xfrm>
          <a:off x="0" y="0"/>
          <a:ext cx="0" cy="0"/>
          <a:chOff x="0" y="0"/>
          <a:chExt cx="0" cy="0"/>
        </a:xfrm>
      </p:grpSpPr>
      <p:sp>
        <p:nvSpPr>
          <p:cNvPr id="137" name="Google Shape;137;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0"/>
        <p:cNvGrpSpPr/>
        <p:nvPr/>
      </p:nvGrpSpPr>
      <p:grpSpPr>
        <a:xfrm>
          <a:off x="0" y="0"/>
          <a:ext cx="0" cy="0"/>
          <a:chOff x="0" y="0"/>
          <a:chExt cx="0" cy="0"/>
        </a:xfrm>
      </p:grpSpPr>
      <p:sp>
        <p:nvSpPr>
          <p:cNvPr id="141" name="Google Shape;141;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4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3" name="Google Shape;143;p4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7"/>
        <p:cNvGrpSpPr/>
        <p:nvPr/>
      </p:nvGrpSpPr>
      <p:grpSpPr>
        <a:xfrm>
          <a:off x="0" y="0"/>
          <a:ext cx="0" cy="0"/>
          <a:chOff x="0" y="0"/>
          <a:chExt cx="0" cy="0"/>
        </a:xfrm>
      </p:grpSpPr>
      <p:sp>
        <p:nvSpPr>
          <p:cNvPr id="148" name="Google Shape;148;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50"/>
          <p:cNvSpPr>
            <a:spLocks noGrp="1"/>
          </p:cNvSpPr>
          <p:nvPr>
            <p:ph type="pic" idx="2"/>
          </p:nvPr>
        </p:nvSpPr>
        <p:spPr>
          <a:xfrm>
            <a:off x="5183188" y="987425"/>
            <a:ext cx="6172200" cy="4873625"/>
          </a:xfrm>
          <a:prstGeom prst="rect">
            <a:avLst/>
          </a:prstGeom>
          <a:noFill/>
          <a:ln>
            <a:noFill/>
          </a:ln>
        </p:spPr>
      </p:sp>
      <p:sp>
        <p:nvSpPr>
          <p:cNvPr id="150" name="Google Shape;150;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1" name="Google Shape;15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4"/>
        <p:cNvGrpSpPr/>
        <p:nvPr/>
      </p:nvGrpSpPr>
      <p:grpSpPr>
        <a:xfrm>
          <a:off x="0" y="0"/>
          <a:ext cx="0" cy="0"/>
          <a:chOff x="0" y="0"/>
          <a:chExt cx="0" cy="0"/>
        </a:xfrm>
      </p:grpSpPr>
      <p:sp>
        <p:nvSpPr>
          <p:cNvPr id="155" name="Google Shape;155;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5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0"/>
        <p:cNvGrpSpPr/>
        <p:nvPr/>
      </p:nvGrpSpPr>
      <p:grpSpPr>
        <a:xfrm>
          <a:off x="0" y="0"/>
          <a:ext cx="0" cy="0"/>
          <a:chOff x="0" y="0"/>
          <a:chExt cx="0" cy="0"/>
        </a:xfrm>
      </p:grpSpPr>
      <p:sp>
        <p:nvSpPr>
          <p:cNvPr id="161" name="Google Shape;161;p5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5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1818526" y="1825625"/>
            <a:ext cx="9535274"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32"/>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2"/>
          <p:cNvSpPr txBox="1">
            <a:spLocks noGrp="1"/>
          </p:cNvSpPr>
          <p:nvPr>
            <p:ph type="sldNum" idx="12"/>
          </p:nvPr>
        </p:nvSpPr>
        <p:spPr>
          <a:xfrm>
            <a:off x="8610599" y="6415623"/>
            <a:ext cx="2743200" cy="30585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   USDA-NRCS</a:t>
            </a:r>
            <a:endParaRPr/>
          </a:p>
        </p:txBody>
      </p:sp>
      <p:sp>
        <p:nvSpPr>
          <p:cNvPr id="36" name="Google Shape;36;p32"/>
          <p:cNvSpPr>
            <a:spLocks noGrp="1"/>
          </p:cNvSpPr>
          <p:nvPr>
            <p:ph type="pic" idx="2"/>
          </p:nvPr>
        </p:nvSpPr>
        <p:spPr>
          <a:xfrm>
            <a:off x="0" y="0"/>
            <a:ext cx="1366838" cy="6858000"/>
          </a:xfrm>
          <a:prstGeom prst="rect">
            <a:avLst/>
          </a:prstGeom>
          <a:noFill/>
          <a:ln>
            <a:noFill/>
          </a:ln>
        </p:spPr>
      </p:sp>
      <p:pic>
        <p:nvPicPr>
          <p:cNvPr id="37" name="Google Shape;37;p32"/>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1" y="-1"/>
            <a:ext cx="1458930" cy="68579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3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3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3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hyperlink" Target="https://commons.wikimedia.org/wiki/File:Bacteriophage.jpg"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hyperlink" Target="https://www.soils4teachers.org/know-soil-know-life" TargetMode="Externa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25.png"/><Relationship Id="rId4" Type="http://schemas.openxmlformats.org/officeDocument/2006/relationships/image" Target="../media/image27.png"/><Relationship Id="rId9" Type="http://schemas.openxmlformats.org/officeDocument/2006/relationships/hyperlink" Target="https://www.soils4teachers.org/know-soil-know-life"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hyperlink" Target="https://www.soils4teachers.org/know-soil-know-life" TargetMode="External"/><Relationship Id="rId4" Type="http://schemas.openxmlformats.org/officeDocument/2006/relationships/image" Target="../media/image39.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5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video" Target="https://www.youtube.com/embed/VuHznslr8aI" TargetMode="External"/><Relationship Id="rId5" Type="http://schemas.openxmlformats.org/officeDocument/2006/relationships/hyperlink" Target="https://youtu.be/VuHznslr8aI" TargetMode="External"/><Relationship Id="rId4" Type="http://schemas.openxmlformats.org/officeDocument/2006/relationships/image" Target="../media/image57.jpeg"/></Relationships>
</file>

<file path=ppt/slides/_rels/slide2.xml.rels><?xml version="1.0" encoding="UTF-8" standalone="yes"?>
<Relationships xmlns="http://schemas.openxmlformats.org/package/2006/relationships"><Relationship Id="rId3" Type="http://schemas.openxmlformats.org/officeDocument/2006/relationships/hyperlink" Target="https://serc.carleton.edu/kskl_educator/soil_biology/index.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62.jpeg"/><Relationship Id="rId4" Type="http://schemas.openxmlformats.org/officeDocument/2006/relationships/image" Target="../media/image61.gif"/></Relationships>
</file>

<file path=ppt/slides/_rels/slide2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video" Target="https://www.youtube.com/embed/akMT1ZZQ8PA" TargetMode="External"/><Relationship Id="rId5" Type="http://schemas.openxmlformats.org/officeDocument/2006/relationships/hyperlink" Target="https://youtu.be/akMT1ZZQ8PA" TargetMode="External"/><Relationship Id="rId4" Type="http://schemas.openxmlformats.org/officeDocument/2006/relationships/image" Target="../media/image65.jpeg"/></Relationships>
</file>

<file path=ppt/slides/_rels/slide2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67.jpeg"/></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69.png"/></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72.jpeg"/><Relationship Id="rId4" Type="http://schemas.openxmlformats.org/officeDocument/2006/relationships/image" Target="../media/image7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serc.carleton.edu/kskl_educator/soil_biology/index.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doi.org/10.1016/j.soilbio.2020.107876"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17" Type="http://schemas.openxmlformats.org/officeDocument/2006/relationships/image" Target="../media/image22.jpeg"/><Relationship Id="rId2" Type="http://schemas.openxmlformats.org/officeDocument/2006/relationships/notesSlide" Target="../notesSlides/notesSlide9.xml"/><Relationship Id="rId16"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1" descr="A picture containing calendar&#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171" name="Google Shape;171;p1"/>
          <p:cNvSpPr txBox="1">
            <a:spLocks noGrp="1"/>
          </p:cNvSpPr>
          <p:nvPr>
            <p:ph type="subTitle" idx="1"/>
          </p:nvPr>
        </p:nvSpPr>
        <p:spPr>
          <a:xfrm>
            <a:off x="-391886" y="3602038"/>
            <a:ext cx="12192000" cy="759755"/>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ctr" rtl="0">
              <a:lnSpc>
                <a:spcPct val="100000"/>
              </a:lnSpc>
              <a:spcBef>
                <a:spcPts val="0"/>
              </a:spcBef>
              <a:spcAft>
                <a:spcPts val="0"/>
              </a:spcAft>
              <a:buClr>
                <a:srgbClr val="000000"/>
              </a:buClr>
              <a:buSzPct val="102941"/>
              <a:buFont typeface="Arial"/>
              <a:buNone/>
            </a:pPr>
            <a:r>
              <a:rPr lang="en-US" sz="3200" b="1" i="0" u="none" strike="noStrike" cap="none">
                <a:solidFill>
                  <a:srgbClr val="065B84"/>
                </a:solidFill>
                <a:latin typeface="Calibri"/>
                <a:ea typeface="Calibri"/>
                <a:cs typeface="Calibri"/>
                <a:sym typeface="Calibri"/>
              </a:rPr>
              <a:t>Module 3:  Soil Biology</a:t>
            </a:r>
            <a:endParaRPr/>
          </a:p>
          <a:p>
            <a:pPr marL="0" marR="0" lvl="0" indent="0" algn="ctr" rtl="0">
              <a:lnSpc>
                <a:spcPct val="100000"/>
              </a:lnSpc>
              <a:spcBef>
                <a:spcPts val="0"/>
              </a:spcBef>
              <a:spcAft>
                <a:spcPts val="0"/>
              </a:spcAft>
              <a:buClr>
                <a:srgbClr val="000000"/>
              </a:buClr>
              <a:buSzPct val="102941"/>
              <a:buFont typeface="Arial"/>
              <a:buNone/>
            </a:pPr>
            <a:r>
              <a:rPr lang="en-US" sz="3200" b="1" i="0" u="none" strike="noStrike" cap="none">
                <a:solidFill>
                  <a:srgbClr val="065B84"/>
                </a:solidFill>
                <a:latin typeface="Calibri"/>
                <a:ea typeface="Calibri"/>
                <a:cs typeface="Calibri"/>
                <a:sym typeface="Calibri"/>
              </a:rPr>
              <a:t>The Living Component of Soil</a:t>
            </a:r>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55429" y="5833009"/>
            <a:ext cx="2886075" cy="8354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6"/>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7024112" y="-16"/>
            <a:ext cx="5153600" cy="4526000"/>
          </a:xfrm>
          <a:prstGeom prst="rect">
            <a:avLst/>
          </a:prstGeom>
          <a:noFill/>
          <a:ln>
            <a:noFill/>
          </a:ln>
        </p:spPr>
      </p:pic>
      <p:sp>
        <p:nvSpPr>
          <p:cNvPr id="186" name="Google Shape;186;p6"/>
          <p:cNvSpPr txBox="1"/>
          <p:nvPr/>
        </p:nvSpPr>
        <p:spPr>
          <a:xfrm>
            <a:off x="7976033" y="4526000"/>
            <a:ext cx="4110000" cy="861720"/>
          </a:xfrm>
          <a:prstGeom prst="rect">
            <a:avLst/>
          </a:prstGeom>
          <a:noFill/>
          <a:ln>
            <a:noFill/>
          </a:ln>
        </p:spPr>
        <p:txBody>
          <a:bodyPr spcFirstLastPara="1" wrap="square" lIns="121900" tIns="60933" rIns="121900" bIns="60933" anchor="t" anchorCtr="0">
            <a:spAutoFit/>
          </a:bodyPr>
          <a:lstStyle/>
          <a:p>
            <a:r>
              <a:rPr lang="en-US" sz="2400">
                <a:solidFill>
                  <a:schemeClr val="dk1"/>
                </a:solidFill>
                <a:latin typeface="Times New Roman"/>
                <a:ea typeface="Times New Roman"/>
                <a:cs typeface="Times New Roman"/>
                <a:sym typeface="Times New Roman"/>
              </a:rPr>
              <a:t>Multiple bacteriophages attached to a bacterial cell wall</a:t>
            </a:r>
            <a:endParaRPr sz="2400">
              <a:solidFill>
                <a:schemeClr val="dk1"/>
              </a:solidFill>
              <a:latin typeface="Times New Roman"/>
              <a:ea typeface="Times New Roman"/>
              <a:cs typeface="Times New Roman"/>
              <a:sym typeface="Times New Roman"/>
            </a:endParaRPr>
          </a:p>
        </p:txBody>
      </p:sp>
      <p:pic>
        <p:nvPicPr>
          <p:cNvPr id="187" name="Google Shape;187;p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72100" y="1336667"/>
            <a:ext cx="5052000" cy="3845900"/>
          </a:xfrm>
          <a:prstGeom prst="rect">
            <a:avLst/>
          </a:prstGeom>
          <a:noFill/>
          <a:ln>
            <a:noFill/>
          </a:ln>
        </p:spPr>
      </p:pic>
      <p:sp>
        <p:nvSpPr>
          <p:cNvPr id="188" name="Google Shape;188;p6"/>
          <p:cNvSpPr txBox="1"/>
          <p:nvPr/>
        </p:nvSpPr>
        <p:spPr>
          <a:xfrm>
            <a:off x="3320900" y="5182567"/>
            <a:ext cx="3703200" cy="861720"/>
          </a:xfrm>
          <a:prstGeom prst="rect">
            <a:avLst/>
          </a:prstGeom>
          <a:noFill/>
          <a:ln>
            <a:noFill/>
          </a:ln>
        </p:spPr>
        <p:txBody>
          <a:bodyPr spcFirstLastPara="1" wrap="square" lIns="121900" tIns="60933" rIns="121900" bIns="60933" anchor="t" anchorCtr="0">
            <a:spAutoFit/>
          </a:bodyPr>
          <a:lstStyle/>
          <a:p>
            <a:r>
              <a:rPr lang="en-US" sz="2400">
                <a:solidFill>
                  <a:schemeClr val="dk1"/>
                </a:solidFill>
                <a:latin typeface="Times New Roman"/>
                <a:ea typeface="Times New Roman"/>
                <a:cs typeface="Times New Roman"/>
                <a:sym typeface="Times New Roman"/>
              </a:rPr>
              <a:t>Viruses that infect bacteria, </a:t>
            </a:r>
            <a:endParaRPr sz="2400">
              <a:solidFill>
                <a:schemeClr val="dk1"/>
              </a:solidFill>
              <a:latin typeface="Times New Roman"/>
              <a:ea typeface="Times New Roman"/>
              <a:cs typeface="Times New Roman"/>
              <a:sym typeface="Times New Roman"/>
            </a:endParaRPr>
          </a:p>
          <a:p>
            <a:r>
              <a:rPr lang="en-US" sz="2400">
                <a:solidFill>
                  <a:schemeClr val="dk1"/>
                </a:solidFill>
                <a:latin typeface="Times New Roman"/>
                <a:ea typeface="Times New Roman"/>
                <a:cs typeface="Times New Roman"/>
                <a:sym typeface="Times New Roman"/>
              </a:rPr>
              <a:t>bacteriophage</a:t>
            </a:r>
            <a:endParaRPr sz="2400">
              <a:solidFill>
                <a:schemeClr val="dk1"/>
              </a:solidFill>
              <a:latin typeface="Times New Roman"/>
              <a:ea typeface="Times New Roman"/>
              <a:cs typeface="Times New Roman"/>
              <a:sym typeface="Times New Roman"/>
            </a:endParaRPr>
          </a:p>
        </p:txBody>
      </p:sp>
      <p:sp>
        <p:nvSpPr>
          <p:cNvPr id="189" name="Google Shape;189;p6"/>
          <p:cNvSpPr txBox="1"/>
          <p:nvPr/>
        </p:nvSpPr>
        <p:spPr>
          <a:xfrm>
            <a:off x="339800" y="6427200"/>
            <a:ext cx="2435200" cy="559023"/>
          </a:xfrm>
          <a:prstGeom prst="rect">
            <a:avLst/>
          </a:prstGeom>
          <a:noFill/>
          <a:ln>
            <a:noFill/>
          </a:ln>
        </p:spPr>
        <p:txBody>
          <a:bodyPr spcFirstLastPara="1" wrap="square" lIns="121900" tIns="121900" rIns="121900" bIns="121900" anchor="t" anchorCtr="0">
            <a:spAutoFit/>
          </a:bodyPr>
          <a:lstStyle/>
          <a:p>
            <a:pPr marL="228594" indent="-50799">
              <a:lnSpc>
                <a:spcPct val="90000"/>
              </a:lnSpc>
              <a:spcBef>
                <a:spcPts val="1000"/>
              </a:spcBef>
            </a:pPr>
            <a:r>
              <a:rPr lang="en-US" sz="1333" u="sng">
                <a:solidFill>
                  <a:srgbClr val="0563C1"/>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soils4teachers.org/KSKL</a:t>
            </a:r>
            <a:endParaRPr sz="1333">
              <a:latin typeface="Times New Roman"/>
              <a:ea typeface="Times New Roman"/>
              <a:cs typeface="Times New Roman"/>
              <a:sym typeface="Times New Roman"/>
            </a:endParaRPr>
          </a:p>
        </p:txBody>
      </p:sp>
      <p:pic>
        <p:nvPicPr>
          <p:cNvPr id="190" name="Google Shape;190;p6"/>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46965" y="5891467"/>
            <a:ext cx="877035" cy="637333"/>
          </a:xfrm>
          <a:prstGeom prst="rect">
            <a:avLst/>
          </a:prstGeom>
          <a:noFill/>
          <a:ln>
            <a:noFill/>
          </a:ln>
        </p:spPr>
      </p:pic>
      <p:sp>
        <p:nvSpPr>
          <p:cNvPr id="191" name="Google Shape;191;p6"/>
          <p:cNvSpPr txBox="1"/>
          <p:nvPr/>
        </p:nvSpPr>
        <p:spPr>
          <a:xfrm>
            <a:off x="3778167" y="6460201"/>
            <a:ext cx="8881200" cy="656421"/>
          </a:xfrm>
          <a:prstGeom prst="rect">
            <a:avLst/>
          </a:prstGeom>
          <a:noFill/>
          <a:ln>
            <a:noFill/>
          </a:ln>
        </p:spPr>
        <p:txBody>
          <a:bodyPr spcFirstLastPara="1" wrap="square" lIns="121900" tIns="121900" rIns="121900" bIns="121900" anchor="t" anchorCtr="0">
            <a:spAutoFit/>
          </a:bodyPr>
          <a:lstStyle/>
          <a:p>
            <a:r>
              <a:rPr lang="en-US" sz="1333">
                <a:solidFill>
                  <a:schemeClr val="dk1"/>
                </a:solidFill>
                <a:latin typeface="Calibri"/>
                <a:ea typeface="Calibri"/>
                <a:cs typeface="Calibri"/>
                <a:sym typeface="Calibri"/>
              </a:rPr>
              <a:t>Image Credit: </a:t>
            </a:r>
            <a:r>
              <a:rPr lang="en-US" sz="1333" u="sng">
                <a:solidFill>
                  <a:schemeClr val="hlink"/>
                </a:solidFill>
                <a:latin typeface="Calibri"/>
                <a:ea typeface="Calibri"/>
                <a:cs typeface="Calibri"/>
                <a:sym typeface="Calibri"/>
                <a:hlinkClick r:id="rId7"/>
              </a:rPr>
              <a:t>https://commons.wikimedia.org/wiki/File:Bacteriophage.jpg</a:t>
            </a:r>
            <a:r>
              <a:rPr lang="en-US" sz="1333">
                <a:solidFill>
                  <a:schemeClr val="dk1"/>
                </a:solidFill>
                <a:latin typeface="Calibri"/>
                <a:ea typeface="Calibri"/>
                <a:cs typeface="Calibri"/>
                <a:sym typeface="Calibri"/>
              </a:rPr>
              <a:t>; https://en.wikipedia.org/wiki/File:Phage.jpg</a:t>
            </a:r>
            <a:endParaRPr sz="1333">
              <a:solidFill>
                <a:schemeClr val="dk1"/>
              </a:solidFill>
              <a:latin typeface="Calibri"/>
              <a:ea typeface="Calibri"/>
              <a:cs typeface="Calibri"/>
              <a:sym typeface="Calibri"/>
            </a:endParaRPr>
          </a:p>
          <a:p>
            <a:endParaRPr sz="1333">
              <a:solidFill>
                <a:schemeClr val="dk1"/>
              </a:solidFill>
              <a:latin typeface="Calibri"/>
              <a:ea typeface="Calibri"/>
              <a:cs typeface="Calibri"/>
              <a:sym typeface="Calibri"/>
            </a:endParaRPr>
          </a:p>
        </p:txBody>
      </p:sp>
      <p:sp>
        <p:nvSpPr>
          <p:cNvPr id="192" name="Google Shape;192;p6"/>
          <p:cNvSpPr txBox="1"/>
          <p:nvPr/>
        </p:nvSpPr>
        <p:spPr>
          <a:xfrm>
            <a:off x="1525867" y="390900"/>
            <a:ext cx="3153200" cy="820633"/>
          </a:xfrm>
          <a:prstGeom prst="rect">
            <a:avLst/>
          </a:prstGeom>
          <a:noFill/>
          <a:ln>
            <a:noFill/>
          </a:ln>
        </p:spPr>
        <p:txBody>
          <a:bodyPr spcFirstLastPara="1" wrap="square" lIns="121900" tIns="121900" rIns="121900" bIns="121900" anchor="t" anchorCtr="0">
            <a:spAutoFit/>
          </a:bodyPr>
          <a:lstStyle/>
          <a:p>
            <a:pPr marL="304792"/>
            <a:r>
              <a:rPr lang="en-US" sz="3733" b="1">
                <a:solidFill>
                  <a:srgbClr val="065B84"/>
                </a:solidFill>
                <a:latin typeface="Calibri"/>
                <a:ea typeface="Calibri"/>
                <a:cs typeface="Calibri"/>
                <a:sym typeface="Calibri"/>
              </a:rPr>
              <a:t>Viruses</a:t>
            </a:r>
            <a:endParaRPr sz="1867"/>
          </a:p>
        </p:txBody>
      </p:sp>
      <p:cxnSp>
        <p:nvCxnSpPr>
          <p:cNvPr id="193" name="Google Shape;193;p6"/>
          <p:cNvCxnSpPr/>
          <p:nvPr/>
        </p:nvCxnSpPr>
        <p:spPr>
          <a:xfrm>
            <a:off x="1981200" y="1092333"/>
            <a:ext cx="1970800" cy="0"/>
          </a:xfrm>
          <a:prstGeom prst="straightConnector1">
            <a:avLst/>
          </a:prstGeom>
          <a:noFill/>
          <a:ln w="28575" cap="flat" cmpd="sng">
            <a:solidFill>
              <a:srgbClr val="6F4636"/>
            </a:solidFill>
            <a:prstDash val="solid"/>
            <a:round/>
            <a:headEnd type="none" w="med" len="med"/>
            <a:tailEnd type="none" w="med" len="med"/>
          </a:ln>
        </p:spPr>
      </p:cxnSp>
      <p:sp>
        <p:nvSpPr>
          <p:cNvPr id="2" name="TextBox 1"/>
          <p:cNvSpPr txBox="1"/>
          <p:nvPr/>
        </p:nvSpPr>
        <p:spPr>
          <a:xfrm>
            <a:off x="157214" y="1228236"/>
            <a:ext cx="2617786" cy="452431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800" b="1" dirty="0">
                <a:latin typeface="Calibri" panose="020F0502020204030204" pitchFamily="34" charset="0"/>
                <a:cs typeface="Calibri" panose="020F0502020204030204" pitchFamily="34" charset="0"/>
              </a:rPr>
              <a:t>Characteristics: </a:t>
            </a:r>
          </a:p>
          <a:p>
            <a:pPr marL="285750" indent="-285750">
              <a:buClr>
                <a:schemeClr val="bg1"/>
              </a:buClr>
              <a:buFont typeface="Arial" panose="020B0604020202020204" pitchFamily="34" charset="0"/>
              <a:buChar char="•"/>
            </a:pPr>
            <a:r>
              <a:rPr lang="en-US" sz="1800" dirty="0">
                <a:latin typeface="Calibri" panose="020F0502020204030204" pitchFamily="34" charset="0"/>
                <a:cs typeface="Calibri" panose="020F0502020204030204" pitchFamily="34" charset="0"/>
              </a:rPr>
              <a:t>Size: Small (&lt; 1µm)</a:t>
            </a:r>
          </a:p>
          <a:p>
            <a:pPr marL="285750" indent="-285750">
              <a:buClr>
                <a:schemeClr val="bg1"/>
              </a:buClr>
              <a:buFont typeface="Arial" panose="020B0604020202020204" pitchFamily="34" charset="0"/>
              <a:buChar char="•"/>
            </a:pPr>
            <a:r>
              <a:rPr lang="en-US" sz="1800" dirty="0">
                <a:latin typeface="Calibri" panose="020F0502020204030204" pitchFamily="34" charset="0"/>
                <a:cs typeface="Calibri" panose="020F0502020204030204" pitchFamily="34" charset="0"/>
              </a:rPr>
              <a:t>Most soil viruses infect microbes (“phage”)</a:t>
            </a:r>
          </a:p>
          <a:p>
            <a:pPr marL="285750" indent="-285750">
              <a:buClr>
                <a:schemeClr val="bg1"/>
              </a:buClr>
              <a:buFont typeface="Arial" panose="020B0604020202020204" pitchFamily="34" charset="0"/>
              <a:buChar char="•"/>
            </a:pPr>
            <a:r>
              <a:rPr lang="en-US" sz="1800" dirty="0">
                <a:latin typeface="Calibri" panose="020F0502020204030204" pitchFamily="34" charset="0"/>
                <a:cs typeface="Calibri" panose="020F0502020204030204" pitchFamily="34" charset="0"/>
              </a:rPr>
              <a:t>Hijack hosts to replicate</a:t>
            </a:r>
          </a:p>
          <a:p>
            <a:pPr marL="285750" indent="-285750">
              <a:buClr>
                <a:schemeClr val="bg1"/>
              </a:buClr>
              <a:buFont typeface="Arial" panose="020B0604020202020204" pitchFamily="34" charset="0"/>
              <a:buChar char="•"/>
            </a:pPr>
            <a:r>
              <a:rPr lang="en-US" sz="1800" dirty="0">
                <a:latin typeface="Calibri" panose="020F0502020204030204" pitchFamily="34" charset="0"/>
                <a:cs typeface="Calibri" panose="020F0502020204030204" pitchFamily="34" charset="0"/>
              </a:rPr>
              <a:t>Killing hosts releases fresh nutrients and carbon – stimulates microbial growth</a:t>
            </a:r>
          </a:p>
          <a:p>
            <a:endParaRPr lang="en-US" sz="1800" dirty="0">
              <a:latin typeface="Calibri" panose="020F0502020204030204" pitchFamily="34" charset="0"/>
              <a:cs typeface="Calibri" panose="020F0502020204030204" pitchFamily="34" charset="0"/>
            </a:endParaRPr>
          </a:p>
          <a:p>
            <a:r>
              <a:rPr lang="en-US" sz="1800" b="1" dirty="0">
                <a:latin typeface="Calibri" panose="020F0502020204030204" pitchFamily="34" charset="0"/>
                <a:cs typeface="Calibri" panose="020F0502020204030204" pitchFamily="34" charset="0"/>
              </a:rPr>
              <a:t>Adaptations for soil:</a:t>
            </a:r>
          </a:p>
          <a:p>
            <a:pPr marL="285750" indent="-285750">
              <a:buClr>
                <a:schemeClr val="bg1"/>
              </a:buClr>
              <a:buFont typeface="Arial" panose="020B0604020202020204" pitchFamily="34" charset="0"/>
              <a:buChar char="•"/>
            </a:pPr>
            <a:r>
              <a:rPr lang="en-US" sz="1800" dirty="0">
                <a:latin typeface="Calibri" panose="020F0502020204030204" pitchFamily="34" charset="0"/>
                <a:cs typeface="Calibri" panose="020F0502020204030204" pitchFamily="34" charset="0"/>
              </a:rPr>
              <a:t>Small and very abundant</a:t>
            </a:r>
          </a:p>
          <a:p>
            <a:pPr marL="285750" indent="-285750">
              <a:buClr>
                <a:schemeClr val="bg1"/>
              </a:buClr>
              <a:buFont typeface="Arial" panose="020B0604020202020204" pitchFamily="34" charset="0"/>
              <a:buChar char="•"/>
            </a:pPr>
            <a:r>
              <a:rPr lang="en-US" sz="1800" dirty="0" err="1">
                <a:latin typeface="Calibri" panose="020F0502020204030204" pitchFamily="34" charset="0"/>
                <a:cs typeface="Calibri" panose="020F0502020204030204" pitchFamily="34" charset="0"/>
              </a:rPr>
              <a:t>Lysogeny</a:t>
            </a:r>
            <a:r>
              <a:rPr lang="en-US" sz="1800" dirty="0">
                <a:latin typeface="Calibri" panose="020F0502020204030204" pitchFamily="34" charset="0"/>
                <a:cs typeface="Calibri" panose="020F0502020204030204" pitchFamily="34" charset="0"/>
              </a:rPr>
              <a:t>: can ride along in host DNA</a:t>
            </a:r>
          </a:p>
        </p:txBody>
      </p:sp>
    </p:spTree>
    <p:extLst>
      <p:ext uri="{BB962C8B-B14F-4D97-AF65-F5344CB8AC3E}">
        <p14:creationId xmlns:p14="http://schemas.microsoft.com/office/powerpoint/2010/main" val="227605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7"/>
          <p:cNvSpPr txBox="1"/>
          <p:nvPr/>
        </p:nvSpPr>
        <p:spPr>
          <a:xfrm>
            <a:off x="6973992" y="393934"/>
            <a:ext cx="2769274" cy="615499"/>
          </a:xfrm>
          <a:prstGeom prst="rect">
            <a:avLst/>
          </a:prstGeom>
          <a:noFill/>
          <a:ln>
            <a:noFill/>
          </a:ln>
        </p:spPr>
        <p:txBody>
          <a:bodyPr spcFirstLastPara="1" wrap="square" lIns="121900" tIns="60933" rIns="121900" bIns="60933" anchor="t" anchorCtr="0">
            <a:spAutoFit/>
          </a:bodyPr>
          <a:lstStyle/>
          <a:p>
            <a:r>
              <a:rPr lang="en-US" sz="1600" dirty="0">
                <a:solidFill>
                  <a:schemeClr val="dk1"/>
                </a:solidFill>
                <a:latin typeface="Times New Roman"/>
                <a:ea typeface="Times New Roman"/>
                <a:cs typeface="Times New Roman"/>
                <a:sym typeface="Times New Roman"/>
              </a:rPr>
              <a:t>A variety of Actinobacteria growing on plates</a:t>
            </a:r>
            <a:endParaRPr sz="1600" dirty="0">
              <a:latin typeface="Times New Roman"/>
              <a:ea typeface="Times New Roman"/>
              <a:cs typeface="Times New Roman"/>
              <a:sym typeface="Times New Roman"/>
            </a:endParaRPr>
          </a:p>
        </p:txBody>
      </p:sp>
      <p:pic>
        <p:nvPicPr>
          <p:cNvPr id="200" name="Google Shape;200;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60598" y="4049185"/>
            <a:ext cx="2250815" cy="2378000"/>
          </a:xfrm>
          <a:prstGeom prst="rect">
            <a:avLst/>
          </a:prstGeom>
          <a:noFill/>
          <a:ln>
            <a:noFill/>
          </a:ln>
        </p:spPr>
      </p:pic>
      <p:sp>
        <p:nvSpPr>
          <p:cNvPr id="201" name="Google Shape;201;p7"/>
          <p:cNvSpPr txBox="1"/>
          <p:nvPr/>
        </p:nvSpPr>
        <p:spPr>
          <a:xfrm>
            <a:off x="3999367" y="4623534"/>
            <a:ext cx="1587200" cy="1846605"/>
          </a:xfrm>
          <a:prstGeom prst="rect">
            <a:avLst/>
          </a:prstGeom>
          <a:noFill/>
          <a:ln>
            <a:noFill/>
          </a:ln>
        </p:spPr>
        <p:txBody>
          <a:bodyPr spcFirstLastPara="1" wrap="square" lIns="121900" tIns="60933" rIns="121900" bIns="60933" anchor="t" anchorCtr="0">
            <a:spAutoFit/>
          </a:bodyPr>
          <a:lstStyle/>
          <a:p>
            <a:r>
              <a:rPr lang="en-US" sz="1600">
                <a:solidFill>
                  <a:schemeClr val="dk1"/>
                </a:solidFill>
                <a:latin typeface="Times New Roman"/>
                <a:ea typeface="Times New Roman"/>
                <a:cs typeface="Times New Roman"/>
                <a:sym typeface="Times New Roman"/>
              </a:rPr>
              <a:t>Soil bacterium (circle) producing polysaccharide “glue” sticking clay particles (black) </a:t>
            </a:r>
            <a:endParaRPr sz="1600">
              <a:latin typeface="Times New Roman"/>
              <a:ea typeface="Times New Roman"/>
              <a:cs typeface="Times New Roman"/>
              <a:sym typeface="Times New Roman"/>
            </a:endParaRPr>
          </a:p>
        </p:txBody>
      </p:sp>
      <p:pic>
        <p:nvPicPr>
          <p:cNvPr id="202" name="Google Shape;202;p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278993" y="994736"/>
            <a:ext cx="2376580" cy="2339657"/>
          </a:xfrm>
          <a:prstGeom prst="rect">
            <a:avLst/>
          </a:prstGeom>
          <a:noFill/>
          <a:ln>
            <a:noFill/>
          </a:ln>
        </p:spPr>
      </p:pic>
      <p:sp>
        <p:nvSpPr>
          <p:cNvPr id="203" name="Google Shape;203;p7"/>
          <p:cNvSpPr txBox="1"/>
          <p:nvPr/>
        </p:nvSpPr>
        <p:spPr>
          <a:xfrm>
            <a:off x="4269933" y="3330634"/>
            <a:ext cx="2919600" cy="861720"/>
          </a:xfrm>
          <a:prstGeom prst="rect">
            <a:avLst/>
          </a:prstGeom>
          <a:noFill/>
          <a:ln>
            <a:noFill/>
          </a:ln>
        </p:spPr>
        <p:txBody>
          <a:bodyPr spcFirstLastPara="1" wrap="square" lIns="121900" tIns="60933" rIns="121900" bIns="60933" anchor="t" anchorCtr="0">
            <a:spAutoFit/>
          </a:bodyPr>
          <a:lstStyle/>
          <a:p>
            <a:r>
              <a:rPr lang="en-US" sz="1600">
                <a:solidFill>
                  <a:schemeClr val="dk1"/>
                </a:solidFill>
                <a:latin typeface="Times New Roman"/>
                <a:ea typeface="Times New Roman"/>
                <a:cs typeface="Times New Roman"/>
                <a:sym typeface="Times New Roman"/>
              </a:rPr>
              <a:t>Root nodules on legume plant roots filled with nitrogen-fixing bacteria</a:t>
            </a:r>
            <a:endParaRPr sz="1600">
              <a:latin typeface="Times New Roman"/>
              <a:ea typeface="Times New Roman"/>
              <a:cs typeface="Times New Roman"/>
              <a:sym typeface="Times New Roman"/>
            </a:endParaRPr>
          </a:p>
        </p:txBody>
      </p:sp>
      <p:pic>
        <p:nvPicPr>
          <p:cNvPr id="204" name="Google Shape;204;p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91774" y="952660"/>
            <a:ext cx="2919613" cy="2377979"/>
          </a:xfrm>
          <a:prstGeom prst="rect">
            <a:avLst/>
          </a:prstGeom>
          <a:noFill/>
          <a:ln>
            <a:noFill/>
          </a:ln>
        </p:spPr>
      </p:pic>
      <p:sp>
        <p:nvSpPr>
          <p:cNvPr id="205" name="Google Shape;205;p7"/>
          <p:cNvSpPr txBox="1"/>
          <p:nvPr/>
        </p:nvSpPr>
        <p:spPr>
          <a:xfrm>
            <a:off x="1004067" y="3292884"/>
            <a:ext cx="2919600" cy="615499"/>
          </a:xfrm>
          <a:prstGeom prst="rect">
            <a:avLst/>
          </a:prstGeom>
          <a:noFill/>
          <a:ln>
            <a:noFill/>
          </a:ln>
        </p:spPr>
        <p:txBody>
          <a:bodyPr spcFirstLastPara="1" wrap="square" lIns="121900" tIns="60933" rIns="121900" bIns="60933" anchor="t" anchorCtr="0">
            <a:spAutoFit/>
          </a:bodyPr>
          <a:lstStyle/>
          <a:p>
            <a:r>
              <a:rPr lang="en-US" sz="1600">
                <a:solidFill>
                  <a:schemeClr val="dk1"/>
                </a:solidFill>
                <a:latin typeface="Times New Roman"/>
                <a:ea typeface="Times New Roman"/>
                <a:cs typeface="Times New Roman"/>
                <a:sym typeface="Times New Roman"/>
              </a:rPr>
              <a:t>Pseudomonas aeruginosa, a common soil bacterium</a:t>
            </a:r>
            <a:endParaRPr sz="1600">
              <a:latin typeface="Times New Roman"/>
              <a:ea typeface="Times New Roman"/>
              <a:cs typeface="Times New Roman"/>
              <a:sym typeface="Times New Roman"/>
            </a:endParaRPr>
          </a:p>
        </p:txBody>
      </p:sp>
      <p:pic>
        <p:nvPicPr>
          <p:cNvPr id="206" name="Google Shape;206;p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095602" y="1009687"/>
            <a:ext cx="2988188" cy="2320440"/>
          </a:xfrm>
          <a:prstGeom prst="rect">
            <a:avLst/>
          </a:prstGeom>
          <a:noFill/>
          <a:ln>
            <a:noFill/>
          </a:ln>
        </p:spPr>
      </p:pic>
      <p:pic>
        <p:nvPicPr>
          <p:cNvPr id="207" name="Google Shape;207;p7"/>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899126" y="3488885"/>
            <a:ext cx="3027583" cy="2372169"/>
          </a:xfrm>
          <a:prstGeom prst="rect">
            <a:avLst/>
          </a:prstGeom>
          <a:noFill/>
          <a:ln>
            <a:noFill/>
          </a:ln>
        </p:spPr>
      </p:pic>
      <p:sp>
        <p:nvSpPr>
          <p:cNvPr id="208" name="Google Shape;208;p7"/>
          <p:cNvSpPr txBox="1"/>
          <p:nvPr/>
        </p:nvSpPr>
        <p:spPr>
          <a:xfrm>
            <a:off x="8899133" y="5918201"/>
            <a:ext cx="3292800" cy="369277"/>
          </a:xfrm>
          <a:prstGeom prst="rect">
            <a:avLst/>
          </a:prstGeom>
          <a:noFill/>
          <a:ln>
            <a:noFill/>
          </a:ln>
        </p:spPr>
        <p:txBody>
          <a:bodyPr spcFirstLastPara="1" wrap="square" lIns="121900" tIns="60933" rIns="121900" bIns="60933" anchor="t" anchorCtr="0">
            <a:spAutoFit/>
          </a:bodyPr>
          <a:lstStyle/>
          <a:p>
            <a:r>
              <a:rPr lang="en-US" sz="1600">
                <a:solidFill>
                  <a:schemeClr val="dk1"/>
                </a:solidFill>
                <a:latin typeface="Times New Roman"/>
                <a:ea typeface="Times New Roman"/>
                <a:cs typeface="Times New Roman"/>
                <a:sym typeface="Times New Roman"/>
              </a:rPr>
              <a:t>Branching filaments of </a:t>
            </a:r>
            <a:r>
              <a:rPr lang="en-US" sz="1600" i="1">
                <a:solidFill>
                  <a:schemeClr val="dk1"/>
                </a:solidFill>
                <a:latin typeface="Times New Roman"/>
                <a:ea typeface="Times New Roman"/>
                <a:cs typeface="Times New Roman"/>
                <a:sym typeface="Times New Roman"/>
              </a:rPr>
              <a:t>Streptomyces</a:t>
            </a:r>
            <a:endParaRPr sz="1600">
              <a:latin typeface="Times New Roman"/>
              <a:ea typeface="Times New Roman"/>
              <a:cs typeface="Times New Roman"/>
              <a:sym typeface="Times New Roman"/>
            </a:endParaRPr>
          </a:p>
        </p:txBody>
      </p:sp>
      <p:pic>
        <p:nvPicPr>
          <p:cNvPr id="209" name="Google Shape;209;p7"/>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924635" y="3964886"/>
            <a:ext cx="2692527" cy="1843465"/>
          </a:xfrm>
          <a:prstGeom prst="rect">
            <a:avLst/>
          </a:prstGeom>
          <a:noFill/>
          <a:ln>
            <a:noFill/>
          </a:ln>
        </p:spPr>
      </p:pic>
      <p:sp>
        <p:nvSpPr>
          <p:cNvPr id="210" name="Google Shape;210;p7"/>
          <p:cNvSpPr txBox="1"/>
          <p:nvPr/>
        </p:nvSpPr>
        <p:spPr>
          <a:xfrm>
            <a:off x="5896633" y="5739134"/>
            <a:ext cx="2692400" cy="615499"/>
          </a:xfrm>
          <a:prstGeom prst="rect">
            <a:avLst/>
          </a:prstGeom>
          <a:noFill/>
          <a:ln>
            <a:noFill/>
          </a:ln>
        </p:spPr>
        <p:txBody>
          <a:bodyPr spcFirstLastPara="1" wrap="square" lIns="121900" tIns="60933" rIns="121900" bIns="60933" anchor="t" anchorCtr="0">
            <a:spAutoFit/>
          </a:bodyPr>
          <a:lstStyle/>
          <a:p>
            <a:r>
              <a:rPr lang="en-US" sz="1600">
                <a:solidFill>
                  <a:schemeClr val="dk1"/>
                </a:solidFill>
                <a:latin typeface="Times New Roman"/>
                <a:ea typeface="Times New Roman"/>
                <a:cs typeface="Times New Roman"/>
                <a:sym typeface="Times New Roman"/>
              </a:rPr>
              <a:t>Cyanobacteria get their energy via photosynthesis</a:t>
            </a:r>
            <a:endParaRPr sz="1600">
              <a:latin typeface="Times New Roman"/>
              <a:ea typeface="Times New Roman"/>
              <a:cs typeface="Times New Roman"/>
              <a:sym typeface="Times New Roman"/>
            </a:endParaRPr>
          </a:p>
        </p:txBody>
      </p:sp>
      <p:sp>
        <p:nvSpPr>
          <p:cNvPr id="211" name="Google Shape;211;p7"/>
          <p:cNvSpPr txBox="1"/>
          <p:nvPr/>
        </p:nvSpPr>
        <p:spPr>
          <a:xfrm>
            <a:off x="1113800" y="22134"/>
            <a:ext cx="6804800" cy="820633"/>
          </a:xfrm>
          <a:prstGeom prst="rect">
            <a:avLst/>
          </a:prstGeom>
          <a:noFill/>
          <a:ln>
            <a:noFill/>
          </a:ln>
        </p:spPr>
        <p:txBody>
          <a:bodyPr spcFirstLastPara="1" wrap="square" lIns="121900" tIns="121900" rIns="121900" bIns="121900" anchor="t" anchorCtr="0">
            <a:spAutoFit/>
          </a:bodyPr>
          <a:lstStyle/>
          <a:p>
            <a:r>
              <a:rPr lang="en-US" sz="3733" b="1">
                <a:solidFill>
                  <a:srgbClr val="065B84"/>
                </a:solidFill>
                <a:latin typeface="Calibri"/>
                <a:ea typeface="Calibri"/>
                <a:cs typeface="Calibri"/>
                <a:sym typeface="Calibri"/>
              </a:rPr>
              <a:t>Bacteria and Archaea</a:t>
            </a:r>
            <a:endParaRPr sz="3733" b="1">
              <a:solidFill>
                <a:srgbClr val="065B84"/>
              </a:solidFill>
              <a:latin typeface="Calibri"/>
              <a:ea typeface="Calibri"/>
              <a:cs typeface="Calibri"/>
              <a:sym typeface="Calibri"/>
            </a:endParaRPr>
          </a:p>
        </p:txBody>
      </p:sp>
      <p:cxnSp>
        <p:nvCxnSpPr>
          <p:cNvPr id="212" name="Google Shape;212;p7"/>
          <p:cNvCxnSpPr/>
          <p:nvPr/>
        </p:nvCxnSpPr>
        <p:spPr>
          <a:xfrm>
            <a:off x="1215400" y="737333"/>
            <a:ext cx="4283600" cy="0"/>
          </a:xfrm>
          <a:prstGeom prst="straightConnector1">
            <a:avLst/>
          </a:prstGeom>
          <a:noFill/>
          <a:ln w="28575" cap="flat" cmpd="sng">
            <a:solidFill>
              <a:srgbClr val="6F4636"/>
            </a:solidFill>
            <a:prstDash val="solid"/>
            <a:round/>
            <a:headEnd type="none" w="med" len="med"/>
            <a:tailEnd type="none" w="med" len="med"/>
          </a:ln>
        </p:spPr>
      </p:cxnSp>
      <p:sp>
        <p:nvSpPr>
          <p:cNvPr id="213" name="Google Shape;213;p7"/>
          <p:cNvSpPr txBox="1"/>
          <p:nvPr/>
        </p:nvSpPr>
        <p:spPr>
          <a:xfrm>
            <a:off x="339800" y="6427200"/>
            <a:ext cx="2435200" cy="559023"/>
          </a:xfrm>
          <a:prstGeom prst="rect">
            <a:avLst/>
          </a:prstGeom>
          <a:noFill/>
          <a:ln>
            <a:noFill/>
          </a:ln>
        </p:spPr>
        <p:txBody>
          <a:bodyPr spcFirstLastPara="1" wrap="square" lIns="121900" tIns="121900" rIns="121900" bIns="121900" anchor="t" anchorCtr="0">
            <a:spAutoFit/>
          </a:bodyPr>
          <a:lstStyle/>
          <a:p>
            <a:pPr marL="228594" indent="-50799">
              <a:lnSpc>
                <a:spcPct val="90000"/>
              </a:lnSpc>
              <a:spcBef>
                <a:spcPts val="1000"/>
              </a:spcBef>
            </a:pPr>
            <a:r>
              <a:rPr lang="en-US" sz="1333" u="sng">
                <a:solidFill>
                  <a:srgbClr val="0563C1"/>
                </a:solidFill>
                <a:latin typeface="Times New Roman"/>
                <a:ea typeface="Times New Roman"/>
                <a:cs typeface="Times New Roman"/>
                <a:sym typeface="Times New Roman"/>
                <a:hlinkClick r:id="rId9">
                  <a:extLst>
                    <a:ext uri="{A12FA001-AC4F-418D-AE19-62706E023703}">
                      <ahyp:hlinkClr xmlns:ahyp="http://schemas.microsoft.com/office/drawing/2018/hyperlinkcolor" val="tx"/>
                    </a:ext>
                  </a:extLst>
                </a:hlinkClick>
              </a:rPr>
              <a:t>soils4teachers.org/KSKL</a:t>
            </a:r>
            <a:endParaRPr sz="1333">
              <a:latin typeface="Times New Roman"/>
              <a:ea typeface="Times New Roman"/>
              <a:cs typeface="Times New Roman"/>
              <a:sym typeface="Times New Roman"/>
            </a:endParaRPr>
          </a:p>
        </p:txBody>
      </p:sp>
      <p:pic>
        <p:nvPicPr>
          <p:cNvPr id="214" name="Google Shape;214;p7"/>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646965" y="5891467"/>
            <a:ext cx="877035" cy="637333"/>
          </a:xfrm>
          <a:prstGeom prst="rect">
            <a:avLst/>
          </a:prstGeom>
          <a:noFill/>
          <a:ln>
            <a:noFill/>
          </a:ln>
        </p:spPr>
      </p:pic>
      <p:sp>
        <p:nvSpPr>
          <p:cNvPr id="215" name="Google Shape;215;p7"/>
          <p:cNvSpPr txBox="1"/>
          <p:nvPr/>
        </p:nvSpPr>
        <p:spPr>
          <a:xfrm>
            <a:off x="5778200" y="6324634"/>
            <a:ext cx="6608800" cy="656421"/>
          </a:xfrm>
          <a:prstGeom prst="rect">
            <a:avLst/>
          </a:prstGeom>
          <a:noFill/>
          <a:ln>
            <a:noFill/>
          </a:ln>
        </p:spPr>
        <p:txBody>
          <a:bodyPr spcFirstLastPara="1" wrap="square" lIns="121900" tIns="121900" rIns="121900" bIns="121900" anchor="t" anchorCtr="0">
            <a:spAutoFit/>
          </a:bodyPr>
          <a:lstStyle/>
          <a:p>
            <a:r>
              <a:rPr lang="en-US" sz="1333">
                <a:solidFill>
                  <a:schemeClr val="dk1"/>
                </a:solidFill>
                <a:latin typeface="Calibri"/>
                <a:ea typeface="Calibri"/>
                <a:cs typeface="Calibri"/>
                <a:sym typeface="Calibri"/>
              </a:rPr>
              <a:t>Image Credit: Orgiazzi A., et al, Global Soil Biodiversity Atlas, 2016  European Commission, Publications Office of the European Union, Luxembourg. </a:t>
            </a:r>
            <a:endParaRPr sz="1333">
              <a:solidFill>
                <a:schemeClr val="dk1"/>
              </a:solidFill>
              <a:latin typeface="Calibri"/>
              <a:ea typeface="Calibri"/>
              <a:cs typeface="Calibri"/>
              <a:sym typeface="Calibri"/>
            </a:endParaRPr>
          </a:p>
        </p:txBody>
      </p:sp>
      <p:sp>
        <p:nvSpPr>
          <p:cNvPr id="19" name="TextBox 18"/>
          <p:cNvSpPr txBox="1"/>
          <p:nvPr/>
        </p:nvSpPr>
        <p:spPr>
          <a:xfrm>
            <a:off x="9426944" y="858936"/>
            <a:ext cx="2617786" cy="286232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800" b="1" dirty="0">
                <a:latin typeface="Calibri" panose="020F0502020204030204" pitchFamily="34" charset="0"/>
                <a:cs typeface="Calibri" panose="020F0502020204030204" pitchFamily="34" charset="0"/>
              </a:rPr>
              <a:t>Characteristics: </a:t>
            </a:r>
          </a:p>
          <a:p>
            <a:pPr marL="285750" indent="-285750">
              <a:buClr>
                <a:schemeClr val="bg1"/>
              </a:buClr>
              <a:buFont typeface="Arial" panose="020B0604020202020204" pitchFamily="34" charset="0"/>
              <a:buChar char="•"/>
            </a:pPr>
            <a:r>
              <a:rPr lang="en-US" sz="1800" dirty="0">
                <a:latin typeface="Calibri" panose="020F0502020204030204" pitchFamily="34" charset="0"/>
                <a:cs typeface="Calibri" panose="020F0502020204030204" pitchFamily="34" charset="0"/>
              </a:rPr>
              <a:t>Small (1 – 10 µm)</a:t>
            </a:r>
          </a:p>
          <a:p>
            <a:pPr marL="285750" indent="-285750">
              <a:buClr>
                <a:schemeClr val="bg1"/>
              </a:buClr>
              <a:buFont typeface="Arial" panose="020B0604020202020204" pitchFamily="34" charset="0"/>
              <a:buChar char="•"/>
            </a:pPr>
            <a:r>
              <a:rPr lang="en-US" sz="1800" dirty="0">
                <a:latin typeface="Calibri" panose="020F0502020204030204" pitchFamily="34" charset="0"/>
                <a:cs typeface="Calibri" panose="020F0502020204030204" pitchFamily="34" charset="0"/>
              </a:rPr>
              <a:t>Unicellular prokaryotes</a:t>
            </a:r>
          </a:p>
          <a:p>
            <a:pPr marL="285750" indent="-285750">
              <a:buClr>
                <a:schemeClr val="bg1"/>
              </a:buClr>
              <a:buFont typeface="Arial" panose="020B0604020202020204" pitchFamily="34" charset="0"/>
              <a:buChar char="•"/>
            </a:pPr>
            <a:r>
              <a:rPr lang="en-US" sz="1800" dirty="0">
                <a:latin typeface="Calibri" panose="020F0502020204030204" pitchFamily="34" charset="0"/>
                <a:cs typeface="Calibri" panose="020F0502020204030204" pitchFamily="34" charset="0"/>
              </a:rPr>
              <a:t>Incredible diversity</a:t>
            </a:r>
          </a:p>
          <a:p>
            <a:endParaRPr lang="en-US" sz="1800" dirty="0">
              <a:latin typeface="Calibri" panose="020F0502020204030204" pitchFamily="34" charset="0"/>
              <a:cs typeface="Calibri" panose="020F0502020204030204" pitchFamily="34" charset="0"/>
            </a:endParaRPr>
          </a:p>
          <a:p>
            <a:r>
              <a:rPr lang="en-US" sz="1800" b="1" dirty="0">
                <a:latin typeface="Calibri" panose="020F0502020204030204" pitchFamily="34" charset="0"/>
                <a:cs typeface="Calibri" panose="020F0502020204030204" pitchFamily="34" charset="0"/>
              </a:rPr>
              <a:t>Adaptations for soil:</a:t>
            </a:r>
          </a:p>
          <a:p>
            <a:pPr marL="285750" indent="-285750">
              <a:buClr>
                <a:schemeClr val="bg1"/>
              </a:buClr>
              <a:buFont typeface="Arial" panose="020B0604020202020204" pitchFamily="34" charset="0"/>
              <a:buChar char="•"/>
            </a:pPr>
            <a:r>
              <a:rPr lang="en-US" sz="1800" dirty="0">
                <a:latin typeface="Calibri" panose="020F0502020204030204" pitchFamily="34" charset="0"/>
                <a:cs typeface="Calibri" panose="020F0502020204030204" pitchFamily="34" charset="0"/>
              </a:rPr>
              <a:t>Fast growth and evolution</a:t>
            </a:r>
          </a:p>
          <a:p>
            <a:pPr marL="285750" indent="-285750">
              <a:buClr>
                <a:schemeClr val="bg1"/>
              </a:buClr>
              <a:buFont typeface="Arial" panose="020B0604020202020204" pitchFamily="34" charset="0"/>
              <a:buChar char="•"/>
            </a:pPr>
            <a:r>
              <a:rPr lang="en-US" sz="1800" dirty="0">
                <a:latin typeface="Calibri" panose="020F0502020204030204" pitchFamily="34" charset="0"/>
                <a:cs typeface="Calibri" panose="020F0502020204030204" pitchFamily="34" charset="0"/>
              </a:rPr>
              <a:t>Diverse metabolisms</a:t>
            </a:r>
          </a:p>
        </p:txBody>
      </p:sp>
    </p:spTree>
    <p:extLst>
      <p:ext uri="{BB962C8B-B14F-4D97-AF65-F5344CB8AC3E}">
        <p14:creationId xmlns:p14="http://schemas.microsoft.com/office/powerpoint/2010/main" val="2030605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bb3d49b2c0_0_0"/>
          <p:cNvSpPr txBox="1"/>
          <p:nvPr/>
        </p:nvSpPr>
        <p:spPr>
          <a:xfrm>
            <a:off x="2659848" y="4092601"/>
            <a:ext cx="3321886" cy="523200"/>
          </a:xfrm>
          <a:prstGeom prst="rect">
            <a:avLst/>
          </a:prstGeom>
          <a:noFill/>
          <a:ln>
            <a:noFill/>
          </a:ln>
        </p:spPr>
        <p:txBody>
          <a:bodyPr spcFirstLastPara="1" wrap="square" lIns="121900" tIns="60933" rIns="121900" bIns="60933" anchor="t" anchorCtr="0">
            <a:noAutofit/>
          </a:bodyPr>
          <a:lstStyle/>
          <a:p>
            <a:r>
              <a:rPr lang="en-US" sz="1600" dirty="0">
                <a:solidFill>
                  <a:schemeClr val="dk1"/>
                </a:solidFill>
                <a:latin typeface="Times New Roman"/>
                <a:ea typeface="Times New Roman"/>
                <a:cs typeface="Times New Roman"/>
                <a:sym typeface="Times New Roman"/>
              </a:rPr>
              <a:t>Fungal hyphae have a branching structure that looks like plant roots</a:t>
            </a:r>
            <a:endParaRPr sz="1600" dirty="0">
              <a:latin typeface="Times New Roman"/>
              <a:ea typeface="Times New Roman"/>
              <a:cs typeface="Times New Roman"/>
              <a:sym typeface="Times New Roman"/>
            </a:endParaRPr>
          </a:p>
        </p:txBody>
      </p:sp>
      <p:pic>
        <p:nvPicPr>
          <p:cNvPr id="244" name="Google Shape;244;gbb3d49b2c0_0_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31497" y="1365541"/>
            <a:ext cx="3025584" cy="2727060"/>
          </a:xfrm>
          <a:prstGeom prst="rect">
            <a:avLst/>
          </a:prstGeom>
          <a:noFill/>
          <a:ln>
            <a:noFill/>
          </a:ln>
        </p:spPr>
      </p:pic>
      <p:pic>
        <p:nvPicPr>
          <p:cNvPr id="245" name="Google Shape;245;gbb3d49b2c0_0_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51166" y="4092601"/>
            <a:ext cx="3435069" cy="1854167"/>
          </a:xfrm>
          <a:prstGeom prst="rect">
            <a:avLst/>
          </a:prstGeom>
          <a:noFill/>
          <a:ln>
            <a:noFill/>
          </a:ln>
        </p:spPr>
      </p:pic>
      <p:sp>
        <p:nvSpPr>
          <p:cNvPr id="246" name="Google Shape;246;gbb3d49b2c0_0_0"/>
          <p:cNvSpPr txBox="1"/>
          <p:nvPr/>
        </p:nvSpPr>
        <p:spPr>
          <a:xfrm>
            <a:off x="9424267" y="5024360"/>
            <a:ext cx="2274000" cy="820800"/>
          </a:xfrm>
          <a:prstGeom prst="rect">
            <a:avLst/>
          </a:prstGeom>
          <a:noFill/>
          <a:ln>
            <a:noFill/>
          </a:ln>
        </p:spPr>
        <p:txBody>
          <a:bodyPr spcFirstLastPara="1" wrap="square" lIns="121900" tIns="60933" rIns="121900" bIns="60933" anchor="t" anchorCtr="0">
            <a:noAutofit/>
          </a:bodyPr>
          <a:lstStyle/>
          <a:p>
            <a:r>
              <a:rPr lang="en-US" sz="1867">
                <a:solidFill>
                  <a:schemeClr val="dk1"/>
                </a:solidFill>
                <a:latin typeface="Calibri"/>
                <a:ea typeface="Calibri"/>
                <a:cs typeface="Calibri"/>
                <a:sym typeface="Calibri"/>
              </a:rPr>
              <a:t>R</a:t>
            </a:r>
            <a:r>
              <a:rPr lang="en-US" sz="1600">
                <a:solidFill>
                  <a:schemeClr val="dk1"/>
                </a:solidFill>
                <a:latin typeface="Times New Roman"/>
                <a:ea typeface="Times New Roman"/>
                <a:cs typeface="Times New Roman"/>
                <a:sym typeface="Times New Roman"/>
              </a:rPr>
              <a:t>oots of a beech tree colonized by a white ectomycorrhizal fungus</a:t>
            </a:r>
            <a:endParaRPr sz="1600">
              <a:latin typeface="Times New Roman"/>
              <a:ea typeface="Times New Roman"/>
              <a:cs typeface="Times New Roman"/>
              <a:sym typeface="Times New Roman"/>
            </a:endParaRPr>
          </a:p>
        </p:txBody>
      </p:sp>
      <p:pic>
        <p:nvPicPr>
          <p:cNvPr id="247" name="Google Shape;247;gbb3d49b2c0_0_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990599" y="1440700"/>
            <a:ext cx="3356200" cy="2322296"/>
          </a:xfrm>
          <a:prstGeom prst="rect">
            <a:avLst/>
          </a:prstGeom>
          <a:noFill/>
          <a:ln>
            <a:noFill/>
          </a:ln>
        </p:spPr>
      </p:pic>
      <p:sp>
        <p:nvSpPr>
          <p:cNvPr id="248" name="Google Shape;248;gbb3d49b2c0_0_0"/>
          <p:cNvSpPr txBox="1"/>
          <p:nvPr/>
        </p:nvSpPr>
        <p:spPr>
          <a:xfrm>
            <a:off x="5949400" y="602908"/>
            <a:ext cx="2274000" cy="1013200"/>
          </a:xfrm>
          <a:prstGeom prst="rect">
            <a:avLst/>
          </a:prstGeom>
          <a:noFill/>
          <a:ln>
            <a:noFill/>
          </a:ln>
        </p:spPr>
        <p:txBody>
          <a:bodyPr spcFirstLastPara="1" wrap="square" lIns="121900" tIns="60933" rIns="121900" bIns="60933" anchor="t" anchorCtr="0">
            <a:noAutofit/>
          </a:bodyPr>
          <a:lstStyle/>
          <a:p>
            <a:r>
              <a:rPr lang="en-US" sz="1600" dirty="0">
                <a:solidFill>
                  <a:schemeClr val="dk1"/>
                </a:solidFill>
                <a:latin typeface="Times New Roman"/>
                <a:ea typeface="Times New Roman"/>
                <a:cs typeface="Times New Roman"/>
                <a:sym typeface="Times New Roman"/>
              </a:rPr>
              <a:t>Stained roots colonized by arbuscular mycorrhizal fungi</a:t>
            </a:r>
            <a:endParaRPr sz="1600" dirty="0">
              <a:latin typeface="Times New Roman"/>
              <a:ea typeface="Times New Roman"/>
              <a:cs typeface="Times New Roman"/>
              <a:sym typeface="Times New Roman"/>
            </a:endParaRPr>
          </a:p>
        </p:txBody>
      </p:sp>
      <p:sp>
        <p:nvSpPr>
          <p:cNvPr id="249" name="Google Shape;249;gbb3d49b2c0_0_0"/>
          <p:cNvSpPr txBox="1"/>
          <p:nvPr/>
        </p:nvSpPr>
        <p:spPr>
          <a:xfrm>
            <a:off x="1418600" y="428534"/>
            <a:ext cx="6804800" cy="820633"/>
          </a:xfrm>
          <a:prstGeom prst="rect">
            <a:avLst/>
          </a:prstGeom>
          <a:noFill/>
          <a:ln>
            <a:noFill/>
          </a:ln>
        </p:spPr>
        <p:txBody>
          <a:bodyPr spcFirstLastPara="1" wrap="square" lIns="121900" tIns="121900" rIns="121900" bIns="121900" anchor="t" anchorCtr="0">
            <a:spAutoFit/>
          </a:bodyPr>
          <a:lstStyle/>
          <a:p>
            <a:r>
              <a:rPr lang="en-US" sz="3733" b="1">
                <a:solidFill>
                  <a:srgbClr val="065B84"/>
                </a:solidFill>
                <a:latin typeface="Calibri"/>
                <a:ea typeface="Calibri"/>
                <a:cs typeface="Calibri"/>
                <a:sym typeface="Calibri"/>
              </a:rPr>
              <a:t>Fungi</a:t>
            </a:r>
            <a:endParaRPr sz="3733" b="1">
              <a:solidFill>
                <a:srgbClr val="065B84"/>
              </a:solidFill>
              <a:latin typeface="Calibri"/>
              <a:ea typeface="Calibri"/>
              <a:cs typeface="Calibri"/>
              <a:sym typeface="Calibri"/>
            </a:endParaRPr>
          </a:p>
        </p:txBody>
      </p:sp>
      <p:cxnSp>
        <p:nvCxnSpPr>
          <p:cNvPr id="250" name="Google Shape;250;gbb3d49b2c0_0_0"/>
          <p:cNvCxnSpPr/>
          <p:nvPr/>
        </p:nvCxnSpPr>
        <p:spPr>
          <a:xfrm>
            <a:off x="1520200" y="1143733"/>
            <a:ext cx="3287600" cy="0"/>
          </a:xfrm>
          <a:prstGeom prst="straightConnector1">
            <a:avLst/>
          </a:prstGeom>
          <a:noFill/>
          <a:ln w="28575" cap="flat" cmpd="sng">
            <a:solidFill>
              <a:srgbClr val="6F4636"/>
            </a:solidFill>
            <a:prstDash val="solid"/>
            <a:round/>
            <a:headEnd type="none" w="med" len="med"/>
            <a:tailEnd type="none" w="med" len="med"/>
          </a:ln>
        </p:spPr>
      </p:cxnSp>
      <p:sp>
        <p:nvSpPr>
          <p:cNvPr id="252" name="Google Shape;252;gbb3d49b2c0_0_0"/>
          <p:cNvSpPr txBox="1"/>
          <p:nvPr/>
        </p:nvSpPr>
        <p:spPr>
          <a:xfrm>
            <a:off x="6662500" y="6212101"/>
            <a:ext cx="5873200" cy="656421"/>
          </a:xfrm>
          <a:prstGeom prst="rect">
            <a:avLst/>
          </a:prstGeom>
          <a:noFill/>
          <a:ln>
            <a:noFill/>
          </a:ln>
        </p:spPr>
        <p:txBody>
          <a:bodyPr spcFirstLastPara="1" wrap="square" lIns="121900" tIns="121900" rIns="121900" bIns="121900" anchor="t" anchorCtr="0">
            <a:spAutoFit/>
          </a:bodyPr>
          <a:lstStyle/>
          <a:p>
            <a:r>
              <a:rPr lang="en-US" sz="1333">
                <a:solidFill>
                  <a:schemeClr val="dk1"/>
                </a:solidFill>
                <a:latin typeface="Calibri"/>
                <a:ea typeface="Calibri"/>
                <a:cs typeface="Calibri"/>
                <a:sym typeface="Calibri"/>
              </a:rPr>
              <a:t>Image Credit: Orgiazzi A., et al, Global Soil Biodiversity Atlas, 2016  European Commission, Publications Office of the European Union, Luxembourg. </a:t>
            </a:r>
            <a:endParaRPr sz="1867">
              <a:solidFill>
                <a:schemeClr val="dk1"/>
              </a:solidFill>
            </a:endParaRPr>
          </a:p>
        </p:txBody>
      </p:sp>
      <p:sp>
        <p:nvSpPr>
          <p:cNvPr id="13" name="TextBox 12">
            <a:extLst>
              <a:ext uri="{FF2B5EF4-FFF2-40B4-BE49-F238E27FC236}">
                <a16:creationId xmlns:a16="http://schemas.microsoft.com/office/drawing/2014/main" id="{7FE7CCE6-299F-420C-AED3-1236B3E4408F}"/>
              </a:ext>
            </a:extLst>
          </p:cNvPr>
          <p:cNvSpPr txBox="1"/>
          <p:nvPr/>
        </p:nvSpPr>
        <p:spPr>
          <a:xfrm>
            <a:off x="9248149" y="41301"/>
            <a:ext cx="2898217" cy="452431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800" b="1" dirty="0">
                <a:solidFill>
                  <a:schemeClr val="bg1"/>
                </a:solidFill>
                <a:latin typeface="Calibri" panose="020F0502020204030204" pitchFamily="34" charset="0"/>
                <a:cs typeface="Calibri" panose="020F0502020204030204" pitchFamily="34" charset="0"/>
              </a:rPr>
              <a:t>Characteristics: </a:t>
            </a:r>
          </a:p>
          <a:p>
            <a:pPr marL="285750" indent="-285750">
              <a:buClr>
                <a:schemeClr val="bg1"/>
              </a:buClr>
              <a:buFont typeface="Arial" panose="020B0604020202020204" pitchFamily="34" charset="0"/>
              <a:buChar char="•"/>
            </a:pPr>
            <a:r>
              <a:rPr lang="en-US" sz="1800" dirty="0">
                <a:solidFill>
                  <a:schemeClr val="bg1"/>
                </a:solidFill>
                <a:latin typeface="Calibri" panose="020F0502020204030204" pitchFamily="34" charset="0"/>
                <a:cs typeface="Calibri" panose="020F0502020204030204" pitchFamily="34" charset="0"/>
              </a:rPr>
              <a:t>Size: Small single cell yeasts (10 µm) up to giant multicellular mycelial networks (m or even km!)</a:t>
            </a:r>
          </a:p>
          <a:p>
            <a:pPr marL="285750" indent="-285750">
              <a:buClr>
                <a:schemeClr val="bg1"/>
              </a:buClr>
              <a:buFont typeface="Arial" panose="020B0604020202020204" pitchFamily="34" charset="0"/>
              <a:buChar char="•"/>
            </a:pPr>
            <a:r>
              <a:rPr lang="en-US" sz="1800" dirty="0">
                <a:solidFill>
                  <a:schemeClr val="bg1"/>
                </a:solidFill>
                <a:latin typeface="Calibri" panose="020F0502020204030204" pitchFamily="34" charset="0"/>
                <a:cs typeface="Calibri" panose="020F0502020204030204" pitchFamily="34" charset="0"/>
              </a:rPr>
              <a:t>Eukaryotes</a:t>
            </a:r>
          </a:p>
          <a:p>
            <a:pPr marL="285750" indent="-285750">
              <a:buClr>
                <a:schemeClr val="bg1"/>
              </a:buClr>
              <a:buFont typeface="Arial" panose="020B0604020202020204" pitchFamily="34" charset="0"/>
              <a:buChar char="•"/>
            </a:pPr>
            <a:endParaRPr lang="en-US" sz="1800" dirty="0">
              <a:solidFill>
                <a:schemeClr val="bg1"/>
              </a:solidFill>
              <a:latin typeface="Calibri" panose="020F0502020204030204" pitchFamily="34" charset="0"/>
              <a:cs typeface="Calibri" panose="020F0502020204030204" pitchFamily="34" charset="0"/>
            </a:endParaRPr>
          </a:p>
          <a:p>
            <a:r>
              <a:rPr lang="en-US" sz="1800" b="1" dirty="0">
                <a:solidFill>
                  <a:schemeClr val="bg1"/>
                </a:solidFill>
                <a:latin typeface="Calibri" panose="020F0502020204030204" pitchFamily="34" charset="0"/>
                <a:cs typeface="Calibri" panose="020F0502020204030204" pitchFamily="34" charset="0"/>
              </a:rPr>
              <a:t>Adaptations for soil:</a:t>
            </a:r>
          </a:p>
          <a:p>
            <a:pPr marL="285750" indent="-285750">
              <a:buClr>
                <a:schemeClr val="bg1"/>
              </a:buClr>
              <a:buFont typeface="Arial" panose="020B0604020202020204" pitchFamily="34" charset="0"/>
              <a:buChar char="•"/>
            </a:pPr>
            <a:r>
              <a:rPr lang="en-US" sz="1800" dirty="0">
                <a:solidFill>
                  <a:schemeClr val="bg1"/>
                </a:solidFill>
                <a:latin typeface="Calibri" panose="020F0502020204030204" pitchFamily="34" charset="0"/>
                <a:cs typeface="Calibri" panose="020F0502020204030204" pitchFamily="34" charset="0"/>
              </a:rPr>
              <a:t>Large networks of mycelia to access more resources</a:t>
            </a:r>
          </a:p>
          <a:p>
            <a:pPr marL="285750" indent="-285750">
              <a:buClr>
                <a:schemeClr val="bg1"/>
              </a:buClr>
              <a:buFont typeface="Arial" panose="020B0604020202020204" pitchFamily="34" charset="0"/>
              <a:buChar char="•"/>
            </a:pPr>
            <a:r>
              <a:rPr lang="en-US" sz="1800" dirty="0">
                <a:solidFill>
                  <a:schemeClr val="bg1"/>
                </a:solidFill>
                <a:latin typeface="Calibri" panose="020F0502020204030204" pitchFamily="34" charset="0"/>
                <a:cs typeface="Calibri" panose="020F0502020204030204" pitchFamily="34" charset="0"/>
              </a:rPr>
              <a:t>Specialized enzymes for decomposing wood</a:t>
            </a:r>
          </a:p>
          <a:p>
            <a:pPr marL="285750" indent="-285750">
              <a:buClr>
                <a:schemeClr val="bg1"/>
              </a:buClr>
              <a:buFont typeface="Arial" panose="020B0604020202020204" pitchFamily="34" charset="0"/>
              <a:buChar char="•"/>
            </a:pPr>
            <a:r>
              <a:rPr lang="en-US" sz="1800" dirty="0">
                <a:solidFill>
                  <a:schemeClr val="bg1"/>
                </a:solidFill>
                <a:latin typeface="Calibri" panose="020F0502020204030204" pitchFamily="34" charset="0"/>
                <a:cs typeface="Calibri" panose="020F0502020204030204" pitchFamily="34" charset="0"/>
              </a:rPr>
              <a:t>Mycorrhizae: Special associations with plant roots </a:t>
            </a:r>
            <a:endParaRPr lang="en-US" sz="1600" dirty="0"/>
          </a:p>
        </p:txBody>
      </p:sp>
      <p:pic>
        <p:nvPicPr>
          <p:cNvPr id="14" name="Google Shape;221;p8">
            <a:extLst>
              <a:ext uri="{FF2B5EF4-FFF2-40B4-BE49-F238E27FC236}">
                <a16:creationId xmlns:a16="http://schemas.microsoft.com/office/drawing/2014/main" id="{BE666FCF-B2DA-4231-8E96-64F11B4D7735}"/>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0" y="1365541"/>
            <a:ext cx="2475278" cy="2255300"/>
          </a:xfrm>
          <a:prstGeom prst="rect">
            <a:avLst/>
          </a:prstGeom>
          <a:noFill/>
          <a:ln>
            <a:noFill/>
          </a:ln>
        </p:spPr>
      </p:pic>
      <p:sp>
        <p:nvSpPr>
          <p:cNvPr id="15" name="Google Shape;222;p8">
            <a:extLst>
              <a:ext uri="{FF2B5EF4-FFF2-40B4-BE49-F238E27FC236}">
                <a16:creationId xmlns:a16="http://schemas.microsoft.com/office/drawing/2014/main" id="{0D688916-42FA-4441-A70B-E7315C06DBCA}"/>
              </a:ext>
            </a:extLst>
          </p:cNvPr>
          <p:cNvSpPr txBox="1"/>
          <p:nvPr/>
        </p:nvSpPr>
        <p:spPr>
          <a:xfrm>
            <a:off x="82232" y="3637342"/>
            <a:ext cx="3108800" cy="369277"/>
          </a:xfrm>
          <a:prstGeom prst="rect">
            <a:avLst/>
          </a:prstGeom>
          <a:noFill/>
          <a:ln>
            <a:noFill/>
          </a:ln>
        </p:spPr>
        <p:txBody>
          <a:bodyPr spcFirstLastPara="1" wrap="square" lIns="121900" tIns="60933" rIns="121900" bIns="60933" anchor="t" anchorCtr="0">
            <a:spAutoFit/>
          </a:bodyPr>
          <a:lstStyle/>
          <a:p>
            <a:r>
              <a:rPr lang="en-US" sz="1600" dirty="0">
                <a:solidFill>
                  <a:schemeClr val="dk1"/>
                </a:solidFill>
                <a:latin typeface="Times New Roman"/>
                <a:ea typeface="Times New Roman"/>
                <a:cs typeface="Times New Roman"/>
                <a:sym typeface="Times New Roman"/>
              </a:rPr>
              <a:t>Basidiomycota</a:t>
            </a:r>
            <a:endParaRPr sz="1600" dirty="0">
              <a:latin typeface="Times New Roman"/>
              <a:ea typeface="Times New Roman"/>
              <a:cs typeface="Times New Roman"/>
              <a:sym typeface="Times New Roman"/>
            </a:endParaRPr>
          </a:p>
        </p:txBody>
      </p:sp>
      <p:pic>
        <p:nvPicPr>
          <p:cNvPr id="16" name="Google Shape;225;p8">
            <a:extLst>
              <a:ext uri="{FF2B5EF4-FFF2-40B4-BE49-F238E27FC236}">
                <a16:creationId xmlns:a16="http://schemas.microsoft.com/office/drawing/2014/main" id="{D0D42398-49C1-4EE4-B8BD-E5FD6A36872C}"/>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0" y="3967700"/>
            <a:ext cx="2510868" cy="2255300"/>
          </a:xfrm>
          <a:prstGeom prst="rect">
            <a:avLst/>
          </a:prstGeom>
          <a:noFill/>
          <a:ln>
            <a:noFill/>
          </a:ln>
        </p:spPr>
      </p:pic>
      <p:sp>
        <p:nvSpPr>
          <p:cNvPr id="17" name="Google Shape;226;p8">
            <a:extLst>
              <a:ext uri="{FF2B5EF4-FFF2-40B4-BE49-F238E27FC236}">
                <a16:creationId xmlns:a16="http://schemas.microsoft.com/office/drawing/2014/main" id="{78B5FC7A-DA2E-4C88-A34B-241DFE2B075F}"/>
              </a:ext>
            </a:extLst>
          </p:cNvPr>
          <p:cNvSpPr txBox="1"/>
          <p:nvPr/>
        </p:nvSpPr>
        <p:spPr>
          <a:xfrm>
            <a:off x="254684" y="6161494"/>
            <a:ext cx="2888000" cy="369277"/>
          </a:xfrm>
          <a:prstGeom prst="rect">
            <a:avLst/>
          </a:prstGeom>
          <a:noFill/>
          <a:ln>
            <a:noFill/>
          </a:ln>
        </p:spPr>
        <p:txBody>
          <a:bodyPr spcFirstLastPara="1" wrap="square" lIns="121900" tIns="60933" rIns="121900" bIns="60933" anchor="t" anchorCtr="0">
            <a:spAutoFit/>
          </a:bodyPr>
          <a:lstStyle/>
          <a:p>
            <a:r>
              <a:rPr lang="en-US" sz="1600" dirty="0">
                <a:solidFill>
                  <a:schemeClr val="dk1"/>
                </a:solidFill>
                <a:latin typeface="Times New Roman"/>
                <a:ea typeface="Times New Roman"/>
                <a:cs typeface="Times New Roman"/>
                <a:sym typeface="Times New Roman"/>
              </a:rPr>
              <a:t>Ascomycota</a:t>
            </a:r>
            <a:endParaRPr sz="1600" dirty="0">
              <a:latin typeface="Times New Roman"/>
              <a:ea typeface="Times New Roman"/>
              <a:cs typeface="Times New Roman"/>
              <a:sym typeface="Times New Roman"/>
            </a:endParaRPr>
          </a:p>
        </p:txBody>
      </p:sp>
      <p:pic>
        <p:nvPicPr>
          <p:cNvPr id="18" name="Google Shape;231;p8">
            <a:extLst>
              <a:ext uri="{FF2B5EF4-FFF2-40B4-BE49-F238E27FC236}">
                <a16:creationId xmlns:a16="http://schemas.microsoft.com/office/drawing/2014/main" id="{E0B4BA55-555F-44C4-9E0D-DE81509E20B6}"/>
              </a:ext>
            </a:extLst>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3191032" y="4740278"/>
            <a:ext cx="1768128" cy="2079383"/>
          </a:xfrm>
          <a:prstGeom prst="rect">
            <a:avLst/>
          </a:prstGeom>
          <a:noFill/>
          <a:ln>
            <a:noFill/>
          </a:ln>
        </p:spPr>
      </p:pic>
      <p:sp>
        <p:nvSpPr>
          <p:cNvPr id="19" name="Google Shape;232;p8">
            <a:extLst>
              <a:ext uri="{FF2B5EF4-FFF2-40B4-BE49-F238E27FC236}">
                <a16:creationId xmlns:a16="http://schemas.microsoft.com/office/drawing/2014/main" id="{7C0379FB-4EA3-4836-9589-5CD298FB180D}"/>
              </a:ext>
            </a:extLst>
          </p:cNvPr>
          <p:cNvSpPr txBox="1"/>
          <p:nvPr/>
        </p:nvSpPr>
        <p:spPr>
          <a:xfrm>
            <a:off x="1977651" y="6466055"/>
            <a:ext cx="1883600" cy="369277"/>
          </a:xfrm>
          <a:prstGeom prst="rect">
            <a:avLst/>
          </a:prstGeom>
          <a:noFill/>
          <a:ln>
            <a:noFill/>
          </a:ln>
        </p:spPr>
        <p:txBody>
          <a:bodyPr spcFirstLastPara="1" wrap="square" lIns="121900" tIns="60933" rIns="121900" bIns="60933" anchor="t" anchorCtr="0">
            <a:spAutoFit/>
          </a:bodyPr>
          <a:lstStyle/>
          <a:p>
            <a:r>
              <a:rPr lang="en-US" sz="1600" dirty="0">
                <a:solidFill>
                  <a:schemeClr val="dk1"/>
                </a:solidFill>
                <a:latin typeface="Times New Roman"/>
                <a:ea typeface="Times New Roman"/>
                <a:cs typeface="Times New Roman"/>
                <a:sym typeface="Times New Roman"/>
              </a:rPr>
              <a:t>Zygomycota</a:t>
            </a:r>
            <a:endParaRPr sz="16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680293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52731" y="4206360"/>
            <a:ext cx="2590799" cy="2353837"/>
          </a:xfrm>
          <a:prstGeom prst="rect">
            <a:avLst/>
          </a:prstGeom>
          <a:noFill/>
          <a:ln>
            <a:noFill/>
          </a:ln>
        </p:spPr>
      </p:pic>
      <p:sp>
        <p:nvSpPr>
          <p:cNvPr id="260" name="Google Shape;260;p9"/>
          <p:cNvSpPr txBox="1"/>
          <p:nvPr/>
        </p:nvSpPr>
        <p:spPr>
          <a:xfrm>
            <a:off x="8158733" y="5765934"/>
            <a:ext cx="3676800" cy="861720"/>
          </a:xfrm>
          <a:prstGeom prst="rect">
            <a:avLst/>
          </a:prstGeom>
          <a:noFill/>
          <a:ln>
            <a:noFill/>
          </a:ln>
        </p:spPr>
        <p:txBody>
          <a:bodyPr spcFirstLastPara="1" wrap="square" lIns="121900" tIns="60933" rIns="121900" bIns="60933" anchor="t" anchorCtr="0">
            <a:spAutoFit/>
          </a:bodyPr>
          <a:lstStyle/>
          <a:p>
            <a:r>
              <a:rPr lang="en-US" sz="1600">
                <a:solidFill>
                  <a:schemeClr val="dk1"/>
                </a:solidFill>
                <a:latin typeface="Times New Roman"/>
                <a:ea typeface="Times New Roman"/>
                <a:cs typeface="Times New Roman"/>
                <a:sym typeface="Times New Roman"/>
              </a:rPr>
              <a:t>Five specimens of Nuclearia thermophila feeding on the same prey</a:t>
            </a:r>
            <a:endParaRPr sz="1600">
              <a:latin typeface="Times New Roman"/>
              <a:ea typeface="Times New Roman"/>
              <a:cs typeface="Times New Roman"/>
              <a:sym typeface="Times New Roman"/>
            </a:endParaRPr>
          </a:p>
          <a:p>
            <a:endParaRPr sz="1600">
              <a:latin typeface="Times New Roman"/>
              <a:ea typeface="Times New Roman"/>
              <a:cs typeface="Times New Roman"/>
              <a:sym typeface="Times New Roman"/>
            </a:endParaRPr>
          </a:p>
        </p:txBody>
      </p:sp>
      <p:sp>
        <p:nvSpPr>
          <p:cNvPr id="261" name="Google Shape;261;p9"/>
          <p:cNvSpPr txBox="1"/>
          <p:nvPr/>
        </p:nvSpPr>
        <p:spPr>
          <a:xfrm>
            <a:off x="2652733" y="6229334"/>
            <a:ext cx="2540000" cy="369277"/>
          </a:xfrm>
          <a:prstGeom prst="rect">
            <a:avLst/>
          </a:prstGeom>
          <a:noFill/>
          <a:ln>
            <a:noFill/>
          </a:ln>
        </p:spPr>
        <p:txBody>
          <a:bodyPr spcFirstLastPara="1" wrap="square" lIns="121900" tIns="60933" rIns="121900" bIns="60933" anchor="t" anchorCtr="0">
            <a:spAutoFit/>
          </a:bodyPr>
          <a:lstStyle/>
          <a:p>
            <a:r>
              <a:rPr lang="en-US" sz="1600" b="1" dirty="0">
                <a:solidFill>
                  <a:schemeClr val="bg1"/>
                </a:solidFill>
                <a:latin typeface="Times New Roman"/>
                <a:ea typeface="Times New Roman"/>
                <a:cs typeface="Times New Roman"/>
                <a:sym typeface="Times New Roman"/>
              </a:rPr>
              <a:t>Ciliate </a:t>
            </a:r>
            <a:r>
              <a:rPr lang="en-US" sz="1600" b="1" i="1" dirty="0" err="1">
                <a:solidFill>
                  <a:schemeClr val="bg1"/>
                </a:solidFill>
                <a:latin typeface="Times New Roman"/>
                <a:ea typeface="Times New Roman"/>
                <a:cs typeface="Times New Roman"/>
                <a:sym typeface="Times New Roman"/>
              </a:rPr>
              <a:t>Calpdoa</a:t>
            </a:r>
            <a:r>
              <a:rPr lang="en-US" sz="1600" b="1" i="1" dirty="0">
                <a:solidFill>
                  <a:schemeClr val="bg1"/>
                </a:solidFill>
                <a:latin typeface="Times New Roman"/>
                <a:ea typeface="Times New Roman"/>
                <a:cs typeface="Times New Roman"/>
                <a:sym typeface="Times New Roman"/>
              </a:rPr>
              <a:t> </a:t>
            </a:r>
            <a:r>
              <a:rPr lang="en-US" sz="1600" b="1" i="1" dirty="0" err="1">
                <a:solidFill>
                  <a:schemeClr val="bg1"/>
                </a:solidFill>
                <a:latin typeface="Times New Roman"/>
                <a:ea typeface="Times New Roman"/>
                <a:cs typeface="Times New Roman"/>
                <a:sym typeface="Times New Roman"/>
              </a:rPr>
              <a:t>steinii</a:t>
            </a:r>
            <a:endParaRPr sz="1600" b="1" i="1" dirty="0">
              <a:solidFill>
                <a:schemeClr val="bg1"/>
              </a:solidFill>
              <a:latin typeface="Times New Roman"/>
              <a:ea typeface="Times New Roman"/>
              <a:cs typeface="Times New Roman"/>
              <a:sym typeface="Times New Roman"/>
            </a:endParaRPr>
          </a:p>
        </p:txBody>
      </p:sp>
      <p:pic>
        <p:nvPicPr>
          <p:cNvPr id="262" name="Google Shape;262;p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65367" y="944534"/>
            <a:ext cx="1913164" cy="2977233"/>
          </a:xfrm>
          <a:prstGeom prst="rect">
            <a:avLst/>
          </a:prstGeom>
          <a:noFill/>
          <a:ln>
            <a:noFill/>
          </a:ln>
        </p:spPr>
      </p:pic>
      <p:sp>
        <p:nvSpPr>
          <p:cNvPr id="263" name="Google Shape;263;p9"/>
          <p:cNvSpPr txBox="1"/>
          <p:nvPr/>
        </p:nvSpPr>
        <p:spPr>
          <a:xfrm>
            <a:off x="2556524" y="3858176"/>
            <a:ext cx="2779769" cy="369277"/>
          </a:xfrm>
          <a:prstGeom prst="rect">
            <a:avLst/>
          </a:prstGeom>
          <a:noFill/>
          <a:ln>
            <a:noFill/>
          </a:ln>
        </p:spPr>
        <p:txBody>
          <a:bodyPr spcFirstLastPara="1" wrap="square" lIns="121900" tIns="60933" rIns="121900" bIns="60933" anchor="t" anchorCtr="0">
            <a:spAutoFit/>
          </a:bodyPr>
          <a:lstStyle/>
          <a:p>
            <a:r>
              <a:rPr lang="en-US" sz="1600" dirty="0">
                <a:solidFill>
                  <a:schemeClr val="dk1"/>
                </a:solidFill>
                <a:latin typeface="Times New Roman"/>
                <a:ea typeface="Times New Roman"/>
                <a:cs typeface="Times New Roman"/>
                <a:sym typeface="Times New Roman"/>
              </a:rPr>
              <a:t>Amoeba </a:t>
            </a:r>
            <a:r>
              <a:rPr lang="en-US" sz="1600" i="1" dirty="0" err="1">
                <a:solidFill>
                  <a:schemeClr val="dk1"/>
                </a:solidFill>
                <a:latin typeface="Times New Roman"/>
                <a:ea typeface="Times New Roman"/>
                <a:cs typeface="Times New Roman"/>
                <a:sym typeface="Times New Roman"/>
              </a:rPr>
              <a:t>Euglypha</a:t>
            </a:r>
            <a:r>
              <a:rPr lang="en-US" sz="1600" i="1" dirty="0">
                <a:solidFill>
                  <a:schemeClr val="dk1"/>
                </a:solidFill>
                <a:latin typeface="Times New Roman"/>
                <a:ea typeface="Times New Roman"/>
                <a:cs typeface="Times New Roman"/>
                <a:sym typeface="Times New Roman"/>
              </a:rPr>
              <a:t> </a:t>
            </a:r>
            <a:r>
              <a:rPr lang="en-US" sz="1600" i="1" dirty="0" err="1">
                <a:solidFill>
                  <a:schemeClr val="dk1"/>
                </a:solidFill>
                <a:latin typeface="Times New Roman"/>
                <a:ea typeface="Times New Roman"/>
                <a:cs typeface="Times New Roman"/>
                <a:sym typeface="Times New Roman"/>
              </a:rPr>
              <a:t>compressa</a:t>
            </a:r>
            <a:endParaRPr sz="1600" i="1" dirty="0">
              <a:solidFill>
                <a:schemeClr val="dk1"/>
              </a:solidFill>
              <a:latin typeface="Times New Roman"/>
              <a:ea typeface="Times New Roman"/>
              <a:cs typeface="Times New Roman"/>
              <a:sym typeface="Times New Roman"/>
            </a:endParaRPr>
          </a:p>
        </p:txBody>
      </p:sp>
      <p:pic>
        <p:nvPicPr>
          <p:cNvPr id="264" name="Google Shape;264;p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410673" y="353133"/>
            <a:ext cx="3582516" cy="2066836"/>
          </a:xfrm>
          <a:prstGeom prst="rect">
            <a:avLst/>
          </a:prstGeom>
          <a:noFill/>
          <a:ln>
            <a:noFill/>
          </a:ln>
        </p:spPr>
      </p:pic>
      <p:sp>
        <p:nvSpPr>
          <p:cNvPr id="265" name="Google Shape;265;p9"/>
          <p:cNvSpPr txBox="1"/>
          <p:nvPr/>
        </p:nvSpPr>
        <p:spPr>
          <a:xfrm>
            <a:off x="8410735" y="2561801"/>
            <a:ext cx="3582400" cy="369277"/>
          </a:xfrm>
          <a:prstGeom prst="rect">
            <a:avLst/>
          </a:prstGeom>
          <a:noFill/>
          <a:ln>
            <a:noFill/>
          </a:ln>
        </p:spPr>
        <p:txBody>
          <a:bodyPr spcFirstLastPara="1" wrap="square" lIns="121900" tIns="60933" rIns="121900" bIns="60933" anchor="t" anchorCtr="0">
            <a:spAutoFit/>
          </a:bodyPr>
          <a:lstStyle/>
          <a:p>
            <a:r>
              <a:rPr lang="en-US" sz="1600">
                <a:solidFill>
                  <a:schemeClr val="dk1"/>
                </a:solidFill>
                <a:latin typeface="Times New Roman"/>
                <a:ea typeface="Times New Roman"/>
                <a:cs typeface="Times New Roman"/>
                <a:sym typeface="Times New Roman"/>
              </a:rPr>
              <a:t>Dog vomit slime mold, </a:t>
            </a:r>
            <a:r>
              <a:rPr lang="en-US" sz="1600" i="1">
                <a:solidFill>
                  <a:schemeClr val="dk1"/>
                </a:solidFill>
                <a:latin typeface="Times New Roman"/>
                <a:ea typeface="Times New Roman"/>
                <a:cs typeface="Times New Roman"/>
                <a:sym typeface="Times New Roman"/>
              </a:rPr>
              <a:t>Fuligo septica</a:t>
            </a:r>
            <a:endParaRPr sz="1600" i="1">
              <a:solidFill>
                <a:schemeClr val="dk1"/>
              </a:solidFill>
              <a:latin typeface="Times New Roman"/>
              <a:ea typeface="Times New Roman"/>
              <a:cs typeface="Times New Roman"/>
              <a:sym typeface="Times New Roman"/>
            </a:endParaRPr>
          </a:p>
        </p:txBody>
      </p:sp>
      <p:pic>
        <p:nvPicPr>
          <p:cNvPr id="266" name="Google Shape;266;p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158733" y="3075943"/>
            <a:ext cx="3177440" cy="2689991"/>
          </a:xfrm>
          <a:prstGeom prst="rect">
            <a:avLst/>
          </a:prstGeom>
          <a:noFill/>
          <a:ln>
            <a:noFill/>
          </a:ln>
        </p:spPr>
      </p:pic>
      <p:pic>
        <p:nvPicPr>
          <p:cNvPr id="267" name="Google Shape;267;p9"/>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929965" y="470934"/>
            <a:ext cx="3228775" cy="2704325"/>
          </a:xfrm>
          <a:prstGeom prst="rect">
            <a:avLst/>
          </a:prstGeom>
          <a:noFill/>
          <a:ln>
            <a:noFill/>
          </a:ln>
        </p:spPr>
      </p:pic>
      <p:sp>
        <p:nvSpPr>
          <p:cNvPr id="268" name="Google Shape;268;p9"/>
          <p:cNvSpPr txBox="1"/>
          <p:nvPr/>
        </p:nvSpPr>
        <p:spPr>
          <a:xfrm>
            <a:off x="4929965" y="2799796"/>
            <a:ext cx="1738000" cy="400055"/>
          </a:xfrm>
          <a:prstGeom prst="rect">
            <a:avLst/>
          </a:prstGeom>
          <a:noFill/>
          <a:ln>
            <a:noFill/>
          </a:ln>
        </p:spPr>
        <p:txBody>
          <a:bodyPr spcFirstLastPara="1" wrap="square" lIns="121900" tIns="60933" rIns="121900" bIns="60933" anchor="t" anchorCtr="0">
            <a:spAutoFit/>
          </a:bodyPr>
          <a:lstStyle/>
          <a:p>
            <a:r>
              <a:rPr lang="en-US" sz="1800" b="1" dirty="0" err="1">
                <a:solidFill>
                  <a:schemeClr val="bg1"/>
                </a:solidFill>
                <a:latin typeface="Times New Roman"/>
                <a:ea typeface="Times New Roman"/>
                <a:cs typeface="Times New Roman"/>
                <a:sym typeface="Times New Roman"/>
              </a:rPr>
              <a:t>Parabasalia</a:t>
            </a:r>
            <a:endParaRPr sz="1800" b="1" dirty="0">
              <a:solidFill>
                <a:schemeClr val="bg1"/>
              </a:solidFill>
              <a:latin typeface="Times New Roman"/>
              <a:ea typeface="Times New Roman"/>
              <a:cs typeface="Times New Roman"/>
              <a:sym typeface="Times New Roman"/>
            </a:endParaRPr>
          </a:p>
        </p:txBody>
      </p:sp>
      <p:pic>
        <p:nvPicPr>
          <p:cNvPr id="269" name="Google Shape;269;p9"/>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446722" y="3428998"/>
            <a:ext cx="2407681" cy="2055420"/>
          </a:xfrm>
          <a:prstGeom prst="rect">
            <a:avLst/>
          </a:prstGeom>
          <a:noFill/>
          <a:ln>
            <a:noFill/>
          </a:ln>
        </p:spPr>
      </p:pic>
      <p:sp>
        <p:nvSpPr>
          <p:cNvPr id="270" name="Google Shape;270;p9"/>
          <p:cNvSpPr txBox="1"/>
          <p:nvPr/>
        </p:nvSpPr>
        <p:spPr>
          <a:xfrm>
            <a:off x="5345136" y="5458467"/>
            <a:ext cx="2712000" cy="615499"/>
          </a:xfrm>
          <a:prstGeom prst="rect">
            <a:avLst/>
          </a:prstGeom>
          <a:noFill/>
          <a:ln>
            <a:noFill/>
          </a:ln>
        </p:spPr>
        <p:txBody>
          <a:bodyPr spcFirstLastPara="1" wrap="square" lIns="121900" tIns="60933" rIns="121900" bIns="60933" anchor="t" anchorCtr="0">
            <a:spAutoFit/>
          </a:bodyPr>
          <a:lstStyle/>
          <a:p>
            <a:r>
              <a:rPr lang="en-US" sz="1600">
                <a:solidFill>
                  <a:schemeClr val="dk1"/>
                </a:solidFill>
                <a:latin typeface="Times New Roman"/>
                <a:ea typeface="Times New Roman"/>
                <a:cs typeface="Times New Roman"/>
                <a:sym typeface="Times New Roman"/>
              </a:rPr>
              <a:t>Amoeba belonging to the Vannellidae family</a:t>
            </a:r>
            <a:endParaRPr sz="1333">
              <a:latin typeface="Times New Roman"/>
              <a:ea typeface="Times New Roman"/>
              <a:cs typeface="Times New Roman"/>
              <a:sym typeface="Times New Roman"/>
            </a:endParaRPr>
          </a:p>
        </p:txBody>
      </p:sp>
      <p:sp>
        <p:nvSpPr>
          <p:cNvPr id="271" name="Google Shape;271;p9"/>
          <p:cNvSpPr txBox="1"/>
          <p:nvPr/>
        </p:nvSpPr>
        <p:spPr>
          <a:xfrm>
            <a:off x="1012200" y="123734"/>
            <a:ext cx="1982800" cy="820633"/>
          </a:xfrm>
          <a:prstGeom prst="rect">
            <a:avLst/>
          </a:prstGeom>
          <a:noFill/>
          <a:ln>
            <a:noFill/>
          </a:ln>
        </p:spPr>
        <p:txBody>
          <a:bodyPr spcFirstLastPara="1" wrap="square" lIns="121900" tIns="121900" rIns="121900" bIns="121900" anchor="t" anchorCtr="0">
            <a:spAutoFit/>
          </a:bodyPr>
          <a:lstStyle/>
          <a:p>
            <a:r>
              <a:rPr lang="en-US" sz="3733" b="1">
                <a:solidFill>
                  <a:srgbClr val="065B84"/>
                </a:solidFill>
                <a:latin typeface="Calibri"/>
                <a:ea typeface="Calibri"/>
                <a:cs typeface="Calibri"/>
                <a:sym typeface="Calibri"/>
              </a:rPr>
              <a:t>Protists</a:t>
            </a:r>
            <a:endParaRPr sz="3733" b="1">
              <a:solidFill>
                <a:srgbClr val="065B84"/>
              </a:solidFill>
              <a:latin typeface="Calibri"/>
              <a:ea typeface="Calibri"/>
              <a:cs typeface="Calibri"/>
              <a:sym typeface="Calibri"/>
            </a:endParaRPr>
          </a:p>
        </p:txBody>
      </p:sp>
      <p:cxnSp>
        <p:nvCxnSpPr>
          <p:cNvPr id="272" name="Google Shape;272;p9"/>
          <p:cNvCxnSpPr/>
          <p:nvPr/>
        </p:nvCxnSpPr>
        <p:spPr>
          <a:xfrm>
            <a:off x="1113800" y="838933"/>
            <a:ext cx="1982800" cy="0"/>
          </a:xfrm>
          <a:prstGeom prst="straightConnector1">
            <a:avLst/>
          </a:prstGeom>
          <a:noFill/>
          <a:ln w="28575" cap="flat" cmpd="sng">
            <a:solidFill>
              <a:srgbClr val="6F4636"/>
            </a:solidFill>
            <a:prstDash val="solid"/>
            <a:round/>
            <a:headEnd type="none" w="med" len="med"/>
            <a:tailEnd type="none" w="med" len="med"/>
          </a:ln>
        </p:spPr>
      </p:cxnSp>
      <p:pic>
        <p:nvPicPr>
          <p:cNvPr id="273" name="Google Shape;273;p9"/>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646965" y="5891467"/>
            <a:ext cx="877035" cy="637333"/>
          </a:xfrm>
          <a:prstGeom prst="rect">
            <a:avLst/>
          </a:prstGeom>
          <a:noFill/>
          <a:ln>
            <a:noFill/>
          </a:ln>
        </p:spPr>
      </p:pic>
      <p:sp>
        <p:nvSpPr>
          <p:cNvPr id="274" name="Google Shape;274;p9"/>
          <p:cNvSpPr txBox="1"/>
          <p:nvPr/>
        </p:nvSpPr>
        <p:spPr>
          <a:xfrm>
            <a:off x="339800" y="6427200"/>
            <a:ext cx="2435200" cy="559023"/>
          </a:xfrm>
          <a:prstGeom prst="rect">
            <a:avLst/>
          </a:prstGeom>
          <a:noFill/>
          <a:ln>
            <a:noFill/>
          </a:ln>
        </p:spPr>
        <p:txBody>
          <a:bodyPr spcFirstLastPara="1" wrap="square" lIns="121900" tIns="121900" rIns="121900" bIns="121900" anchor="t" anchorCtr="0">
            <a:spAutoFit/>
          </a:bodyPr>
          <a:lstStyle/>
          <a:p>
            <a:pPr marL="228594" indent="-50799">
              <a:lnSpc>
                <a:spcPct val="90000"/>
              </a:lnSpc>
              <a:spcBef>
                <a:spcPts val="1000"/>
              </a:spcBef>
            </a:pPr>
            <a:r>
              <a:rPr lang="en-US" sz="1333" u="sng">
                <a:solidFill>
                  <a:srgbClr val="0563C1"/>
                </a:solidFill>
                <a:latin typeface="Times New Roman"/>
                <a:ea typeface="Times New Roman"/>
                <a:cs typeface="Times New Roman"/>
                <a:sym typeface="Times New Roman"/>
                <a:hlinkClick r:id="rId10">
                  <a:extLst>
                    <a:ext uri="{A12FA001-AC4F-418D-AE19-62706E023703}">
                      <ahyp:hlinkClr xmlns:ahyp="http://schemas.microsoft.com/office/drawing/2018/hyperlinkcolor" val="tx"/>
                    </a:ext>
                  </a:extLst>
                </a:hlinkClick>
              </a:rPr>
              <a:t>soils4teachers.org/KSKL</a:t>
            </a:r>
            <a:endParaRPr sz="1333">
              <a:latin typeface="Times New Roman"/>
              <a:ea typeface="Times New Roman"/>
              <a:cs typeface="Times New Roman"/>
              <a:sym typeface="Times New Roman"/>
            </a:endParaRPr>
          </a:p>
        </p:txBody>
      </p:sp>
      <p:sp>
        <p:nvSpPr>
          <p:cNvPr id="275" name="Google Shape;275;p9"/>
          <p:cNvSpPr txBox="1"/>
          <p:nvPr/>
        </p:nvSpPr>
        <p:spPr>
          <a:xfrm>
            <a:off x="6662500" y="6313701"/>
            <a:ext cx="5873200" cy="656421"/>
          </a:xfrm>
          <a:prstGeom prst="rect">
            <a:avLst/>
          </a:prstGeom>
          <a:noFill/>
          <a:ln>
            <a:noFill/>
          </a:ln>
        </p:spPr>
        <p:txBody>
          <a:bodyPr spcFirstLastPara="1" wrap="square" lIns="121900" tIns="121900" rIns="121900" bIns="121900" anchor="t" anchorCtr="0">
            <a:spAutoFit/>
          </a:bodyPr>
          <a:lstStyle/>
          <a:p>
            <a:r>
              <a:rPr lang="en-US" sz="1333">
                <a:solidFill>
                  <a:schemeClr val="dk1"/>
                </a:solidFill>
                <a:latin typeface="Calibri"/>
                <a:ea typeface="Calibri"/>
                <a:cs typeface="Calibri"/>
                <a:sym typeface="Calibri"/>
              </a:rPr>
              <a:t>Image Credit: Orgiazzi A., et al, Global Soil Biodiversity Atlas, 2016  European Commission, Publications Office of the European Union, Luxembourg. </a:t>
            </a:r>
            <a:endParaRPr sz="1867">
              <a:solidFill>
                <a:schemeClr val="dk1"/>
              </a:solidFill>
            </a:endParaRPr>
          </a:p>
        </p:txBody>
      </p:sp>
      <p:sp>
        <p:nvSpPr>
          <p:cNvPr id="19" name="TextBox 18">
            <a:extLst>
              <a:ext uri="{FF2B5EF4-FFF2-40B4-BE49-F238E27FC236}">
                <a16:creationId xmlns:a16="http://schemas.microsoft.com/office/drawing/2014/main" id="{0AD15343-16B6-49F9-95D8-BE0FAE652D7E}"/>
              </a:ext>
            </a:extLst>
          </p:cNvPr>
          <p:cNvSpPr txBox="1"/>
          <p:nvPr/>
        </p:nvSpPr>
        <p:spPr>
          <a:xfrm>
            <a:off x="0" y="1237101"/>
            <a:ext cx="2652731" cy="3970318"/>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800" b="1" dirty="0">
                <a:solidFill>
                  <a:schemeClr val="bg1"/>
                </a:solidFill>
                <a:latin typeface="Calibri" panose="020F0502020204030204" pitchFamily="34" charset="0"/>
                <a:cs typeface="Calibri" panose="020F0502020204030204" pitchFamily="34" charset="0"/>
              </a:rPr>
              <a:t>Characteristics: </a:t>
            </a:r>
          </a:p>
          <a:p>
            <a:pPr marL="285750" indent="-285750">
              <a:buClr>
                <a:schemeClr val="bg1"/>
              </a:buClr>
              <a:buFont typeface="Arial" panose="020B0604020202020204" pitchFamily="34" charset="0"/>
              <a:buChar char="•"/>
            </a:pPr>
            <a:r>
              <a:rPr lang="en-US" sz="1800" dirty="0">
                <a:solidFill>
                  <a:schemeClr val="bg1"/>
                </a:solidFill>
                <a:latin typeface="Calibri" panose="020F0502020204030204" pitchFamily="34" charset="0"/>
                <a:cs typeface="Calibri" panose="020F0502020204030204" pitchFamily="34" charset="0"/>
              </a:rPr>
              <a:t>Size: 10 - 100 µm</a:t>
            </a:r>
          </a:p>
          <a:p>
            <a:pPr marL="285750" indent="-285750">
              <a:buClr>
                <a:schemeClr val="bg1"/>
              </a:buClr>
              <a:buFont typeface="Arial" panose="020B0604020202020204" pitchFamily="34" charset="0"/>
              <a:buChar char="•"/>
            </a:pPr>
            <a:r>
              <a:rPr lang="en-US" sz="1800" dirty="0">
                <a:solidFill>
                  <a:schemeClr val="bg1"/>
                </a:solidFill>
                <a:latin typeface="Calibri" panose="020F0502020204030204" pitchFamily="34" charset="0"/>
                <a:cs typeface="Calibri" panose="020F0502020204030204" pitchFamily="34" charset="0"/>
              </a:rPr>
              <a:t>Single cell eukaryotes</a:t>
            </a:r>
          </a:p>
          <a:p>
            <a:pPr marL="285750" indent="-285750">
              <a:buClr>
                <a:schemeClr val="bg1"/>
              </a:buClr>
              <a:buFont typeface="Arial" panose="020B0604020202020204" pitchFamily="34" charset="0"/>
              <a:buChar char="•"/>
            </a:pPr>
            <a:r>
              <a:rPr lang="en-US" sz="1800" dirty="0">
                <a:solidFill>
                  <a:schemeClr val="bg1"/>
                </a:solidFill>
                <a:latin typeface="Calibri" panose="020F0502020204030204" pitchFamily="34" charset="0"/>
                <a:cs typeface="Calibri" panose="020F0502020204030204" pitchFamily="34" charset="0"/>
              </a:rPr>
              <a:t>Feed via </a:t>
            </a:r>
            <a:r>
              <a:rPr lang="en-US" sz="1800" dirty="0" err="1">
                <a:solidFill>
                  <a:schemeClr val="bg1"/>
                </a:solidFill>
                <a:latin typeface="Calibri" panose="020F0502020204030204" pitchFamily="34" charset="0"/>
                <a:cs typeface="Calibri" panose="020F0502020204030204" pitchFamily="34" charset="0"/>
              </a:rPr>
              <a:t>osmotrophy</a:t>
            </a:r>
            <a:r>
              <a:rPr lang="en-US" sz="1800" dirty="0">
                <a:solidFill>
                  <a:schemeClr val="bg1"/>
                </a:solidFill>
                <a:latin typeface="Calibri" panose="020F0502020204030204" pitchFamily="34" charset="0"/>
                <a:cs typeface="Calibri" panose="020F0502020204030204" pitchFamily="34" charset="0"/>
              </a:rPr>
              <a:t> or </a:t>
            </a:r>
            <a:r>
              <a:rPr lang="en-US" sz="1800" dirty="0" err="1">
                <a:solidFill>
                  <a:schemeClr val="bg1"/>
                </a:solidFill>
                <a:latin typeface="Calibri" panose="020F0502020204030204" pitchFamily="34" charset="0"/>
                <a:cs typeface="Calibri" panose="020F0502020204030204" pitchFamily="34" charset="0"/>
              </a:rPr>
              <a:t>phagotrophy</a:t>
            </a:r>
            <a:endParaRPr lang="en-US" sz="1800" dirty="0">
              <a:solidFill>
                <a:schemeClr val="bg1"/>
              </a:solidFill>
              <a:latin typeface="Calibri" panose="020F0502020204030204" pitchFamily="34" charset="0"/>
              <a:cs typeface="Calibri" panose="020F0502020204030204" pitchFamily="34" charset="0"/>
            </a:endParaRPr>
          </a:p>
          <a:p>
            <a:pPr marL="285750" indent="-285750">
              <a:buClr>
                <a:schemeClr val="bg1"/>
              </a:buClr>
              <a:buFont typeface="Arial" panose="020B0604020202020204" pitchFamily="34" charset="0"/>
              <a:buChar char="•"/>
            </a:pPr>
            <a:r>
              <a:rPr lang="en-US" sz="1800" dirty="0">
                <a:solidFill>
                  <a:schemeClr val="bg1"/>
                </a:solidFill>
                <a:latin typeface="Calibri" panose="020F0502020204030204" pitchFamily="34" charset="0"/>
                <a:cs typeface="Calibri" panose="020F0502020204030204" pitchFamily="34" charset="0"/>
              </a:rPr>
              <a:t>Move via flagella, cilia or pseudopodia</a:t>
            </a:r>
          </a:p>
          <a:p>
            <a:pPr marL="285750" indent="-285750">
              <a:buClr>
                <a:schemeClr val="bg1"/>
              </a:buClr>
              <a:buFont typeface="Arial" panose="020B0604020202020204" pitchFamily="34" charset="0"/>
              <a:buChar char="•"/>
            </a:pPr>
            <a:endParaRPr lang="en-US" sz="1800" dirty="0">
              <a:solidFill>
                <a:schemeClr val="bg1"/>
              </a:solidFill>
              <a:latin typeface="Calibri" panose="020F0502020204030204" pitchFamily="34" charset="0"/>
              <a:cs typeface="Calibri" panose="020F0502020204030204" pitchFamily="34" charset="0"/>
            </a:endParaRPr>
          </a:p>
          <a:p>
            <a:r>
              <a:rPr lang="en-US" sz="1800" b="1" dirty="0">
                <a:solidFill>
                  <a:schemeClr val="bg1"/>
                </a:solidFill>
                <a:latin typeface="Calibri" panose="020F0502020204030204" pitchFamily="34" charset="0"/>
                <a:cs typeface="Calibri" panose="020F0502020204030204" pitchFamily="34" charset="0"/>
              </a:rPr>
              <a:t>Adaptations for soil:</a:t>
            </a:r>
          </a:p>
          <a:p>
            <a:pPr marL="285750" indent="-285750">
              <a:buClr>
                <a:schemeClr val="bg1"/>
              </a:buClr>
              <a:buFont typeface="Arial" panose="020B0604020202020204" pitchFamily="34" charset="0"/>
              <a:buChar char="•"/>
            </a:pPr>
            <a:r>
              <a:rPr lang="en-US" sz="1800" dirty="0">
                <a:solidFill>
                  <a:schemeClr val="bg1"/>
                </a:solidFill>
                <a:latin typeface="Calibri" panose="020F0502020204030204" pitchFamily="34" charset="0"/>
                <a:cs typeface="Calibri" panose="020F0502020204030204" pitchFamily="34" charset="0"/>
              </a:rPr>
              <a:t>Hunters: move around and feed on bacteria</a:t>
            </a:r>
          </a:p>
          <a:p>
            <a:pPr marL="285750" indent="-285750">
              <a:buClr>
                <a:schemeClr val="bg1"/>
              </a:buClr>
              <a:buFont typeface="Arial" panose="020B0604020202020204" pitchFamily="34" charset="0"/>
              <a:buChar char="•"/>
            </a:pPr>
            <a:r>
              <a:rPr lang="en-US" sz="1800" dirty="0">
                <a:solidFill>
                  <a:schemeClr val="bg1"/>
                </a:solidFill>
                <a:latin typeface="Calibri" panose="020F0502020204030204" pitchFamily="34" charset="0"/>
                <a:cs typeface="Calibri" panose="020F0502020204030204" pitchFamily="34" charset="0"/>
              </a:rPr>
              <a:t>Resistance stages: many form cysts when times get tough</a:t>
            </a:r>
            <a:endParaRPr lang="en-US" sz="1600" dirty="0"/>
          </a:p>
        </p:txBody>
      </p:sp>
    </p:spTree>
    <p:extLst>
      <p:ext uri="{BB962C8B-B14F-4D97-AF65-F5344CB8AC3E}">
        <p14:creationId xmlns:p14="http://schemas.microsoft.com/office/powerpoint/2010/main" val="3035180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0"/>
          <p:cNvSpPr txBox="1"/>
          <p:nvPr/>
        </p:nvSpPr>
        <p:spPr>
          <a:xfrm>
            <a:off x="9865906" y="5245990"/>
            <a:ext cx="1706800" cy="410379"/>
          </a:xfrm>
          <a:prstGeom prst="rect">
            <a:avLst/>
          </a:prstGeom>
          <a:noFill/>
          <a:ln>
            <a:noFill/>
          </a:ln>
        </p:spPr>
        <p:txBody>
          <a:bodyPr spcFirstLastPara="1" wrap="square" lIns="121900" tIns="60933" rIns="121900" bIns="60933" anchor="t" anchorCtr="0">
            <a:spAutoFit/>
          </a:bodyPr>
          <a:lstStyle/>
          <a:p>
            <a:r>
              <a:rPr lang="en-US" sz="1867" dirty="0">
                <a:solidFill>
                  <a:schemeClr val="dk1"/>
                </a:solidFill>
                <a:latin typeface="Times New Roman"/>
                <a:ea typeface="Times New Roman"/>
                <a:cs typeface="Times New Roman"/>
                <a:sym typeface="Times New Roman"/>
              </a:rPr>
              <a:t>Earthworms</a:t>
            </a:r>
            <a:endParaRPr sz="1600" dirty="0">
              <a:latin typeface="Times New Roman"/>
              <a:ea typeface="Times New Roman"/>
              <a:cs typeface="Times New Roman"/>
              <a:sym typeface="Times New Roman"/>
            </a:endParaRPr>
          </a:p>
        </p:txBody>
      </p:sp>
      <p:sp>
        <p:nvSpPr>
          <p:cNvPr id="282" name="Google Shape;282;p10"/>
          <p:cNvSpPr txBox="1"/>
          <p:nvPr/>
        </p:nvSpPr>
        <p:spPr>
          <a:xfrm>
            <a:off x="4177167" y="3158185"/>
            <a:ext cx="2540000" cy="410379"/>
          </a:xfrm>
          <a:prstGeom prst="rect">
            <a:avLst/>
          </a:prstGeom>
          <a:noFill/>
          <a:ln>
            <a:noFill/>
          </a:ln>
        </p:spPr>
        <p:txBody>
          <a:bodyPr spcFirstLastPara="1" wrap="square" lIns="121900" tIns="60933" rIns="121900" bIns="60933" anchor="t" anchorCtr="0">
            <a:spAutoFit/>
          </a:bodyPr>
          <a:lstStyle/>
          <a:p>
            <a:r>
              <a:rPr lang="en-US" sz="1867">
                <a:solidFill>
                  <a:schemeClr val="dk1"/>
                </a:solidFill>
                <a:latin typeface="Times New Roman"/>
                <a:ea typeface="Times New Roman"/>
                <a:cs typeface="Times New Roman"/>
                <a:sym typeface="Times New Roman"/>
              </a:rPr>
              <a:t>Myriapods</a:t>
            </a:r>
            <a:endParaRPr sz="1867">
              <a:latin typeface="Times New Roman"/>
              <a:ea typeface="Times New Roman"/>
              <a:cs typeface="Times New Roman"/>
              <a:sym typeface="Times New Roman"/>
            </a:endParaRPr>
          </a:p>
        </p:txBody>
      </p:sp>
      <p:pic>
        <p:nvPicPr>
          <p:cNvPr id="283" name="Google Shape;283;p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9597" y="2683785"/>
            <a:ext cx="2922432" cy="3561048"/>
          </a:xfrm>
          <a:prstGeom prst="rect">
            <a:avLst/>
          </a:prstGeom>
          <a:noFill/>
          <a:ln>
            <a:noFill/>
          </a:ln>
        </p:spPr>
      </p:pic>
      <p:pic>
        <p:nvPicPr>
          <p:cNvPr id="284" name="Google Shape;284;p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169400" y="3429000"/>
            <a:ext cx="2734467" cy="1891223"/>
          </a:xfrm>
          <a:prstGeom prst="rect">
            <a:avLst/>
          </a:prstGeom>
          <a:noFill/>
          <a:ln>
            <a:noFill/>
          </a:ln>
        </p:spPr>
      </p:pic>
      <p:pic>
        <p:nvPicPr>
          <p:cNvPr id="285" name="Google Shape;285;p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1521228">
            <a:off x="6108966" y="782168"/>
            <a:ext cx="2481861" cy="2075203"/>
          </a:xfrm>
          <a:prstGeom prst="rect">
            <a:avLst/>
          </a:prstGeom>
          <a:noFill/>
          <a:ln>
            <a:noFill/>
          </a:ln>
        </p:spPr>
      </p:pic>
      <p:pic>
        <p:nvPicPr>
          <p:cNvPr id="286" name="Google Shape;286;p1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216970" y="590467"/>
            <a:ext cx="2135700" cy="2602367"/>
          </a:xfrm>
          <a:prstGeom prst="rect">
            <a:avLst/>
          </a:prstGeom>
          <a:noFill/>
          <a:ln>
            <a:noFill/>
          </a:ln>
        </p:spPr>
      </p:pic>
      <p:sp>
        <p:nvSpPr>
          <p:cNvPr id="287" name="Google Shape;287;p10"/>
          <p:cNvSpPr txBox="1"/>
          <p:nvPr/>
        </p:nvSpPr>
        <p:spPr>
          <a:xfrm>
            <a:off x="1059587" y="6244809"/>
            <a:ext cx="2540000" cy="410379"/>
          </a:xfrm>
          <a:prstGeom prst="rect">
            <a:avLst/>
          </a:prstGeom>
          <a:noFill/>
          <a:ln>
            <a:noFill/>
          </a:ln>
        </p:spPr>
        <p:txBody>
          <a:bodyPr spcFirstLastPara="1" wrap="square" lIns="121900" tIns="60933" rIns="121900" bIns="60933" anchor="t" anchorCtr="0">
            <a:spAutoFit/>
          </a:bodyPr>
          <a:lstStyle/>
          <a:p>
            <a:r>
              <a:rPr lang="en-US" sz="1867" dirty="0">
                <a:solidFill>
                  <a:schemeClr val="dk1"/>
                </a:solidFill>
                <a:latin typeface="Times New Roman"/>
                <a:ea typeface="Times New Roman"/>
                <a:cs typeface="Times New Roman"/>
                <a:sym typeface="Times New Roman"/>
              </a:rPr>
              <a:t>Nematodes</a:t>
            </a:r>
            <a:endParaRPr sz="1867" dirty="0">
              <a:latin typeface="Times New Roman"/>
              <a:ea typeface="Times New Roman"/>
              <a:cs typeface="Times New Roman"/>
              <a:sym typeface="Times New Roman"/>
            </a:endParaRPr>
          </a:p>
        </p:txBody>
      </p:sp>
      <p:sp>
        <p:nvSpPr>
          <p:cNvPr id="292" name="Google Shape;292;p10"/>
          <p:cNvSpPr txBox="1"/>
          <p:nvPr/>
        </p:nvSpPr>
        <p:spPr>
          <a:xfrm>
            <a:off x="7161371" y="2395301"/>
            <a:ext cx="1272400" cy="410379"/>
          </a:xfrm>
          <a:prstGeom prst="rect">
            <a:avLst/>
          </a:prstGeom>
          <a:noFill/>
          <a:ln>
            <a:noFill/>
          </a:ln>
        </p:spPr>
        <p:txBody>
          <a:bodyPr spcFirstLastPara="1" wrap="square" lIns="121900" tIns="60933" rIns="121900" bIns="60933" anchor="t" anchorCtr="0">
            <a:spAutoFit/>
          </a:bodyPr>
          <a:lstStyle/>
          <a:p>
            <a:r>
              <a:rPr lang="en-US" sz="1867">
                <a:solidFill>
                  <a:schemeClr val="dk1"/>
                </a:solidFill>
                <a:latin typeface="Times New Roman"/>
                <a:ea typeface="Times New Roman"/>
                <a:cs typeface="Times New Roman"/>
                <a:sym typeface="Times New Roman"/>
              </a:rPr>
              <a:t>Mites</a:t>
            </a:r>
            <a:endParaRPr sz="1867">
              <a:latin typeface="Times New Roman"/>
              <a:ea typeface="Times New Roman"/>
              <a:cs typeface="Times New Roman"/>
              <a:sym typeface="Times New Roman"/>
            </a:endParaRPr>
          </a:p>
        </p:txBody>
      </p:sp>
      <p:sp>
        <p:nvSpPr>
          <p:cNvPr id="293" name="Google Shape;293;p10"/>
          <p:cNvSpPr txBox="1"/>
          <p:nvPr/>
        </p:nvSpPr>
        <p:spPr>
          <a:xfrm>
            <a:off x="809000" y="526134"/>
            <a:ext cx="3076800" cy="820633"/>
          </a:xfrm>
          <a:prstGeom prst="rect">
            <a:avLst/>
          </a:prstGeom>
          <a:noFill/>
          <a:ln>
            <a:noFill/>
          </a:ln>
        </p:spPr>
        <p:txBody>
          <a:bodyPr spcFirstLastPara="1" wrap="square" lIns="121900" tIns="121900" rIns="121900" bIns="121900" anchor="t" anchorCtr="0">
            <a:spAutoFit/>
          </a:bodyPr>
          <a:lstStyle/>
          <a:p>
            <a:r>
              <a:rPr lang="en-US" sz="3733" b="1">
                <a:solidFill>
                  <a:srgbClr val="065B84"/>
                </a:solidFill>
                <a:latin typeface="Calibri"/>
                <a:ea typeface="Calibri"/>
                <a:cs typeface="Calibri"/>
                <a:sym typeface="Calibri"/>
              </a:rPr>
              <a:t>Larger Fauna</a:t>
            </a:r>
            <a:endParaRPr sz="3733" b="1">
              <a:solidFill>
                <a:srgbClr val="065B84"/>
              </a:solidFill>
              <a:latin typeface="Calibri"/>
              <a:ea typeface="Calibri"/>
              <a:cs typeface="Calibri"/>
              <a:sym typeface="Calibri"/>
            </a:endParaRPr>
          </a:p>
        </p:txBody>
      </p:sp>
      <p:cxnSp>
        <p:nvCxnSpPr>
          <p:cNvPr id="294" name="Google Shape;294;p10"/>
          <p:cNvCxnSpPr/>
          <p:nvPr/>
        </p:nvCxnSpPr>
        <p:spPr>
          <a:xfrm>
            <a:off x="910600" y="1245333"/>
            <a:ext cx="2831600" cy="0"/>
          </a:xfrm>
          <a:prstGeom prst="straightConnector1">
            <a:avLst/>
          </a:prstGeom>
          <a:noFill/>
          <a:ln w="28575" cap="flat" cmpd="sng">
            <a:solidFill>
              <a:srgbClr val="6F4636"/>
            </a:solidFill>
            <a:prstDash val="solid"/>
            <a:round/>
            <a:headEnd type="none" w="med" len="med"/>
            <a:tailEnd type="none" w="med" len="med"/>
          </a:ln>
        </p:spPr>
      </p:cxnSp>
      <p:sp>
        <p:nvSpPr>
          <p:cNvPr id="297" name="Google Shape;297;p10"/>
          <p:cNvSpPr txBox="1"/>
          <p:nvPr/>
        </p:nvSpPr>
        <p:spPr>
          <a:xfrm>
            <a:off x="6662500" y="6313701"/>
            <a:ext cx="5873200" cy="656421"/>
          </a:xfrm>
          <a:prstGeom prst="rect">
            <a:avLst/>
          </a:prstGeom>
          <a:noFill/>
          <a:ln>
            <a:noFill/>
          </a:ln>
        </p:spPr>
        <p:txBody>
          <a:bodyPr spcFirstLastPara="1" wrap="square" lIns="121900" tIns="121900" rIns="121900" bIns="121900" anchor="t" anchorCtr="0">
            <a:spAutoFit/>
          </a:bodyPr>
          <a:lstStyle/>
          <a:p>
            <a:r>
              <a:rPr lang="en-US" sz="1333">
                <a:solidFill>
                  <a:schemeClr val="dk1"/>
                </a:solidFill>
                <a:latin typeface="Calibri"/>
                <a:ea typeface="Calibri"/>
                <a:cs typeface="Calibri"/>
                <a:sym typeface="Calibri"/>
              </a:rPr>
              <a:t>Image Credit: Orgiazzi A., et al, Global Soil Biodiversity Atlas, 2016  European Commission, Publications Office of the European Union, Luxembourg. </a:t>
            </a:r>
            <a:endParaRPr sz="1867">
              <a:solidFill>
                <a:schemeClr val="dk1"/>
              </a:solidFill>
            </a:endParaRPr>
          </a:p>
        </p:txBody>
      </p:sp>
      <p:sp>
        <p:nvSpPr>
          <p:cNvPr id="19" name="TextBox 18">
            <a:extLst>
              <a:ext uri="{FF2B5EF4-FFF2-40B4-BE49-F238E27FC236}">
                <a16:creationId xmlns:a16="http://schemas.microsoft.com/office/drawing/2014/main" id="{C36911F6-3A83-4CD6-A463-B29DB53F8BDE}"/>
              </a:ext>
            </a:extLst>
          </p:cNvPr>
          <p:cNvSpPr txBox="1"/>
          <p:nvPr/>
        </p:nvSpPr>
        <p:spPr>
          <a:xfrm>
            <a:off x="165541" y="1313320"/>
            <a:ext cx="3866663" cy="230832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800" b="1" dirty="0">
                <a:solidFill>
                  <a:schemeClr val="bg1"/>
                </a:solidFill>
                <a:latin typeface="Calibri" panose="020F0502020204030204" pitchFamily="34" charset="0"/>
                <a:cs typeface="Calibri" panose="020F0502020204030204" pitchFamily="34" charset="0"/>
              </a:rPr>
              <a:t>Characteristics: </a:t>
            </a:r>
          </a:p>
          <a:p>
            <a:pPr marL="285750" indent="-285750">
              <a:buClr>
                <a:schemeClr val="bg1"/>
              </a:buClr>
              <a:buFont typeface="Arial" panose="020B0604020202020204" pitchFamily="34" charset="0"/>
              <a:buChar char="•"/>
            </a:pPr>
            <a:r>
              <a:rPr lang="en-US" sz="1800" dirty="0">
                <a:solidFill>
                  <a:schemeClr val="bg1"/>
                </a:solidFill>
                <a:latin typeface="Calibri" panose="020F0502020204030204" pitchFamily="34" charset="0"/>
                <a:cs typeface="Calibri" panose="020F0502020204030204" pitchFamily="34" charset="0"/>
              </a:rPr>
              <a:t>Size: &gt; 100 µm</a:t>
            </a:r>
          </a:p>
          <a:p>
            <a:pPr marL="285750" indent="-285750">
              <a:buClr>
                <a:schemeClr val="bg1"/>
              </a:buClr>
              <a:buFont typeface="Arial" panose="020B0604020202020204" pitchFamily="34" charset="0"/>
              <a:buChar char="•"/>
            </a:pPr>
            <a:r>
              <a:rPr lang="en-US" sz="1800" dirty="0">
                <a:solidFill>
                  <a:schemeClr val="bg1"/>
                </a:solidFill>
                <a:latin typeface="Calibri" panose="020F0502020204030204" pitchFamily="34" charset="0"/>
                <a:cs typeface="Calibri" panose="020F0502020204030204" pitchFamily="34" charset="0"/>
              </a:rPr>
              <a:t>Multicellular organisms</a:t>
            </a:r>
          </a:p>
          <a:p>
            <a:pPr marL="285750" indent="-285750">
              <a:buClr>
                <a:schemeClr val="bg1"/>
              </a:buClr>
              <a:buFont typeface="Arial" panose="020B0604020202020204" pitchFamily="34" charset="0"/>
              <a:buChar char="•"/>
            </a:pPr>
            <a:endParaRPr lang="en-US" sz="1800" dirty="0">
              <a:solidFill>
                <a:schemeClr val="bg1"/>
              </a:solidFill>
              <a:latin typeface="Calibri" panose="020F0502020204030204" pitchFamily="34" charset="0"/>
              <a:cs typeface="Calibri" panose="020F0502020204030204" pitchFamily="34" charset="0"/>
            </a:endParaRPr>
          </a:p>
          <a:p>
            <a:r>
              <a:rPr lang="en-US" sz="1800" b="1" dirty="0">
                <a:solidFill>
                  <a:schemeClr val="bg1"/>
                </a:solidFill>
                <a:latin typeface="Calibri" panose="020F0502020204030204" pitchFamily="34" charset="0"/>
                <a:cs typeface="Calibri" panose="020F0502020204030204" pitchFamily="34" charset="0"/>
              </a:rPr>
              <a:t>Adaptations for soil:</a:t>
            </a:r>
          </a:p>
          <a:p>
            <a:pPr marL="285750" indent="-285750">
              <a:buClr>
                <a:schemeClr val="bg1"/>
              </a:buClr>
              <a:buFont typeface="Arial" panose="020B0604020202020204" pitchFamily="34" charset="0"/>
              <a:buChar char="•"/>
            </a:pPr>
            <a:r>
              <a:rPr lang="en-US" sz="1800" dirty="0">
                <a:solidFill>
                  <a:schemeClr val="bg1"/>
                </a:solidFill>
                <a:latin typeface="Calibri" panose="020F0502020204030204" pitchFamily="34" charset="0"/>
                <a:cs typeface="Calibri" panose="020F0502020204030204" pitchFamily="34" charset="0"/>
              </a:rPr>
              <a:t>Predators</a:t>
            </a:r>
          </a:p>
          <a:p>
            <a:pPr marL="285750" indent="-285750">
              <a:buClr>
                <a:schemeClr val="bg1"/>
              </a:buClr>
              <a:buFont typeface="Arial" panose="020B0604020202020204" pitchFamily="34" charset="0"/>
              <a:buChar char="•"/>
            </a:pPr>
            <a:r>
              <a:rPr lang="en-US" sz="1800" dirty="0">
                <a:solidFill>
                  <a:schemeClr val="bg1"/>
                </a:solidFill>
                <a:latin typeface="Calibri" panose="020F0502020204030204" pitchFamily="34" charset="0"/>
                <a:cs typeface="Calibri" panose="020F0502020204030204" pitchFamily="34" charset="0"/>
              </a:rPr>
              <a:t>Shredders of fresh organic matter</a:t>
            </a:r>
          </a:p>
          <a:p>
            <a:pPr marL="285750" indent="-285750">
              <a:buClr>
                <a:schemeClr val="bg1"/>
              </a:buClr>
              <a:buFont typeface="Arial" panose="020B0604020202020204" pitchFamily="34" charset="0"/>
              <a:buChar char="•"/>
            </a:pPr>
            <a:r>
              <a:rPr lang="en-US" sz="1800" dirty="0">
                <a:solidFill>
                  <a:schemeClr val="bg1"/>
                </a:solidFill>
                <a:latin typeface="Calibri" panose="020F0502020204030204" pitchFamily="34" charset="0"/>
                <a:cs typeface="Calibri" panose="020F0502020204030204" pitchFamily="34" charset="0"/>
              </a:rPr>
              <a:t>Cryptobiosis</a:t>
            </a:r>
            <a:endParaRPr lang="en-US" sz="1600" dirty="0"/>
          </a:p>
        </p:txBody>
      </p:sp>
      <p:pic>
        <p:nvPicPr>
          <p:cNvPr id="20" name="Google Shape;305;gbb3d49b2c0_0_38">
            <a:extLst>
              <a:ext uri="{FF2B5EF4-FFF2-40B4-BE49-F238E27FC236}">
                <a16:creationId xmlns:a16="http://schemas.microsoft.com/office/drawing/2014/main" id="{7A813D71-175C-481D-9A4A-C9CE8FD049BE}"/>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170489" y="3648393"/>
            <a:ext cx="2864957" cy="2662668"/>
          </a:xfrm>
          <a:prstGeom prst="rect">
            <a:avLst/>
          </a:prstGeom>
          <a:noFill/>
          <a:ln>
            <a:noFill/>
          </a:ln>
        </p:spPr>
      </p:pic>
      <p:sp>
        <p:nvSpPr>
          <p:cNvPr id="21" name="Google Shape;306;gbb3d49b2c0_0_38">
            <a:extLst>
              <a:ext uri="{FF2B5EF4-FFF2-40B4-BE49-F238E27FC236}">
                <a16:creationId xmlns:a16="http://schemas.microsoft.com/office/drawing/2014/main" id="{DCF1DC07-1150-4F72-BFEF-7518F2307D0B}"/>
              </a:ext>
            </a:extLst>
          </p:cNvPr>
          <p:cNvSpPr txBox="1"/>
          <p:nvPr/>
        </p:nvSpPr>
        <p:spPr>
          <a:xfrm>
            <a:off x="4018896" y="6244833"/>
            <a:ext cx="2864957" cy="948800"/>
          </a:xfrm>
          <a:prstGeom prst="rect">
            <a:avLst/>
          </a:prstGeom>
          <a:noFill/>
          <a:ln>
            <a:noFill/>
          </a:ln>
        </p:spPr>
        <p:txBody>
          <a:bodyPr spcFirstLastPara="1" wrap="square" lIns="121900" tIns="60933" rIns="121900" bIns="60933" anchor="t" anchorCtr="0">
            <a:noAutofit/>
          </a:bodyPr>
          <a:lstStyle/>
          <a:p>
            <a:r>
              <a:rPr lang="en-US" sz="1800" dirty="0">
                <a:solidFill>
                  <a:schemeClr val="dk1"/>
                </a:solidFill>
                <a:latin typeface="Times New Roman"/>
                <a:ea typeface="Times New Roman"/>
                <a:cs typeface="Times New Roman"/>
                <a:sym typeface="Times New Roman"/>
              </a:rPr>
              <a:t>Tardigrades: “Water Bears”</a:t>
            </a:r>
            <a:endParaRPr sz="1800" dirty="0">
              <a:latin typeface="Times New Roman"/>
              <a:ea typeface="Times New Roman"/>
              <a:cs typeface="Times New Roman"/>
              <a:sym typeface="Times New Roman"/>
            </a:endParaRPr>
          </a:p>
        </p:txBody>
      </p:sp>
      <p:pic>
        <p:nvPicPr>
          <p:cNvPr id="22" name="Google Shape;307;gbb3d49b2c0_0_38">
            <a:extLst>
              <a:ext uri="{FF2B5EF4-FFF2-40B4-BE49-F238E27FC236}">
                <a16:creationId xmlns:a16="http://schemas.microsoft.com/office/drawing/2014/main" id="{3176C8DE-507B-4045-BF54-4CE63303A0E1}"/>
              </a:ext>
            </a:extLst>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187039" y="3038164"/>
            <a:ext cx="1844498" cy="2938071"/>
          </a:xfrm>
          <a:prstGeom prst="rect">
            <a:avLst/>
          </a:prstGeom>
          <a:noFill/>
          <a:ln>
            <a:noFill/>
          </a:ln>
        </p:spPr>
      </p:pic>
      <p:sp>
        <p:nvSpPr>
          <p:cNvPr id="23" name="Google Shape;308;gbb3d49b2c0_0_38">
            <a:extLst>
              <a:ext uri="{FF2B5EF4-FFF2-40B4-BE49-F238E27FC236}">
                <a16:creationId xmlns:a16="http://schemas.microsoft.com/office/drawing/2014/main" id="{4DFF742D-4BCE-4B0C-9EB7-E0341A29E633}"/>
              </a:ext>
            </a:extLst>
          </p:cNvPr>
          <p:cNvSpPr txBox="1"/>
          <p:nvPr/>
        </p:nvSpPr>
        <p:spPr>
          <a:xfrm>
            <a:off x="7048237" y="5977555"/>
            <a:ext cx="1983200" cy="338400"/>
          </a:xfrm>
          <a:prstGeom prst="rect">
            <a:avLst/>
          </a:prstGeom>
          <a:noFill/>
          <a:ln>
            <a:noFill/>
          </a:ln>
        </p:spPr>
        <p:txBody>
          <a:bodyPr spcFirstLastPara="1" wrap="square" lIns="121900" tIns="60933" rIns="121900" bIns="60933" anchor="t" anchorCtr="0">
            <a:noAutofit/>
          </a:bodyPr>
          <a:lstStyle/>
          <a:p>
            <a:pPr algn="ctr"/>
            <a:r>
              <a:rPr lang="en-US" sz="2000" dirty="0">
                <a:solidFill>
                  <a:schemeClr val="dk1"/>
                </a:solidFill>
                <a:latin typeface="Times New Roman"/>
                <a:ea typeface="Times New Roman"/>
                <a:cs typeface="Times New Roman"/>
                <a:sym typeface="Times New Roman"/>
              </a:rPr>
              <a:t>Rotifers</a:t>
            </a:r>
            <a:endParaRPr sz="2000" dirty="0">
              <a:latin typeface="Times New Roman"/>
              <a:ea typeface="Times New Roman"/>
              <a:cs typeface="Times New Roman"/>
              <a:sym typeface="Times New Roman"/>
            </a:endParaRPr>
          </a:p>
        </p:txBody>
      </p:sp>
      <p:sp>
        <p:nvSpPr>
          <p:cNvPr id="24" name="Google Shape;303;gbb3d49b2c0_0_38">
            <a:extLst>
              <a:ext uri="{FF2B5EF4-FFF2-40B4-BE49-F238E27FC236}">
                <a16:creationId xmlns:a16="http://schemas.microsoft.com/office/drawing/2014/main" id="{5B6BFF97-A69F-4EBE-8B65-CD83057CE9E4}"/>
              </a:ext>
            </a:extLst>
          </p:cNvPr>
          <p:cNvSpPr txBox="1"/>
          <p:nvPr/>
        </p:nvSpPr>
        <p:spPr>
          <a:xfrm>
            <a:off x="9916400" y="2499615"/>
            <a:ext cx="2275600" cy="494000"/>
          </a:xfrm>
          <a:prstGeom prst="rect">
            <a:avLst/>
          </a:prstGeom>
          <a:noFill/>
          <a:ln>
            <a:noFill/>
          </a:ln>
        </p:spPr>
        <p:txBody>
          <a:bodyPr spcFirstLastPara="1" wrap="square" lIns="121900" tIns="60933" rIns="121900" bIns="60933" anchor="t" anchorCtr="0">
            <a:noAutofit/>
          </a:bodyPr>
          <a:lstStyle/>
          <a:p>
            <a:r>
              <a:rPr lang="en-US" sz="2000" dirty="0">
                <a:solidFill>
                  <a:schemeClr val="dk1"/>
                </a:solidFill>
                <a:latin typeface="Times New Roman"/>
                <a:ea typeface="Times New Roman"/>
                <a:cs typeface="Times New Roman"/>
                <a:sym typeface="Times New Roman"/>
              </a:rPr>
              <a:t>Springtails</a:t>
            </a:r>
            <a:endParaRPr sz="2000" dirty="0">
              <a:latin typeface="Times New Roman"/>
              <a:ea typeface="Times New Roman"/>
              <a:cs typeface="Times New Roman"/>
              <a:sym typeface="Times New Roman"/>
            </a:endParaRPr>
          </a:p>
        </p:txBody>
      </p:sp>
      <p:pic>
        <p:nvPicPr>
          <p:cNvPr id="25" name="Google Shape;312;gbb3d49b2c0_0_38">
            <a:extLst>
              <a:ext uri="{FF2B5EF4-FFF2-40B4-BE49-F238E27FC236}">
                <a16:creationId xmlns:a16="http://schemas.microsoft.com/office/drawing/2014/main" id="{971496C7-569B-4369-A5B4-C0A3055F9CB4}"/>
              </a:ext>
            </a:extLst>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8915610" y="548655"/>
            <a:ext cx="3131427" cy="1992770"/>
          </a:xfrm>
          <a:prstGeom prst="rect">
            <a:avLst/>
          </a:prstGeom>
          <a:noFill/>
          <a:ln>
            <a:noFill/>
          </a:ln>
        </p:spPr>
      </p:pic>
    </p:spTree>
    <p:extLst>
      <p:ext uri="{BB962C8B-B14F-4D97-AF65-F5344CB8AC3E}">
        <p14:creationId xmlns:p14="http://schemas.microsoft.com/office/powerpoint/2010/main" val="1710222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11" descr="https://www.nrcs.usda.gov/Internet/FSE_MEDIA/nrcs142p2_049822.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18607" y="154226"/>
            <a:ext cx="8553450" cy="654954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2"/>
          <p:cNvSpPr txBox="1"/>
          <p:nvPr/>
        </p:nvSpPr>
        <p:spPr>
          <a:xfrm>
            <a:off x="380999" y="1862324"/>
            <a:ext cx="3606801" cy="4339039"/>
          </a:xfrm>
          <a:prstGeom prst="rect">
            <a:avLst/>
          </a:prstGeom>
          <a:noFill/>
          <a:ln>
            <a:noFill/>
          </a:ln>
        </p:spPr>
        <p:txBody>
          <a:bodyPr spcFirstLastPara="1" wrap="square" lIns="91425" tIns="45700" rIns="91425" bIns="45700" anchor="t" anchorCtr="0">
            <a:normAutofit fontScale="92500" lnSpcReduction="10000"/>
          </a:bodyPr>
          <a:lstStyle/>
          <a:p>
            <a:pPr marL="457200" marR="0" lvl="0" indent="-342900" algn="l" rtl="0">
              <a:lnSpc>
                <a:spcPct val="115000"/>
              </a:lnSpc>
              <a:spcBef>
                <a:spcPts val="360"/>
              </a:spcBef>
              <a:spcAft>
                <a:spcPts val="0"/>
              </a:spcAft>
              <a:buClr>
                <a:schemeClr val="dk1"/>
              </a:buClr>
              <a:buSzPts val="1800"/>
              <a:buFont typeface="Arial"/>
              <a:buChar char="•"/>
            </a:pPr>
            <a:r>
              <a:rPr lang="en-US" sz="2800" dirty="0">
                <a:solidFill>
                  <a:schemeClr val="dk1"/>
                </a:solidFill>
                <a:latin typeface="Calibri"/>
                <a:ea typeface="Calibri"/>
                <a:cs typeface="Calibri"/>
                <a:sym typeface="Calibri"/>
              </a:rPr>
              <a:t>A method to isolate and see small arthropods from soil and litter</a:t>
            </a:r>
          </a:p>
          <a:p>
            <a:pPr marL="114300" marR="0" lvl="0" algn="l" rtl="0">
              <a:lnSpc>
                <a:spcPct val="115000"/>
              </a:lnSpc>
              <a:spcBef>
                <a:spcPts val="360"/>
              </a:spcBef>
              <a:spcAft>
                <a:spcPts val="0"/>
              </a:spcAft>
              <a:buClr>
                <a:schemeClr val="dk1"/>
              </a:buClr>
              <a:buSzPts val="1800"/>
            </a:pPr>
            <a:endParaRPr dirty="0"/>
          </a:p>
          <a:p>
            <a:pPr marL="457200" marR="0" lvl="0" indent="-342900" algn="l" rtl="0">
              <a:lnSpc>
                <a:spcPct val="115000"/>
              </a:lnSpc>
              <a:spcBef>
                <a:spcPts val="360"/>
              </a:spcBef>
              <a:spcAft>
                <a:spcPts val="0"/>
              </a:spcAft>
              <a:buClr>
                <a:schemeClr val="dk1"/>
              </a:buClr>
              <a:buSzPts val="1800"/>
              <a:buFont typeface="Arial"/>
              <a:buChar char="•"/>
            </a:pPr>
            <a:r>
              <a:rPr lang="en-US" sz="2800" dirty="0">
                <a:solidFill>
                  <a:schemeClr val="dk1"/>
                </a:solidFill>
                <a:latin typeface="Calibri"/>
                <a:ea typeface="Calibri"/>
                <a:cs typeface="Calibri"/>
                <a:sym typeface="Calibri"/>
              </a:rPr>
              <a:t>Small organisms will move away from the heat and light and down the funnel into the preservative</a:t>
            </a:r>
            <a:endParaRPr dirty="0"/>
          </a:p>
        </p:txBody>
      </p:sp>
      <p:pic>
        <p:nvPicPr>
          <p:cNvPr id="301" name="Google Shape;301;p12"/>
          <p:cNvPicPr preferRelativeResize="0"/>
          <p:nvPr/>
        </p:nvPicPr>
        <p:blipFill rotWithShape="1">
          <a:blip r:embed="rId3">
            <a:alphaModFix/>
          </a:blip>
          <a:srcRect/>
          <a:stretch/>
        </p:blipFill>
        <p:spPr>
          <a:xfrm>
            <a:off x="4457700" y="1200150"/>
            <a:ext cx="7429500" cy="5340350"/>
          </a:xfrm>
          <a:prstGeom prst="rect">
            <a:avLst/>
          </a:prstGeom>
          <a:noFill/>
          <a:ln>
            <a:noFill/>
          </a:ln>
        </p:spPr>
      </p:pic>
      <p:sp>
        <p:nvSpPr>
          <p:cNvPr id="302" name="Google Shape;302;p12"/>
          <p:cNvSpPr txBox="1"/>
          <p:nvPr/>
        </p:nvSpPr>
        <p:spPr>
          <a:xfrm>
            <a:off x="742684" y="460561"/>
            <a:ext cx="9535275"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E4E79"/>
              </a:buClr>
              <a:buSzPts val="4400"/>
              <a:buFont typeface="Calibri"/>
              <a:buNone/>
            </a:pPr>
            <a:r>
              <a:rPr lang="en-US" sz="4400" b="1">
                <a:solidFill>
                  <a:srgbClr val="1E4E79"/>
                </a:solidFill>
                <a:latin typeface="Calibri"/>
                <a:ea typeface="Calibri"/>
                <a:cs typeface="Calibri"/>
                <a:sym typeface="Calibri"/>
              </a:rPr>
              <a:t>ACTIVITY: Berlese Funnel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867846" y="198172"/>
            <a:ext cx="8456308" cy="5817247"/>
          </a:xfrm>
          <a:prstGeom prst="rect">
            <a:avLst/>
          </a:prstGeom>
          <a:noFill/>
          <a:ln>
            <a:noFill/>
          </a:ln>
        </p:spPr>
      </p:pic>
      <p:sp>
        <p:nvSpPr>
          <p:cNvPr id="309" name="Google Shape;309;p13"/>
          <p:cNvSpPr txBox="1"/>
          <p:nvPr/>
        </p:nvSpPr>
        <p:spPr>
          <a:xfrm>
            <a:off x="957943" y="6232305"/>
            <a:ext cx="10428514"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Berlese funnels in the lab of Dr. Ernie Bernard, University of Tennessee</a:t>
            </a:r>
            <a:endParaRPr sz="24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084595" y="301172"/>
            <a:ext cx="3737289" cy="4465557"/>
          </a:xfrm>
          <a:prstGeom prst="rect">
            <a:avLst/>
          </a:prstGeom>
          <a:noFill/>
          <a:ln>
            <a:noFill/>
          </a:ln>
        </p:spPr>
      </p:pic>
      <p:pic>
        <p:nvPicPr>
          <p:cNvPr id="316" name="Google Shape;316;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485641" y="301172"/>
            <a:ext cx="3392166" cy="4465557"/>
          </a:xfrm>
          <a:prstGeom prst="rect">
            <a:avLst/>
          </a:prstGeom>
          <a:noFill/>
          <a:ln>
            <a:noFill/>
          </a:ln>
        </p:spPr>
      </p:pic>
      <p:pic>
        <p:nvPicPr>
          <p:cNvPr id="317" name="Google Shape;317;p1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86354" y="227407"/>
            <a:ext cx="3505336" cy="2167450"/>
          </a:xfrm>
          <a:prstGeom prst="rect">
            <a:avLst/>
          </a:prstGeom>
          <a:noFill/>
          <a:ln>
            <a:noFill/>
          </a:ln>
        </p:spPr>
      </p:pic>
      <p:sp>
        <p:nvSpPr>
          <p:cNvPr id="318" name="Google Shape;318;p14"/>
          <p:cNvSpPr txBox="1"/>
          <p:nvPr/>
        </p:nvSpPr>
        <p:spPr>
          <a:xfrm>
            <a:off x="453543" y="2645363"/>
            <a:ext cx="3638147" cy="22467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2000" b="1" i="0" u="none" strike="noStrike" cap="none" dirty="0">
                <a:solidFill>
                  <a:srgbClr val="000000"/>
                </a:solidFill>
                <a:latin typeface="Calibri"/>
                <a:ea typeface="Calibri"/>
                <a:cs typeface="Calibri"/>
                <a:sym typeface="Calibri"/>
              </a:rPr>
              <a:t>Tips</a:t>
            </a:r>
            <a:endParaRPr sz="2000"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400"/>
              <a:buFont typeface="Arial"/>
              <a:buChar char="•"/>
            </a:pPr>
            <a:r>
              <a:rPr lang="en-US" sz="2000" b="0" i="0" u="none" strike="noStrike" cap="none" dirty="0">
                <a:solidFill>
                  <a:srgbClr val="000000"/>
                </a:solidFill>
                <a:latin typeface="Calibri"/>
                <a:ea typeface="Calibri"/>
                <a:cs typeface="Calibri"/>
                <a:sym typeface="Calibri"/>
              </a:rPr>
              <a:t>Choose samples were you expect lots of insects: compost piles, rotting logs, leaf litter</a:t>
            </a:r>
            <a:endParaRPr sz="2000"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400"/>
              <a:buFont typeface="Arial"/>
              <a:buChar char="•"/>
            </a:pPr>
            <a:r>
              <a:rPr lang="en-US" sz="2000" b="0" i="0" u="none" strike="noStrike" cap="none" dirty="0">
                <a:solidFill>
                  <a:srgbClr val="000000"/>
                </a:solidFill>
                <a:latin typeface="Calibri"/>
                <a:ea typeface="Calibri"/>
                <a:cs typeface="Calibri"/>
                <a:sym typeface="Calibri"/>
              </a:rPr>
              <a:t>May take several days to see organisms</a:t>
            </a:r>
            <a:endParaRPr sz="2000" dirty="0">
              <a:solidFill>
                <a:schemeClr val="dk1"/>
              </a:solidFill>
              <a:latin typeface="Calibri"/>
              <a:ea typeface="Calibri"/>
              <a:cs typeface="Calibri"/>
              <a:sym typeface="Calibri"/>
            </a:endParaRPr>
          </a:p>
        </p:txBody>
      </p:sp>
      <p:sp>
        <p:nvSpPr>
          <p:cNvPr id="319" name="Google Shape;319;p14"/>
          <p:cNvSpPr txBox="1"/>
          <p:nvPr/>
        </p:nvSpPr>
        <p:spPr>
          <a:xfrm>
            <a:off x="398895" y="5142598"/>
            <a:ext cx="7259206" cy="1631175"/>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2000" b="1" i="0" u="none" strike="noStrike" cap="none" dirty="0">
                <a:solidFill>
                  <a:schemeClr val="lt1"/>
                </a:solidFill>
                <a:latin typeface="Calibri" panose="020F0502020204030204" pitchFamily="34" charset="0"/>
                <a:cs typeface="Calibri" panose="020F0502020204030204" pitchFamily="34" charset="0"/>
                <a:sym typeface="Arial"/>
              </a:rPr>
              <a:t>Berlese Funnels: Explore and Discuss</a:t>
            </a:r>
            <a:endParaRPr sz="2800" dirty="0">
              <a:solidFill>
                <a:schemeClr val="dk1"/>
              </a:solidFill>
              <a:latin typeface="Calibri" panose="020F0502020204030204" pitchFamily="34" charset="0"/>
              <a:ea typeface="Calibri"/>
              <a:cs typeface="Calibri" panose="020F0502020204030204" pitchFamily="34" charset="0"/>
              <a:sym typeface="Calibri"/>
            </a:endParaRPr>
          </a:p>
          <a:p>
            <a:pPr marL="285750" marR="0" lvl="0" indent="-285750" algn="l" rtl="0">
              <a:lnSpc>
                <a:spcPct val="100000"/>
              </a:lnSpc>
              <a:spcBef>
                <a:spcPts val="0"/>
              </a:spcBef>
              <a:spcAft>
                <a:spcPts val="0"/>
              </a:spcAft>
              <a:buClr>
                <a:schemeClr val="bg1"/>
              </a:buClr>
              <a:buSzPts val="1400"/>
              <a:buFont typeface="Arial"/>
              <a:buChar char="•"/>
            </a:pPr>
            <a:r>
              <a:rPr lang="en-US" sz="2000" b="0" i="0" u="none" strike="noStrike" cap="none" dirty="0">
                <a:solidFill>
                  <a:schemeClr val="lt1"/>
                </a:solidFill>
                <a:latin typeface="Calibri" panose="020F0502020204030204" pitchFamily="34" charset="0"/>
                <a:cs typeface="Calibri" panose="020F0502020204030204" pitchFamily="34" charset="0"/>
                <a:sym typeface="Arial"/>
              </a:rPr>
              <a:t>Use a microscope to see the organisms</a:t>
            </a:r>
            <a:endParaRPr sz="2800" dirty="0">
              <a:solidFill>
                <a:schemeClr val="dk1"/>
              </a:solidFill>
              <a:latin typeface="Calibri" panose="020F0502020204030204" pitchFamily="34" charset="0"/>
              <a:ea typeface="Calibri"/>
              <a:cs typeface="Calibri" panose="020F0502020204030204" pitchFamily="34" charset="0"/>
              <a:sym typeface="Calibri"/>
            </a:endParaRPr>
          </a:p>
          <a:p>
            <a:pPr marL="285750" marR="0" lvl="0" indent="-285750" algn="l" rtl="0">
              <a:lnSpc>
                <a:spcPct val="100000"/>
              </a:lnSpc>
              <a:spcBef>
                <a:spcPts val="0"/>
              </a:spcBef>
              <a:spcAft>
                <a:spcPts val="0"/>
              </a:spcAft>
              <a:buClr>
                <a:schemeClr val="bg1"/>
              </a:buClr>
              <a:buSzPts val="1400"/>
              <a:buFont typeface="Arial"/>
              <a:buChar char="•"/>
            </a:pPr>
            <a:r>
              <a:rPr lang="en-US" sz="2000" b="0" i="0" u="none" strike="noStrike" cap="none" dirty="0">
                <a:solidFill>
                  <a:schemeClr val="lt1"/>
                </a:solidFill>
                <a:latin typeface="Calibri" panose="020F0502020204030204" pitchFamily="34" charset="0"/>
                <a:cs typeface="Calibri" panose="020F0502020204030204" pitchFamily="34" charset="0"/>
                <a:sym typeface="Arial"/>
              </a:rPr>
              <a:t>Draw pictures of the organisms </a:t>
            </a:r>
            <a:endParaRPr sz="2800" dirty="0">
              <a:solidFill>
                <a:schemeClr val="dk1"/>
              </a:solidFill>
              <a:latin typeface="Calibri" panose="020F0502020204030204" pitchFamily="34" charset="0"/>
              <a:ea typeface="Calibri"/>
              <a:cs typeface="Calibri" panose="020F0502020204030204" pitchFamily="34" charset="0"/>
              <a:sym typeface="Calibri"/>
            </a:endParaRPr>
          </a:p>
          <a:p>
            <a:pPr marL="285750" marR="0" lvl="0" indent="-285750" algn="l" rtl="0">
              <a:lnSpc>
                <a:spcPct val="100000"/>
              </a:lnSpc>
              <a:spcBef>
                <a:spcPts val="0"/>
              </a:spcBef>
              <a:spcAft>
                <a:spcPts val="0"/>
              </a:spcAft>
              <a:buClr>
                <a:schemeClr val="bg1"/>
              </a:buClr>
              <a:buSzPts val="1400"/>
              <a:buFont typeface="Arial"/>
              <a:buChar char="•"/>
            </a:pPr>
            <a:r>
              <a:rPr lang="en-US" sz="2000" b="0" i="0" u="none" strike="noStrike" cap="none" dirty="0">
                <a:solidFill>
                  <a:schemeClr val="lt1"/>
                </a:solidFill>
                <a:latin typeface="Calibri" panose="020F0502020204030204" pitchFamily="34" charset="0"/>
                <a:cs typeface="Calibri" panose="020F0502020204030204" pitchFamily="34" charset="0"/>
                <a:sym typeface="Arial"/>
              </a:rPr>
              <a:t>Discuss the size of the organisms</a:t>
            </a:r>
            <a:endParaRPr sz="2800" dirty="0">
              <a:solidFill>
                <a:schemeClr val="dk1"/>
              </a:solidFill>
              <a:latin typeface="Calibri" panose="020F0502020204030204" pitchFamily="34" charset="0"/>
              <a:ea typeface="Calibri"/>
              <a:cs typeface="Calibri" panose="020F0502020204030204" pitchFamily="34" charset="0"/>
              <a:sym typeface="Calibri"/>
            </a:endParaRPr>
          </a:p>
          <a:p>
            <a:pPr marL="285750" marR="0" lvl="0" indent="-285750" algn="l" rtl="0">
              <a:lnSpc>
                <a:spcPct val="100000"/>
              </a:lnSpc>
              <a:spcBef>
                <a:spcPts val="0"/>
              </a:spcBef>
              <a:spcAft>
                <a:spcPts val="0"/>
              </a:spcAft>
              <a:buClr>
                <a:schemeClr val="bg1"/>
              </a:buClr>
              <a:buSzPts val="1400"/>
              <a:buFont typeface="Arial"/>
              <a:buChar char="•"/>
            </a:pPr>
            <a:r>
              <a:rPr lang="en-US" sz="2000" b="0" i="0" u="none" strike="noStrike" cap="none" dirty="0">
                <a:solidFill>
                  <a:schemeClr val="lt1"/>
                </a:solidFill>
                <a:latin typeface="Calibri" panose="020F0502020204030204" pitchFamily="34" charset="0"/>
                <a:cs typeface="Calibri" panose="020F0502020204030204" pitchFamily="34" charset="0"/>
                <a:sym typeface="Arial"/>
              </a:rPr>
              <a:t>Discuss their role in the ecosystem as </a:t>
            </a:r>
            <a:r>
              <a:rPr lang="en-US" sz="2000" b="1" i="0" u="none" strike="noStrike" cap="none" dirty="0">
                <a:solidFill>
                  <a:schemeClr val="lt1"/>
                </a:solidFill>
                <a:latin typeface="Calibri" panose="020F0502020204030204" pitchFamily="34" charset="0"/>
                <a:cs typeface="Calibri" panose="020F0502020204030204" pitchFamily="34" charset="0"/>
                <a:sym typeface="Arial"/>
              </a:rPr>
              <a:t>shredders </a:t>
            </a:r>
            <a:r>
              <a:rPr lang="en-US" sz="2000" b="0" i="0" u="none" strike="noStrike" cap="none" dirty="0">
                <a:solidFill>
                  <a:schemeClr val="lt1"/>
                </a:solidFill>
                <a:latin typeface="Calibri" panose="020F0502020204030204" pitchFamily="34" charset="0"/>
                <a:cs typeface="Calibri" panose="020F0502020204030204" pitchFamily="34" charset="0"/>
                <a:sym typeface="Arial"/>
              </a:rPr>
              <a:t>and</a:t>
            </a:r>
            <a:r>
              <a:rPr lang="en-US" sz="2000" b="1" i="0" u="none" strike="noStrike" cap="none" dirty="0">
                <a:solidFill>
                  <a:schemeClr val="lt1"/>
                </a:solidFill>
                <a:latin typeface="Calibri" panose="020F0502020204030204" pitchFamily="34" charset="0"/>
                <a:cs typeface="Calibri" panose="020F0502020204030204" pitchFamily="34" charset="0"/>
                <a:sym typeface="Arial"/>
              </a:rPr>
              <a:t> predators</a:t>
            </a:r>
            <a:endParaRPr sz="2800" dirty="0">
              <a:solidFill>
                <a:schemeClr val="dk1"/>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6" name="Google Shape;326;p15"/>
          <p:cNvSpPr txBox="1"/>
          <p:nvPr/>
        </p:nvSpPr>
        <p:spPr>
          <a:xfrm>
            <a:off x="97524" y="74481"/>
            <a:ext cx="9535275" cy="8299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E4E79"/>
              </a:buClr>
              <a:buSzPts val="4400"/>
              <a:buFont typeface="Calibri"/>
              <a:buNone/>
            </a:pPr>
            <a:r>
              <a:rPr lang="en-US" sz="4400" b="1" dirty="0">
                <a:solidFill>
                  <a:srgbClr val="1E4E79"/>
                </a:solidFill>
                <a:latin typeface="Calibri"/>
                <a:ea typeface="Calibri"/>
                <a:cs typeface="Calibri"/>
                <a:sym typeface="Calibri"/>
              </a:rPr>
              <a:t>Soil microfauna</a:t>
            </a:r>
            <a:endParaRPr dirty="0"/>
          </a:p>
        </p:txBody>
      </p:sp>
      <p:pic>
        <p:nvPicPr>
          <p:cNvPr id="4" name="Online Media 3" title="Soil Biology (Microfauna) - Terry Tollefson">
            <a:hlinkClick r:id="" action="ppaction://media"/>
            <a:extLst>
              <a:ext uri="{FF2B5EF4-FFF2-40B4-BE49-F238E27FC236}">
                <a16:creationId xmlns:a16="http://schemas.microsoft.com/office/drawing/2014/main" id="{E90D02BB-C97D-4EE4-8ED8-8FFD7B164B7A}"/>
              </a:ext>
            </a:extLst>
          </p:cNvPr>
          <p:cNvPicPr>
            <a:picLocks noRot="1" noChangeAspect="1"/>
          </p:cNvPicPr>
          <p:nvPr>
            <a:videoFile r:link="rId1"/>
          </p:nvPr>
        </p:nvPicPr>
        <p:blipFill>
          <a:blip r:embed="rId4"/>
          <a:stretch>
            <a:fillRect/>
          </a:stretch>
        </p:blipFill>
        <p:spPr>
          <a:xfrm>
            <a:off x="863756" y="726915"/>
            <a:ext cx="10538460" cy="5927885"/>
          </a:xfrm>
          <a:prstGeom prst="rect">
            <a:avLst/>
          </a:prstGeom>
        </p:spPr>
      </p:pic>
      <p:sp>
        <p:nvSpPr>
          <p:cNvPr id="5" name="Rectangle 4">
            <a:extLst>
              <a:ext uri="{FF2B5EF4-FFF2-40B4-BE49-F238E27FC236}">
                <a16:creationId xmlns:a16="http://schemas.microsoft.com/office/drawing/2014/main" id="{8B511F64-7AC1-4573-8F32-4C1F015B7D98}"/>
              </a:ext>
            </a:extLst>
          </p:cNvPr>
          <p:cNvSpPr/>
          <p:nvPr/>
        </p:nvSpPr>
        <p:spPr>
          <a:xfrm>
            <a:off x="8942554" y="6627167"/>
            <a:ext cx="2114681" cy="461665"/>
          </a:xfrm>
          <a:prstGeom prst="rect">
            <a:avLst/>
          </a:prstGeom>
        </p:spPr>
        <p:txBody>
          <a:bodyPr wrap="none">
            <a:spAutoFit/>
          </a:bodyPr>
          <a:lstStyle/>
          <a:p>
            <a:r>
              <a:rPr lang="en-US" sz="1200" dirty="0">
                <a:hlinkClick r:id="rId5"/>
              </a:rPr>
              <a:t>https://youtu.be/VuHznslr8aI</a:t>
            </a:r>
            <a:endParaRPr lang="en-US" sz="1200" dirty="0"/>
          </a:p>
          <a:p>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dirty="0">
                <a:solidFill>
                  <a:srgbClr val="1E4E79"/>
                </a:solidFill>
              </a:rPr>
              <a:t>Chapter 3: Soil Biology</a:t>
            </a:r>
            <a:endParaRPr dirty="0"/>
          </a:p>
        </p:txBody>
      </p:sp>
      <p:sp>
        <p:nvSpPr>
          <p:cNvPr id="178" name="Google Shape;178;p2"/>
          <p:cNvSpPr txBox="1">
            <a:spLocks noGrp="1"/>
          </p:cNvSpPr>
          <p:nvPr>
            <p:ph type="body" idx="1"/>
          </p:nvPr>
        </p:nvSpPr>
        <p:spPr>
          <a:xfrm>
            <a:off x="1818526" y="1690688"/>
            <a:ext cx="9154274" cy="4486275"/>
          </a:xfrm>
          <a:prstGeom prst="rect">
            <a:avLst/>
          </a:prstGeom>
          <a:noFill/>
          <a:ln>
            <a:noFill/>
          </a:ln>
        </p:spPr>
        <p:txBody>
          <a:bodyPr spcFirstLastPara="1" wrap="square" lIns="91425" tIns="45700" rIns="91425" bIns="45700" anchor="t" anchorCtr="0">
            <a:normAutofit fontScale="77500" lnSpcReduction="20000"/>
          </a:bodyPr>
          <a:lstStyle/>
          <a:p>
            <a:pPr marL="114300" lvl="0" indent="0">
              <a:lnSpc>
                <a:spcPct val="115000"/>
              </a:lnSpc>
              <a:spcBef>
                <a:spcPts val="0"/>
              </a:spcBef>
              <a:buSzPct val="74844"/>
              <a:buNone/>
            </a:pPr>
            <a:r>
              <a:rPr lang="en-US" sz="2600" b="1" dirty="0"/>
              <a:t>Educator Guide: </a:t>
            </a:r>
            <a:r>
              <a:rPr lang="en-US" sz="2600" dirty="0">
                <a:hlinkClick r:id="rId3"/>
              </a:rPr>
              <a:t>https://serc.carleton.edu/kskl_educator/soil_biology/index.html</a:t>
            </a:r>
            <a:endParaRPr lang="en-US" sz="2600" dirty="0"/>
          </a:p>
          <a:p>
            <a:pPr marL="114300" lvl="0" indent="0">
              <a:lnSpc>
                <a:spcPct val="115000"/>
              </a:lnSpc>
              <a:spcBef>
                <a:spcPts val="0"/>
              </a:spcBef>
              <a:buSzPct val="74844"/>
              <a:buNone/>
            </a:pPr>
            <a:endParaRPr lang="en-US" sz="2600" b="1" dirty="0"/>
          </a:p>
          <a:p>
            <a:pPr marL="114300" lvl="0" indent="0" algn="l" rtl="0">
              <a:lnSpc>
                <a:spcPct val="115000"/>
              </a:lnSpc>
              <a:spcBef>
                <a:spcPts val="0"/>
              </a:spcBef>
              <a:spcAft>
                <a:spcPts val="0"/>
              </a:spcAft>
              <a:buClr>
                <a:schemeClr val="dk1"/>
              </a:buClr>
              <a:buSzPct val="74844"/>
              <a:buNone/>
            </a:pPr>
            <a:r>
              <a:rPr lang="en-US" sz="2600" b="1" dirty="0"/>
              <a:t>Essential Questions</a:t>
            </a:r>
            <a:endParaRPr sz="2600" dirty="0"/>
          </a:p>
          <a:p>
            <a:pPr marL="1028700" lvl="1" indent="-457200" algn="l" rtl="0">
              <a:lnSpc>
                <a:spcPct val="115000"/>
              </a:lnSpc>
              <a:spcBef>
                <a:spcPts val="360"/>
              </a:spcBef>
              <a:spcAft>
                <a:spcPts val="0"/>
              </a:spcAft>
              <a:buClr>
                <a:schemeClr val="dk1"/>
              </a:buClr>
              <a:buSzPct val="74844"/>
              <a:buChar char="•"/>
            </a:pPr>
            <a:r>
              <a:rPr lang="en-US" sz="2600" dirty="0"/>
              <a:t>What types of life exist in the soil?</a:t>
            </a:r>
            <a:endParaRPr dirty="0"/>
          </a:p>
          <a:p>
            <a:pPr marL="1028700" lvl="1" indent="-457200" algn="l" rtl="0">
              <a:lnSpc>
                <a:spcPct val="115000"/>
              </a:lnSpc>
              <a:spcBef>
                <a:spcPts val="360"/>
              </a:spcBef>
              <a:spcAft>
                <a:spcPts val="0"/>
              </a:spcAft>
              <a:buClr>
                <a:schemeClr val="dk1"/>
              </a:buClr>
              <a:buSzPct val="74844"/>
              <a:buChar char="•"/>
            </a:pPr>
            <a:r>
              <a:rPr lang="en-US" sz="2600" dirty="0"/>
              <a:t>What ecosystem services do these organisms perform?</a:t>
            </a:r>
            <a:endParaRPr dirty="0"/>
          </a:p>
          <a:p>
            <a:pPr marL="0" lvl="0" indent="0" algn="l" rtl="0">
              <a:lnSpc>
                <a:spcPct val="115000"/>
              </a:lnSpc>
              <a:spcBef>
                <a:spcPts val="360"/>
              </a:spcBef>
              <a:spcAft>
                <a:spcPts val="0"/>
              </a:spcAft>
              <a:buClr>
                <a:schemeClr val="dk1"/>
              </a:buClr>
              <a:buSzPct val="74844"/>
              <a:buNone/>
            </a:pPr>
            <a:endParaRPr sz="2600" b="1" dirty="0"/>
          </a:p>
          <a:p>
            <a:pPr marL="114300" lvl="0" indent="0" algn="l" rtl="0">
              <a:lnSpc>
                <a:spcPct val="115000"/>
              </a:lnSpc>
              <a:spcBef>
                <a:spcPts val="360"/>
              </a:spcBef>
              <a:spcAft>
                <a:spcPts val="0"/>
              </a:spcAft>
              <a:buClr>
                <a:schemeClr val="dk1"/>
              </a:buClr>
              <a:buSzPct val="74844"/>
              <a:buNone/>
            </a:pPr>
            <a:r>
              <a:rPr lang="en-US" sz="2600" b="1" dirty="0"/>
              <a:t>Big Ideas</a:t>
            </a:r>
            <a:endParaRPr sz="2600" dirty="0"/>
          </a:p>
          <a:p>
            <a:pPr marL="1028700" lvl="1" indent="-457200" algn="l" rtl="0">
              <a:lnSpc>
                <a:spcPct val="115000"/>
              </a:lnSpc>
              <a:spcBef>
                <a:spcPts val="360"/>
              </a:spcBef>
              <a:spcAft>
                <a:spcPts val="0"/>
              </a:spcAft>
              <a:buClr>
                <a:schemeClr val="dk1"/>
              </a:buClr>
              <a:buSzPct val="74844"/>
              <a:buChar char="•"/>
            </a:pPr>
            <a:r>
              <a:rPr lang="en-US" sz="2600" dirty="0"/>
              <a:t>Soil is a complex and 3-dimensional habitat whose properties change with space and time.</a:t>
            </a:r>
            <a:endParaRPr dirty="0"/>
          </a:p>
          <a:p>
            <a:pPr marL="1028700" lvl="1" indent="-457200" algn="l" rtl="0">
              <a:lnSpc>
                <a:spcPct val="115000"/>
              </a:lnSpc>
              <a:spcBef>
                <a:spcPts val="360"/>
              </a:spcBef>
              <a:spcAft>
                <a:spcPts val="0"/>
              </a:spcAft>
              <a:buClr>
                <a:schemeClr val="dk1"/>
              </a:buClr>
              <a:buSzPct val="74844"/>
              <a:buChar char="•"/>
            </a:pPr>
            <a:r>
              <a:rPr lang="en-US" sz="2600" dirty="0"/>
              <a:t>Abundant and diverse forms of life exist in this habitat.</a:t>
            </a:r>
            <a:endParaRPr dirty="0"/>
          </a:p>
          <a:p>
            <a:pPr marL="1028700" lvl="1" indent="-457200" algn="l" rtl="0">
              <a:lnSpc>
                <a:spcPct val="115000"/>
              </a:lnSpc>
              <a:spcBef>
                <a:spcPts val="360"/>
              </a:spcBef>
              <a:spcAft>
                <a:spcPts val="0"/>
              </a:spcAft>
              <a:buClr>
                <a:schemeClr val="dk1"/>
              </a:buClr>
              <a:buSzPct val="74844"/>
              <a:buChar char="•"/>
            </a:pPr>
            <a:r>
              <a:rPr lang="en-US" sz="2600" dirty="0"/>
              <a:t>Soil organisms perform essential ecosystem functions such as decomposition of organic compounds, carbon and nutrient cycling, and soil structuring.</a:t>
            </a:r>
            <a:endParaRPr dirty="0"/>
          </a:p>
          <a:p>
            <a:pPr marL="228600" lvl="0" indent="-64135" algn="l" rtl="0">
              <a:lnSpc>
                <a:spcPct val="90000"/>
              </a:lnSpc>
              <a:spcBef>
                <a:spcPts val="1000"/>
              </a:spcBef>
              <a:spcAft>
                <a:spcPts val="0"/>
              </a:spcAft>
              <a:buClr>
                <a:schemeClr val="dk1"/>
              </a:buClr>
              <a:buSzPct val="100000"/>
              <a:buNone/>
            </a:pPr>
            <a:endParaRPr dirty="0"/>
          </a:p>
        </p:txBody>
      </p:sp>
      <p:sp>
        <p:nvSpPr>
          <p:cNvPr id="179" name="Google Shape;179;p2"/>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
        <p:nvSpPr>
          <p:cNvPr id="180" name="Google Shape;180;p2"/>
          <p:cNvSpPr txBox="1"/>
          <p:nvPr/>
        </p:nvSpPr>
        <p:spPr>
          <a:xfrm>
            <a:off x="10173110" y="2358558"/>
            <a:ext cx="1353195" cy="1114899"/>
          </a:xfrm>
          <a:prstGeom prst="rect">
            <a:avLst/>
          </a:prstGeom>
          <a:solidFill>
            <a:srgbClr val="92D050"/>
          </a:solidFill>
          <a:ln>
            <a:noFill/>
          </a:ln>
        </p:spPr>
        <p:txBody>
          <a:bodyPr spcFirstLastPara="1" wrap="square" lIns="68575" tIns="34275" rIns="68575" bIns="34275" anchor="t" anchorCtr="0">
            <a:normAutofit lnSpcReduction="10000"/>
          </a:bodyPr>
          <a:lstStyle/>
          <a:p>
            <a:pPr marL="0" marR="0" lvl="0" indent="0" algn="ctr" rtl="0">
              <a:lnSpc>
                <a:spcPct val="100000"/>
              </a:lnSpc>
              <a:spcBef>
                <a:spcPts val="0"/>
              </a:spcBef>
              <a:spcAft>
                <a:spcPts val="0"/>
              </a:spcAft>
              <a:buClr>
                <a:srgbClr val="000000"/>
              </a:buClr>
              <a:buSzPts val="2400"/>
              <a:buFont typeface="Arial"/>
              <a:buNone/>
            </a:pPr>
            <a:r>
              <a:rPr lang="en-US" sz="2000" b="0" i="0" u="none" strike="noStrike" cap="none" dirty="0">
                <a:solidFill>
                  <a:schemeClr val="dk1"/>
                </a:solidFill>
                <a:latin typeface="Arial"/>
                <a:ea typeface="Arial"/>
                <a:cs typeface="Arial"/>
                <a:sym typeface="Arial"/>
              </a:rPr>
              <a:t>NGSS:</a:t>
            </a:r>
            <a:endParaRPr sz="16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480"/>
              </a:spcBef>
              <a:spcAft>
                <a:spcPts val="0"/>
              </a:spcAft>
              <a:buClr>
                <a:srgbClr val="000000"/>
              </a:buClr>
              <a:buSzPts val="2400"/>
              <a:buFont typeface="Arial"/>
              <a:buNone/>
            </a:pPr>
            <a:r>
              <a:rPr lang="en-US" sz="1600" b="0" i="0" u="none" strike="noStrike" cap="none" dirty="0">
                <a:solidFill>
                  <a:schemeClr val="dk1"/>
                </a:solidFill>
                <a:latin typeface="Arial"/>
                <a:ea typeface="Arial"/>
                <a:cs typeface="Arial"/>
                <a:sym typeface="Arial"/>
              </a:rPr>
              <a:t>HS-ESS2-7</a:t>
            </a:r>
            <a:br>
              <a:rPr lang="en-US" sz="16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HS-LS1-5</a:t>
            </a:r>
            <a:br>
              <a:rPr lang="en-US" sz="16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HS-LS1-7</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6"/>
          <p:cNvSpPr txBox="1">
            <a:spLocks noGrp="1"/>
          </p:cNvSpPr>
          <p:nvPr>
            <p:ph type="title"/>
          </p:nvPr>
        </p:nvSpPr>
        <p:spPr>
          <a:xfrm>
            <a:off x="1818524" y="365125"/>
            <a:ext cx="9535275" cy="214947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dirty="0">
                <a:solidFill>
                  <a:srgbClr val="1E4E79"/>
                </a:solidFill>
              </a:rPr>
              <a:t>Big Idea 3</a:t>
            </a:r>
            <a:endParaRPr dirty="0"/>
          </a:p>
        </p:txBody>
      </p:sp>
      <p:sp>
        <p:nvSpPr>
          <p:cNvPr id="333" name="Google Shape;333;p16"/>
          <p:cNvSpPr txBox="1">
            <a:spLocks noGrp="1"/>
          </p:cNvSpPr>
          <p:nvPr>
            <p:ph type="body" idx="1"/>
          </p:nvPr>
        </p:nvSpPr>
        <p:spPr>
          <a:xfrm>
            <a:off x="1818526" y="2514599"/>
            <a:ext cx="9535274" cy="36623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000"/>
              <a:buNone/>
            </a:pPr>
            <a:r>
              <a:rPr lang="en-US" sz="4000" dirty="0"/>
              <a:t>Soil organisms perform essential ecosystem functions such as decomposition of organic compounds, carbon and nutrient cycling, and soil structuring</a:t>
            </a:r>
            <a:br>
              <a:rPr lang="en-US" sz="4000" dirty="0"/>
            </a:br>
            <a:br>
              <a:rPr lang="en-US" sz="2400" dirty="0"/>
            </a:br>
            <a:endParaRPr sz="2400" dirty="0"/>
          </a:p>
        </p:txBody>
      </p:sp>
      <p:sp>
        <p:nvSpPr>
          <p:cNvPr id="334" name="Google Shape;334;p16"/>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7"/>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dirty="0">
                <a:solidFill>
                  <a:srgbClr val="1E4E79"/>
                </a:solidFill>
              </a:rPr>
              <a:t>No Soil, No Life!</a:t>
            </a:r>
            <a:endParaRPr dirty="0"/>
          </a:p>
        </p:txBody>
      </p:sp>
      <p:sp>
        <p:nvSpPr>
          <p:cNvPr id="341" name="Google Shape;341;p17"/>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
        <p:nvSpPr>
          <p:cNvPr id="342" name="Google Shape;342;p17"/>
          <p:cNvSpPr txBox="1">
            <a:spLocks noGrp="1"/>
          </p:cNvSpPr>
          <p:nvPr>
            <p:ph type="body" idx="1"/>
          </p:nvPr>
        </p:nvSpPr>
        <p:spPr>
          <a:xfrm>
            <a:off x="1760838" y="1542815"/>
            <a:ext cx="6334125" cy="4351338"/>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0"/>
              </a:spcAft>
              <a:buClr>
                <a:schemeClr val="dk1"/>
              </a:buClr>
              <a:buSzPct val="74844"/>
              <a:buNone/>
            </a:pPr>
            <a:r>
              <a:rPr lang="en-US" sz="2600"/>
              <a:t>Not a new idea: </a:t>
            </a:r>
            <a:endParaRPr sz="2600"/>
          </a:p>
          <a:p>
            <a:pPr marL="0" lvl="0" indent="0" algn="l" rtl="0">
              <a:lnSpc>
                <a:spcPct val="115000"/>
              </a:lnSpc>
              <a:spcBef>
                <a:spcPts val="0"/>
              </a:spcBef>
              <a:spcAft>
                <a:spcPts val="0"/>
              </a:spcAft>
              <a:buClr>
                <a:srgbClr val="1A1A1A"/>
              </a:buClr>
              <a:buSzPct val="74844"/>
              <a:buNone/>
            </a:pPr>
            <a:r>
              <a:rPr lang="en-US" sz="2600" b="1" i="1">
                <a:solidFill>
                  <a:srgbClr val="1A1A1A"/>
                </a:solidFill>
              </a:rPr>
              <a:t>‘Essentially, all life depends upon the soil ... There can be no life without soil and no soil without life; they have evolved together.’            </a:t>
            </a:r>
            <a:endParaRPr sz="2600"/>
          </a:p>
          <a:p>
            <a:pPr marL="0" lvl="0" indent="0" algn="l" rtl="0">
              <a:lnSpc>
                <a:spcPct val="115000"/>
              </a:lnSpc>
              <a:spcBef>
                <a:spcPts val="0"/>
              </a:spcBef>
              <a:spcAft>
                <a:spcPts val="0"/>
              </a:spcAft>
              <a:buClr>
                <a:srgbClr val="1A1A1A"/>
              </a:buClr>
              <a:buSzPct val="74844"/>
              <a:buNone/>
            </a:pPr>
            <a:r>
              <a:rPr lang="en-US" sz="2600" b="1" i="1">
                <a:solidFill>
                  <a:srgbClr val="1A1A1A"/>
                </a:solidFill>
              </a:rPr>
              <a:t>  </a:t>
            </a:r>
            <a:r>
              <a:rPr lang="en-US" sz="2600">
                <a:solidFill>
                  <a:srgbClr val="1A1A1A"/>
                </a:solidFill>
              </a:rPr>
              <a:t>-Charles E. Kellogg, USDA Yearbook of Agriculture, 1938.</a:t>
            </a:r>
            <a:endParaRPr sz="2600"/>
          </a:p>
          <a:p>
            <a:pPr marL="0" lvl="0" indent="0" algn="l" rtl="0">
              <a:lnSpc>
                <a:spcPct val="115000"/>
              </a:lnSpc>
              <a:spcBef>
                <a:spcPts val="0"/>
              </a:spcBef>
              <a:spcAft>
                <a:spcPts val="0"/>
              </a:spcAft>
              <a:buClr>
                <a:schemeClr val="dk1"/>
              </a:buClr>
              <a:buSzPct val="74844"/>
              <a:buNone/>
            </a:pPr>
            <a:endParaRPr sz="2600" b="1" i="1">
              <a:solidFill>
                <a:srgbClr val="083C92"/>
              </a:solidFill>
            </a:endParaRPr>
          </a:p>
          <a:p>
            <a:pPr marL="0" lvl="0" indent="0" algn="l" rtl="0">
              <a:lnSpc>
                <a:spcPct val="115000"/>
              </a:lnSpc>
              <a:spcBef>
                <a:spcPts val="0"/>
              </a:spcBef>
              <a:spcAft>
                <a:spcPts val="0"/>
              </a:spcAft>
              <a:buClr>
                <a:schemeClr val="dk1"/>
              </a:buClr>
              <a:buSzPct val="74844"/>
              <a:buNone/>
            </a:pPr>
            <a:r>
              <a:rPr lang="en-US" sz="2600"/>
              <a:t>In other words… </a:t>
            </a:r>
            <a:endParaRPr sz="2600"/>
          </a:p>
          <a:p>
            <a:pPr marL="0" lvl="0" indent="0" algn="ctr" rtl="0">
              <a:lnSpc>
                <a:spcPct val="115000"/>
              </a:lnSpc>
              <a:spcBef>
                <a:spcPts val="0"/>
              </a:spcBef>
              <a:spcAft>
                <a:spcPts val="0"/>
              </a:spcAft>
              <a:buClr>
                <a:schemeClr val="dk1"/>
              </a:buClr>
              <a:buSzPct val="74844"/>
              <a:buNone/>
            </a:pPr>
            <a:r>
              <a:rPr lang="en-US" sz="2600"/>
              <a:t>….life </a:t>
            </a:r>
            <a:r>
              <a:rPr lang="en-US" sz="2600" u="sng"/>
              <a:t>above</a:t>
            </a:r>
            <a:r>
              <a:rPr lang="en-US" sz="2600"/>
              <a:t> ground depends on the life </a:t>
            </a:r>
            <a:r>
              <a:rPr lang="en-US" sz="2600" u="sng"/>
              <a:t>below</a:t>
            </a:r>
            <a:r>
              <a:rPr lang="en-US" sz="2600"/>
              <a:t> ground!</a:t>
            </a:r>
            <a:endParaRPr sz="2600"/>
          </a:p>
          <a:p>
            <a:pPr marL="457200" lvl="0" indent="-228600" algn="l" rtl="0">
              <a:lnSpc>
                <a:spcPct val="115000"/>
              </a:lnSpc>
              <a:spcBef>
                <a:spcPts val="0"/>
              </a:spcBef>
              <a:spcAft>
                <a:spcPts val="0"/>
              </a:spcAft>
              <a:buClr>
                <a:schemeClr val="dk1"/>
              </a:buClr>
              <a:buSzPct val="121621"/>
              <a:buNone/>
            </a:pPr>
            <a:endParaRPr sz="1600"/>
          </a:p>
        </p:txBody>
      </p:sp>
      <p:pic>
        <p:nvPicPr>
          <p:cNvPr id="343" name="Google Shape;343;p17" descr="https://www.morningagclips.com/wp-content/uploads/2017/09/hands-in-soil_crop.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53491" y="888022"/>
            <a:ext cx="3742174" cy="2962555"/>
          </a:xfrm>
          <a:prstGeom prst="rect">
            <a:avLst/>
          </a:prstGeom>
          <a:noFill/>
          <a:ln>
            <a:noFill/>
          </a:ln>
        </p:spPr>
      </p:pic>
      <p:pic>
        <p:nvPicPr>
          <p:cNvPr id="344" name="Google Shape;344;p1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52649" y="3410199"/>
            <a:ext cx="3737478" cy="296293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99426-6ED3-4A4E-87F2-75E695E2E5C2}"/>
              </a:ext>
            </a:extLst>
          </p:cNvPr>
          <p:cNvSpPr>
            <a:spLocks noGrp="1"/>
          </p:cNvSpPr>
          <p:nvPr>
            <p:ph type="title"/>
          </p:nvPr>
        </p:nvSpPr>
        <p:spPr>
          <a:xfrm>
            <a:off x="538480" y="414537"/>
            <a:ext cx="10195708" cy="481936"/>
          </a:xfrm>
        </p:spPr>
        <p:txBody>
          <a:bodyPr>
            <a:noAutofit/>
          </a:bodyPr>
          <a:lstStyle/>
          <a:p>
            <a:r>
              <a:rPr lang="en-US" sz="3600" b="1" dirty="0"/>
              <a:t>Soils are a living system… just like the human body</a:t>
            </a:r>
          </a:p>
        </p:txBody>
      </p:sp>
      <p:graphicFrame>
        <p:nvGraphicFramePr>
          <p:cNvPr id="3" name="Table 2">
            <a:extLst>
              <a:ext uri="{FF2B5EF4-FFF2-40B4-BE49-F238E27FC236}">
                <a16:creationId xmlns:a16="http://schemas.microsoft.com/office/drawing/2014/main" id="{D2048237-A05D-4AD5-B991-5C4A7552E6B1}"/>
              </a:ext>
            </a:extLst>
          </p:cNvPr>
          <p:cNvGraphicFramePr>
            <a:graphicFrameLocks noGrp="1"/>
          </p:cNvGraphicFramePr>
          <p:nvPr>
            <p:extLst>
              <p:ext uri="{D42A27DB-BD31-4B8C-83A1-F6EECF244321}">
                <p14:modId xmlns:p14="http://schemas.microsoft.com/office/powerpoint/2010/main" val="1038327939"/>
              </p:ext>
            </p:extLst>
          </p:nvPr>
        </p:nvGraphicFramePr>
        <p:xfrm>
          <a:off x="1419368" y="1151468"/>
          <a:ext cx="9887045" cy="4555066"/>
        </p:xfrm>
        <a:graphic>
          <a:graphicData uri="http://schemas.openxmlformats.org/drawingml/2006/table">
            <a:tbl>
              <a:tblPr firstRow="1" bandRow="1">
                <a:tableStyleId>{2D5ABB26-0587-4C30-8999-92F81FD0307C}</a:tableStyleId>
              </a:tblPr>
              <a:tblGrid>
                <a:gridCol w="4167116">
                  <a:extLst>
                    <a:ext uri="{9D8B030D-6E8A-4147-A177-3AD203B41FA5}">
                      <a16:colId xmlns:a16="http://schemas.microsoft.com/office/drawing/2014/main" val="3159208974"/>
                    </a:ext>
                  </a:extLst>
                </a:gridCol>
                <a:gridCol w="5719929">
                  <a:extLst>
                    <a:ext uri="{9D8B030D-6E8A-4147-A177-3AD203B41FA5}">
                      <a16:colId xmlns:a16="http://schemas.microsoft.com/office/drawing/2014/main" val="1150735528"/>
                    </a:ext>
                  </a:extLst>
                </a:gridCol>
              </a:tblGrid>
              <a:tr h="598107">
                <a:tc>
                  <a:txBody>
                    <a:bodyPr/>
                    <a:lstStyle/>
                    <a:p>
                      <a:pPr marL="0" marR="0">
                        <a:lnSpc>
                          <a:spcPct val="107000"/>
                        </a:lnSpc>
                        <a:spcBef>
                          <a:spcPts val="0"/>
                        </a:spcBef>
                        <a:spcAft>
                          <a:spcPts val="800"/>
                        </a:spcAft>
                      </a:pPr>
                      <a:r>
                        <a:rPr lang="en-US" sz="1700" b="1">
                          <a:effectLst/>
                        </a:rPr>
                        <a:t>Soil property or service…</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88005" marR="88005" marT="0" marB="0" anchor="ctr"/>
                </a:tc>
                <a:tc>
                  <a:txBody>
                    <a:bodyPr/>
                    <a:lstStyle/>
                    <a:p>
                      <a:pPr marL="0" marR="0">
                        <a:lnSpc>
                          <a:spcPct val="107000"/>
                        </a:lnSpc>
                        <a:spcBef>
                          <a:spcPts val="0"/>
                        </a:spcBef>
                        <a:spcAft>
                          <a:spcPts val="800"/>
                        </a:spcAft>
                      </a:pPr>
                      <a:r>
                        <a:rPr lang="en-US" sz="1700" b="1" dirty="0">
                          <a:effectLst/>
                        </a:rPr>
                        <a:t>…is kind of like the human…</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88005" marR="88005" marT="0" marB="0" anchor="ctr"/>
                </a:tc>
                <a:extLst>
                  <a:ext uri="{0D108BD9-81ED-4DB2-BD59-A6C34878D82A}">
                    <a16:rowId xmlns:a16="http://schemas.microsoft.com/office/drawing/2014/main" val="264362706"/>
                  </a:ext>
                </a:extLst>
              </a:tr>
              <a:tr h="598107">
                <a:tc>
                  <a:txBody>
                    <a:bodyPr/>
                    <a:lstStyle/>
                    <a:p>
                      <a:pPr marL="0" marR="0" algn="ctr">
                        <a:lnSpc>
                          <a:spcPct val="107000"/>
                        </a:lnSpc>
                        <a:spcBef>
                          <a:spcPts val="0"/>
                        </a:spcBef>
                        <a:spcAft>
                          <a:spcPts val="800"/>
                        </a:spcAft>
                      </a:pPr>
                      <a:r>
                        <a:rPr lang="en-US" sz="1600">
                          <a:effectLst/>
                        </a:rPr>
                        <a:t>Decomposition, nutrient cycling</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005" marR="88005" marT="0" marB="0" anchor="ctr"/>
                </a:tc>
                <a:tc>
                  <a:txBody>
                    <a:bodyPr/>
                    <a:lstStyle/>
                    <a:p>
                      <a:pPr marL="0" marR="0">
                        <a:lnSpc>
                          <a:spcPct val="107000"/>
                        </a:lnSpc>
                        <a:spcBef>
                          <a:spcPts val="0"/>
                        </a:spcBef>
                        <a:spcAft>
                          <a:spcPts val="800"/>
                        </a:spcAft>
                      </a:pPr>
                      <a:r>
                        <a:rPr lang="en-US" sz="16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88005" marR="88005" marT="0" marB="0" anchor="ctr"/>
                </a:tc>
                <a:extLst>
                  <a:ext uri="{0D108BD9-81ED-4DB2-BD59-A6C34878D82A}">
                    <a16:rowId xmlns:a16="http://schemas.microsoft.com/office/drawing/2014/main" val="3688159575"/>
                  </a:ext>
                </a:extLst>
              </a:tr>
              <a:tr h="598107">
                <a:tc>
                  <a:txBody>
                    <a:bodyPr/>
                    <a:lstStyle/>
                    <a:p>
                      <a:pPr marL="0" marR="0" algn="ctr">
                        <a:lnSpc>
                          <a:spcPct val="107000"/>
                        </a:lnSpc>
                        <a:spcBef>
                          <a:spcPts val="0"/>
                        </a:spcBef>
                        <a:spcAft>
                          <a:spcPts val="800"/>
                        </a:spcAft>
                      </a:pPr>
                      <a:r>
                        <a:rPr lang="en-US" sz="1600" dirty="0">
                          <a:effectLst/>
                        </a:rPr>
                        <a:t>Stability and structure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88005" marR="88005" marT="0" marB="0" anchor="ctr"/>
                </a:tc>
                <a:tc>
                  <a:txBody>
                    <a:bodyPr/>
                    <a:lstStyle/>
                    <a:p>
                      <a:pPr marL="0" marR="0">
                        <a:lnSpc>
                          <a:spcPct val="107000"/>
                        </a:lnSpc>
                        <a:spcBef>
                          <a:spcPts val="0"/>
                        </a:spcBef>
                        <a:spcAft>
                          <a:spcPts val="800"/>
                        </a:spcAft>
                      </a:pPr>
                      <a:r>
                        <a:rPr lang="en-US" sz="16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88005" marR="88005" marT="0" marB="0" anchor="ctr"/>
                </a:tc>
                <a:extLst>
                  <a:ext uri="{0D108BD9-81ED-4DB2-BD59-A6C34878D82A}">
                    <a16:rowId xmlns:a16="http://schemas.microsoft.com/office/drawing/2014/main" val="582888846"/>
                  </a:ext>
                </a:extLst>
              </a:tr>
              <a:tr h="598107">
                <a:tc>
                  <a:txBody>
                    <a:bodyPr/>
                    <a:lstStyle/>
                    <a:p>
                      <a:pPr marL="0" marR="0" algn="ctr">
                        <a:lnSpc>
                          <a:spcPct val="107000"/>
                        </a:lnSpc>
                        <a:spcBef>
                          <a:spcPts val="0"/>
                        </a:spcBef>
                        <a:spcAft>
                          <a:spcPts val="800"/>
                        </a:spcAft>
                      </a:pPr>
                      <a:r>
                        <a:rPr lang="en-US" sz="1600" dirty="0">
                          <a:effectLst/>
                        </a:rPr>
                        <a:t>Moisture regulation and transport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88005" marR="88005" marT="0" marB="0" anchor="ctr"/>
                </a:tc>
                <a:tc>
                  <a:txBody>
                    <a:bodyPr/>
                    <a:lstStyle/>
                    <a:p>
                      <a:pPr marL="0" marR="0">
                        <a:lnSpc>
                          <a:spcPct val="107000"/>
                        </a:lnSpc>
                        <a:spcBef>
                          <a:spcPts val="0"/>
                        </a:spcBef>
                        <a:spcAft>
                          <a:spcPts val="800"/>
                        </a:spcAft>
                      </a:pPr>
                      <a:r>
                        <a:rPr lang="en-US" sz="16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88005" marR="88005" marT="0" marB="0" anchor="ctr"/>
                </a:tc>
                <a:extLst>
                  <a:ext uri="{0D108BD9-81ED-4DB2-BD59-A6C34878D82A}">
                    <a16:rowId xmlns:a16="http://schemas.microsoft.com/office/drawing/2014/main" val="1585795349"/>
                  </a:ext>
                </a:extLst>
              </a:tr>
              <a:tr h="838491">
                <a:tc>
                  <a:txBody>
                    <a:bodyPr/>
                    <a:lstStyle/>
                    <a:p>
                      <a:pPr marL="0" marR="0" algn="ctr">
                        <a:lnSpc>
                          <a:spcPct val="107000"/>
                        </a:lnSpc>
                        <a:spcBef>
                          <a:spcPts val="0"/>
                        </a:spcBef>
                        <a:spcAft>
                          <a:spcPts val="0"/>
                        </a:spcAft>
                      </a:pPr>
                      <a:r>
                        <a:rPr lang="en-US" sz="1600" dirty="0">
                          <a:effectLst/>
                        </a:rPr>
                        <a:t>Biodegradation of</a:t>
                      </a:r>
                      <a:endParaRPr lang="en-US" sz="1500" dirty="0">
                        <a:effectLst/>
                      </a:endParaRPr>
                    </a:p>
                    <a:p>
                      <a:pPr marL="0" marR="0" algn="ctr">
                        <a:lnSpc>
                          <a:spcPct val="107000"/>
                        </a:lnSpc>
                        <a:spcBef>
                          <a:spcPts val="0"/>
                        </a:spcBef>
                        <a:spcAft>
                          <a:spcPts val="0"/>
                        </a:spcAft>
                      </a:pPr>
                      <a:r>
                        <a:rPr lang="en-US" sz="1600" dirty="0">
                          <a:effectLst/>
                        </a:rPr>
                        <a:t>pollutants and pesticides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88005" marR="88005" marT="0" marB="0" anchor="ctr"/>
                </a:tc>
                <a:tc>
                  <a:txBody>
                    <a:bodyPr/>
                    <a:lstStyle/>
                    <a:p>
                      <a:pPr marL="0" marR="0">
                        <a:lnSpc>
                          <a:spcPct val="107000"/>
                        </a:lnSpc>
                        <a:spcBef>
                          <a:spcPts val="0"/>
                        </a:spcBef>
                        <a:spcAft>
                          <a:spcPts val="800"/>
                        </a:spcAft>
                      </a:pPr>
                      <a:r>
                        <a:rPr lang="en-US" sz="16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88005" marR="88005" marT="0" marB="0" anchor="ctr"/>
                </a:tc>
                <a:extLst>
                  <a:ext uri="{0D108BD9-81ED-4DB2-BD59-A6C34878D82A}">
                    <a16:rowId xmlns:a16="http://schemas.microsoft.com/office/drawing/2014/main" val="1051722749"/>
                  </a:ext>
                </a:extLst>
              </a:tr>
              <a:tr h="598107">
                <a:tc>
                  <a:txBody>
                    <a:bodyPr/>
                    <a:lstStyle/>
                    <a:p>
                      <a:pPr marL="0" marR="0" algn="ctr">
                        <a:lnSpc>
                          <a:spcPct val="107000"/>
                        </a:lnSpc>
                        <a:spcBef>
                          <a:spcPts val="0"/>
                        </a:spcBef>
                        <a:spcAft>
                          <a:spcPts val="800"/>
                        </a:spcAft>
                      </a:pPr>
                      <a:r>
                        <a:rPr lang="en-US" sz="1600" dirty="0">
                          <a:effectLst/>
                        </a:rPr>
                        <a:t>Biodiversity and pathogen control</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88005" marR="88005" marT="0" marB="0" anchor="ctr"/>
                </a:tc>
                <a:tc>
                  <a:txBody>
                    <a:bodyPr/>
                    <a:lstStyle/>
                    <a:p>
                      <a:pPr marL="0" marR="0">
                        <a:lnSpc>
                          <a:spcPct val="107000"/>
                        </a:lnSpc>
                        <a:spcBef>
                          <a:spcPts val="0"/>
                        </a:spcBef>
                        <a:spcAft>
                          <a:spcPts val="800"/>
                        </a:spcAft>
                      </a:pPr>
                      <a:r>
                        <a:rPr lang="en-US" sz="16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88005" marR="88005" marT="0" marB="0" anchor="ctr"/>
                </a:tc>
                <a:extLst>
                  <a:ext uri="{0D108BD9-81ED-4DB2-BD59-A6C34878D82A}">
                    <a16:rowId xmlns:a16="http://schemas.microsoft.com/office/drawing/2014/main" val="1865993513"/>
                  </a:ext>
                </a:extLst>
              </a:tr>
              <a:tr h="726040">
                <a:tc>
                  <a:txBody>
                    <a:bodyPr/>
                    <a:lstStyle/>
                    <a:p>
                      <a:pPr marL="0" marR="0" algn="ctr">
                        <a:lnSpc>
                          <a:spcPct val="107000"/>
                        </a:lnSpc>
                        <a:spcBef>
                          <a:spcPts val="0"/>
                        </a:spcBef>
                        <a:spcAft>
                          <a:spcPts val="800"/>
                        </a:spcAft>
                      </a:pPr>
                      <a:r>
                        <a:rPr lang="en-US" sz="1600" dirty="0">
                          <a:effectLst/>
                        </a:rPr>
                        <a:t>Symbiotic relationships with plants (e.g. N fixers with legumes, mycorrhizae)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88005" marR="88005" marT="0" marB="0" anchor="ctr"/>
                </a:tc>
                <a:tc>
                  <a:txBody>
                    <a:bodyPr/>
                    <a:lstStyle/>
                    <a:p>
                      <a:pPr marL="0" marR="0">
                        <a:lnSpc>
                          <a:spcPct val="107000"/>
                        </a:lnSpc>
                        <a:spcBef>
                          <a:spcPts val="0"/>
                        </a:spcBef>
                        <a:spcAft>
                          <a:spcPts val="800"/>
                        </a:spcAft>
                      </a:pPr>
                      <a:r>
                        <a:rPr lang="en-US" sz="16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88005" marR="88005" marT="0" marB="0" anchor="ctr"/>
                </a:tc>
                <a:extLst>
                  <a:ext uri="{0D108BD9-81ED-4DB2-BD59-A6C34878D82A}">
                    <a16:rowId xmlns:a16="http://schemas.microsoft.com/office/drawing/2014/main" val="659758939"/>
                  </a:ext>
                </a:extLst>
              </a:tr>
            </a:tbl>
          </a:graphicData>
        </a:graphic>
      </p:graphicFrame>
      <p:sp>
        <p:nvSpPr>
          <p:cNvPr id="5" name="Rectangle 4">
            <a:extLst>
              <a:ext uri="{FF2B5EF4-FFF2-40B4-BE49-F238E27FC236}">
                <a16:creationId xmlns:a16="http://schemas.microsoft.com/office/drawing/2014/main" id="{8AC0AE32-B10F-448B-8866-6593A476DE5E}"/>
              </a:ext>
            </a:extLst>
          </p:cNvPr>
          <p:cNvSpPr/>
          <p:nvPr/>
        </p:nvSpPr>
        <p:spPr>
          <a:xfrm>
            <a:off x="-169837" y="5706533"/>
            <a:ext cx="2414136" cy="467629"/>
          </a:xfrm>
          <a:prstGeom prst="rect">
            <a:avLst/>
          </a:prstGeom>
        </p:spPr>
        <p:txBody>
          <a:bodyPr wrap="square">
            <a:spAutoFit/>
          </a:bodyPr>
          <a:lstStyle/>
          <a:p>
            <a:pPr algn="ctr">
              <a:lnSpc>
                <a:spcPct val="107000"/>
              </a:lnSpc>
              <a:spcAft>
                <a:spcPts val="1067"/>
              </a:spcAft>
            </a:pPr>
            <a:r>
              <a:rPr lang="en-US" sz="2400" b="1" u="sng" dirty="0">
                <a:solidFill>
                  <a:srgbClr val="00B050"/>
                </a:solidFill>
                <a:latin typeface="Calibri" panose="020F0502020204030204" pitchFamily="34" charset="0"/>
                <a:ea typeface="Calibri" panose="020F0502020204030204" pitchFamily="34" charset="0"/>
                <a:cs typeface="Times New Roman" panose="02020603050405020304" pitchFamily="18" charset="0"/>
              </a:rPr>
              <a:t>Word Bank:</a:t>
            </a:r>
            <a:endParaRPr lang="en-US" sz="2400" u="sng" dirty="0">
              <a:solidFill>
                <a:srgbClr val="00B050"/>
              </a:solidFill>
            </a:endParaRPr>
          </a:p>
        </p:txBody>
      </p:sp>
      <p:sp>
        <p:nvSpPr>
          <p:cNvPr id="8" name="Rectangle 7">
            <a:extLst>
              <a:ext uri="{FF2B5EF4-FFF2-40B4-BE49-F238E27FC236}">
                <a16:creationId xmlns:a16="http://schemas.microsoft.com/office/drawing/2014/main" id="{AB3C9D0D-F88B-4069-B8A8-605E973BF6D2}"/>
              </a:ext>
            </a:extLst>
          </p:cNvPr>
          <p:cNvSpPr/>
          <p:nvPr/>
        </p:nvSpPr>
        <p:spPr>
          <a:xfrm>
            <a:off x="302788" y="6165207"/>
            <a:ext cx="2355132" cy="420564"/>
          </a:xfrm>
          <a:prstGeom prst="rect">
            <a:avLst/>
          </a:prstGeom>
        </p:spPr>
        <p:txBody>
          <a:bodyPr wrap="none">
            <a:spAutoFit/>
          </a:bodyPr>
          <a:lstStyle/>
          <a:p>
            <a:r>
              <a:rPr lang="en-US" sz="2133"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Circulatory system </a:t>
            </a:r>
            <a:endParaRPr lang="en-US" sz="2133" b="1" dirty="0">
              <a:solidFill>
                <a:srgbClr val="00B050"/>
              </a:solidFill>
            </a:endParaRPr>
          </a:p>
        </p:txBody>
      </p:sp>
      <p:sp>
        <p:nvSpPr>
          <p:cNvPr id="10" name="Rectangle 9">
            <a:extLst>
              <a:ext uri="{FF2B5EF4-FFF2-40B4-BE49-F238E27FC236}">
                <a16:creationId xmlns:a16="http://schemas.microsoft.com/office/drawing/2014/main" id="{88CD85CD-3820-4F0C-9D80-932A7604A5DF}"/>
              </a:ext>
            </a:extLst>
          </p:cNvPr>
          <p:cNvSpPr/>
          <p:nvPr/>
        </p:nvSpPr>
        <p:spPr>
          <a:xfrm>
            <a:off x="7197015" y="6165207"/>
            <a:ext cx="732893" cy="420564"/>
          </a:xfrm>
          <a:prstGeom prst="rect">
            <a:avLst/>
          </a:prstGeom>
        </p:spPr>
        <p:txBody>
          <a:bodyPr wrap="none">
            <a:spAutoFit/>
          </a:bodyPr>
          <a:lstStyle/>
          <a:p>
            <a:r>
              <a:rPr lang="en-US" sz="2133"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Liver</a:t>
            </a:r>
            <a:endParaRPr lang="en-US" sz="2133" b="1" dirty="0">
              <a:solidFill>
                <a:srgbClr val="00B050"/>
              </a:solidFill>
            </a:endParaRPr>
          </a:p>
        </p:txBody>
      </p:sp>
      <p:sp>
        <p:nvSpPr>
          <p:cNvPr id="11" name="Rectangle 10">
            <a:extLst>
              <a:ext uri="{FF2B5EF4-FFF2-40B4-BE49-F238E27FC236}">
                <a16:creationId xmlns:a16="http://schemas.microsoft.com/office/drawing/2014/main" id="{0E67AC55-5B6A-413B-9792-A9810BF8EC63}"/>
              </a:ext>
            </a:extLst>
          </p:cNvPr>
          <p:cNvSpPr/>
          <p:nvPr/>
        </p:nvSpPr>
        <p:spPr>
          <a:xfrm>
            <a:off x="2766516" y="6165207"/>
            <a:ext cx="2097049" cy="420564"/>
          </a:xfrm>
          <a:prstGeom prst="rect">
            <a:avLst/>
          </a:prstGeom>
        </p:spPr>
        <p:txBody>
          <a:bodyPr wrap="none">
            <a:spAutoFit/>
          </a:bodyPr>
          <a:lstStyle/>
          <a:p>
            <a:r>
              <a:rPr lang="en-US" sz="2133"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Digestive system</a:t>
            </a:r>
            <a:endParaRPr lang="en-US" sz="2133" b="1" dirty="0">
              <a:solidFill>
                <a:srgbClr val="00B050"/>
              </a:solidFill>
            </a:endParaRPr>
          </a:p>
        </p:txBody>
      </p:sp>
      <p:sp>
        <p:nvSpPr>
          <p:cNvPr id="13" name="Rectangle 12">
            <a:extLst>
              <a:ext uri="{FF2B5EF4-FFF2-40B4-BE49-F238E27FC236}">
                <a16:creationId xmlns:a16="http://schemas.microsoft.com/office/drawing/2014/main" id="{7911BC6D-4115-4836-A1AC-70BFBC1E8CF7}"/>
              </a:ext>
            </a:extLst>
          </p:cNvPr>
          <p:cNvSpPr/>
          <p:nvPr/>
        </p:nvSpPr>
        <p:spPr>
          <a:xfrm>
            <a:off x="4941300" y="6160528"/>
            <a:ext cx="2000869" cy="420564"/>
          </a:xfrm>
          <a:prstGeom prst="rect">
            <a:avLst/>
          </a:prstGeom>
        </p:spPr>
        <p:txBody>
          <a:bodyPr wrap="none">
            <a:spAutoFit/>
          </a:bodyPr>
          <a:lstStyle/>
          <a:p>
            <a:r>
              <a:rPr lang="en-US" sz="2133"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Immune system</a:t>
            </a:r>
            <a:endParaRPr lang="en-US" sz="2133" b="1" dirty="0">
              <a:solidFill>
                <a:srgbClr val="00B050"/>
              </a:solidFill>
            </a:endParaRPr>
          </a:p>
        </p:txBody>
      </p:sp>
      <p:sp>
        <p:nvSpPr>
          <p:cNvPr id="14" name="Rectangle 13">
            <a:extLst>
              <a:ext uri="{FF2B5EF4-FFF2-40B4-BE49-F238E27FC236}">
                <a16:creationId xmlns:a16="http://schemas.microsoft.com/office/drawing/2014/main" id="{BCC7B781-F9E6-4D77-AF7D-A0F64A54D4C2}"/>
              </a:ext>
            </a:extLst>
          </p:cNvPr>
          <p:cNvSpPr/>
          <p:nvPr/>
        </p:nvSpPr>
        <p:spPr>
          <a:xfrm>
            <a:off x="10231417" y="6160528"/>
            <a:ext cx="1867819" cy="420564"/>
          </a:xfrm>
          <a:prstGeom prst="rect">
            <a:avLst/>
          </a:prstGeom>
        </p:spPr>
        <p:txBody>
          <a:bodyPr wrap="none">
            <a:spAutoFit/>
          </a:bodyPr>
          <a:lstStyle/>
          <a:p>
            <a:r>
              <a:rPr lang="en-US" sz="2133"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Social network</a:t>
            </a:r>
            <a:endParaRPr lang="en-US" sz="2133" b="1" dirty="0">
              <a:solidFill>
                <a:srgbClr val="00B050"/>
              </a:solidFill>
            </a:endParaRPr>
          </a:p>
        </p:txBody>
      </p:sp>
      <p:sp>
        <p:nvSpPr>
          <p:cNvPr id="15" name="Rectangle 14">
            <a:extLst>
              <a:ext uri="{FF2B5EF4-FFF2-40B4-BE49-F238E27FC236}">
                <a16:creationId xmlns:a16="http://schemas.microsoft.com/office/drawing/2014/main" id="{D6B1839F-BAF0-4292-AB62-A01DAC7E8666}"/>
              </a:ext>
            </a:extLst>
          </p:cNvPr>
          <p:cNvSpPr/>
          <p:nvPr/>
        </p:nvSpPr>
        <p:spPr>
          <a:xfrm>
            <a:off x="8159006" y="6161625"/>
            <a:ext cx="1951175" cy="420564"/>
          </a:xfrm>
          <a:prstGeom prst="rect">
            <a:avLst/>
          </a:prstGeom>
        </p:spPr>
        <p:txBody>
          <a:bodyPr wrap="none">
            <a:spAutoFit/>
          </a:bodyPr>
          <a:lstStyle/>
          <a:p>
            <a:r>
              <a:rPr lang="en-US" sz="2133"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Skeletal system</a:t>
            </a:r>
            <a:endParaRPr lang="en-US" sz="2133" b="1" dirty="0">
              <a:solidFill>
                <a:srgbClr val="00B050"/>
              </a:solidFill>
            </a:endParaRPr>
          </a:p>
        </p:txBody>
      </p:sp>
    </p:spTree>
    <p:extLst>
      <p:ext uri="{BB962C8B-B14F-4D97-AF65-F5344CB8AC3E}">
        <p14:creationId xmlns:p14="http://schemas.microsoft.com/office/powerpoint/2010/main" val="31306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00695 -1.23457E-7 L 0.26962 -0.63981 " pathEditMode="relative" rAng="0" ptsTypes="AA">
                                      <p:cBhvr>
                                        <p:cTn id="6" dur="2000" fill="hold"/>
                                        <p:tgtEl>
                                          <p:spTgt spid="11"/>
                                        </p:tgtEl>
                                        <p:attrNameLst>
                                          <p:attrName>ppt_x</p:attrName>
                                          <p:attrName>ppt_y</p:attrName>
                                        </p:attrNameLst>
                                      </p:cBhvr>
                                      <p:rCtr x="13125" y="-32006"/>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1.11111E-6 -2.83951E-6 L -0.16563 -0.54197 " pathEditMode="relative" rAng="0" ptsTypes="AA">
                                      <p:cBhvr>
                                        <p:cTn id="10" dur="2000" fill="hold"/>
                                        <p:tgtEl>
                                          <p:spTgt spid="15"/>
                                        </p:tgtEl>
                                        <p:attrNameLst>
                                          <p:attrName>ppt_x</p:attrName>
                                          <p:attrName>ppt_y</p:attrName>
                                        </p:attrNameLst>
                                      </p:cBhvr>
                                      <p:rCtr x="-8281" y="-27099"/>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0" nodeType="clickEffect">
                                  <p:stCondLst>
                                    <p:cond delay="0"/>
                                  </p:stCondLst>
                                  <p:childTnLst>
                                    <p:animMotion origin="layout" path="M 0.0349 -0.00278 L 0.46094 -0.46111 " pathEditMode="relative" rAng="0" ptsTypes="AA">
                                      <p:cBhvr>
                                        <p:cTn id="14" dur="2000" fill="hold"/>
                                        <p:tgtEl>
                                          <p:spTgt spid="8"/>
                                        </p:tgtEl>
                                        <p:attrNameLst>
                                          <p:attrName>ppt_x</p:attrName>
                                          <p:attrName>ppt_y</p:attrName>
                                        </p:attrNameLst>
                                      </p:cBhvr>
                                      <p:rCtr x="21302" y="-22932"/>
                                    </p:animMotion>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nodeType="clickEffect">
                                  <p:stCondLst>
                                    <p:cond delay="0"/>
                                  </p:stCondLst>
                                  <p:childTnLst>
                                    <p:animMotion origin="layout" path="M -4.44444E-6 -1.48148E-6 L -0.04739 -0.36358 " pathEditMode="relative" rAng="0" ptsTypes="AA">
                                      <p:cBhvr>
                                        <p:cTn id="18" dur="2000" fill="hold"/>
                                        <p:tgtEl>
                                          <p:spTgt spid="10">
                                            <p:txEl>
                                              <p:pRg st="0" end="0"/>
                                            </p:txEl>
                                          </p:spTgt>
                                        </p:tgtEl>
                                        <p:attrNameLst>
                                          <p:attrName>ppt_x</p:attrName>
                                          <p:attrName>ppt_y</p:attrName>
                                        </p:attrNameLst>
                                      </p:cBhvr>
                                      <p:rCtr x="-2378" y="-18179"/>
                                    </p:animMotion>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grpId="0" nodeType="clickEffect">
                                  <p:stCondLst>
                                    <p:cond delay="0"/>
                                  </p:stCondLst>
                                  <p:childTnLst>
                                    <p:animMotion origin="layout" path="M -3.33333E-6 -2.83951E-6 L 0.1007 -0.25463 " pathEditMode="relative" rAng="0" ptsTypes="AA">
                                      <p:cBhvr>
                                        <p:cTn id="22" dur="2000" fill="hold"/>
                                        <p:tgtEl>
                                          <p:spTgt spid="13"/>
                                        </p:tgtEl>
                                        <p:attrNameLst>
                                          <p:attrName>ppt_x</p:attrName>
                                          <p:attrName>ppt_y</p:attrName>
                                        </p:attrNameLst>
                                      </p:cBhvr>
                                      <p:rCtr x="5035" y="-12747"/>
                                    </p:animMotion>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decel="50000" fill="hold" grpId="0" nodeType="clickEffect">
                                  <p:stCondLst>
                                    <p:cond delay="0"/>
                                  </p:stCondLst>
                                  <p:childTnLst>
                                    <p:animMotion origin="layout" path="M 8.33333E-7 -2.83951E-6 L -0.3217 -0.15895 " pathEditMode="relative" rAng="0" ptsTypes="AA">
                                      <p:cBhvr>
                                        <p:cTn id="26" dur="2000" fill="hold"/>
                                        <p:tgtEl>
                                          <p:spTgt spid="14"/>
                                        </p:tgtEl>
                                        <p:attrNameLst>
                                          <p:attrName>ppt_x</p:attrName>
                                          <p:attrName>ppt_y</p:attrName>
                                        </p:attrNameLst>
                                      </p:cBhvr>
                                      <p:rCtr x="-16094" y="-79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9"/>
          <p:cNvSpPr txBox="1"/>
          <p:nvPr/>
        </p:nvSpPr>
        <p:spPr>
          <a:xfrm>
            <a:off x="1818524" y="365125"/>
            <a:ext cx="975299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E4E79"/>
              </a:buClr>
              <a:buSzPts val="4400"/>
              <a:buFont typeface="Calibri"/>
              <a:buNone/>
            </a:pPr>
            <a:r>
              <a:rPr lang="en-US" sz="4400" b="1">
                <a:solidFill>
                  <a:srgbClr val="1E4E79"/>
                </a:solidFill>
                <a:latin typeface="Calibri"/>
                <a:ea typeface="Calibri"/>
                <a:cs typeface="Calibri"/>
                <a:sym typeface="Calibri"/>
              </a:rPr>
              <a:t>Soil Aggregation and the Pore Network</a:t>
            </a:r>
            <a:endParaRPr/>
          </a:p>
        </p:txBody>
      </p:sp>
      <p:pic>
        <p:nvPicPr>
          <p:cNvPr id="366" name="Google Shape;366;p19" descr="c:\prod\SFMB2e_ch21jpgs\sfmb2e_2123.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71870" y="1437289"/>
            <a:ext cx="3089330" cy="3100231"/>
          </a:xfrm>
          <a:prstGeom prst="rect">
            <a:avLst/>
          </a:prstGeom>
          <a:noFill/>
          <a:ln>
            <a:noFill/>
          </a:ln>
        </p:spPr>
      </p:pic>
      <p:pic>
        <p:nvPicPr>
          <p:cNvPr id="367" name="Google Shape;367;p1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27717" y="1509869"/>
            <a:ext cx="2981614" cy="2981614"/>
          </a:xfrm>
          <a:prstGeom prst="rect">
            <a:avLst/>
          </a:prstGeom>
          <a:noFill/>
          <a:ln>
            <a:noFill/>
          </a:ln>
        </p:spPr>
      </p:pic>
      <p:pic>
        <p:nvPicPr>
          <p:cNvPr id="368" name="Google Shape;368;p1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419345" y="1546808"/>
            <a:ext cx="4380769" cy="2907736"/>
          </a:xfrm>
          <a:prstGeom prst="rect">
            <a:avLst/>
          </a:prstGeom>
          <a:noFill/>
          <a:ln>
            <a:noFill/>
          </a:ln>
        </p:spPr>
      </p:pic>
      <p:sp>
        <p:nvSpPr>
          <p:cNvPr id="369" name="Google Shape;369;p19"/>
          <p:cNvSpPr/>
          <p:nvPr/>
        </p:nvSpPr>
        <p:spPr>
          <a:xfrm>
            <a:off x="5107519" y="4820639"/>
            <a:ext cx="7124700" cy="163117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Large and stable aggregates create more pore space</a:t>
            </a:r>
          </a:p>
          <a:p>
            <a:pPr marL="285750" marR="0" lvl="0" indent="-285750" algn="l" rtl="0">
              <a:lnSpc>
                <a:spcPct val="100000"/>
              </a:lnSpc>
              <a:spcBef>
                <a:spcPts val="0"/>
              </a:spcBef>
              <a:spcAft>
                <a:spcPts val="0"/>
              </a:spcAft>
              <a:buClr>
                <a:srgbClr val="000000"/>
              </a:buClr>
              <a:buSzPts val="1600"/>
              <a:buFont typeface="Arial"/>
              <a:buChar char="•"/>
            </a:pPr>
            <a:r>
              <a:rPr lang="en-US" sz="2000" dirty="0">
                <a:latin typeface="Calibri" panose="020F0502020204030204" pitchFamily="34" charset="0"/>
                <a:ea typeface="Calibri"/>
                <a:cs typeface="Calibri" panose="020F0502020204030204" pitchFamily="34" charset="0"/>
              </a:rPr>
              <a:t>Pore network is important for transporting water, nutrients, and gases and allow larger organisms to move around </a:t>
            </a:r>
            <a:endParaRPr sz="2000" dirty="0">
              <a:solidFill>
                <a:schemeClr val="dk1"/>
              </a:solidFill>
              <a:latin typeface="Calibri" panose="020F0502020204030204" pitchFamily="34" charset="0"/>
              <a:ea typeface="Calibri"/>
              <a:cs typeface="Calibri" panose="020F0502020204030204" pitchFamily="34" charset="0"/>
              <a:sym typeface="Calibri"/>
            </a:endParaRPr>
          </a:p>
          <a:p>
            <a:pPr marL="285750" marR="0" lvl="0" indent="-285750" algn="l" rtl="0">
              <a:lnSpc>
                <a:spcPct val="100000"/>
              </a:lnSpc>
              <a:spcBef>
                <a:spcPts val="0"/>
              </a:spcBef>
              <a:spcAft>
                <a:spcPts val="0"/>
              </a:spcAft>
              <a:buClr>
                <a:srgbClr val="000000"/>
              </a:buClr>
              <a:buSzPts val="1600"/>
              <a:buFont typeface="Arial"/>
              <a:buChar char="•"/>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Greater diversity of pore spaces = more complex habitat (niche) space = greater diversity of organisms</a:t>
            </a:r>
            <a:endParaRPr sz="1600" b="0" i="0" u="none" strike="noStrike" cap="none" dirty="0">
              <a:solidFill>
                <a:srgbClr val="000000"/>
              </a:solidFill>
              <a:latin typeface="Arial"/>
              <a:ea typeface="Arial"/>
              <a:cs typeface="Arial"/>
              <a:sym typeface="Arial"/>
            </a:endParaRPr>
          </a:p>
        </p:txBody>
      </p:sp>
      <p:sp>
        <p:nvSpPr>
          <p:cNvPr id="370" name="Google Shape;370;p19"/>
          <p:cNvSpPr/>
          <p:nvPr/>
        </p:nvSpPr>
        <p:spPr>
          <a:xfrm>
            <a:off x="327717" y="4820639"/>
            <a:ext cx="4637983"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US" sz="2000" b="0" i="0" u="none" strike="noStrike" cap="none" dirty="0">
                <a:solidFill>
                  <a:srgbClr val="000000"/>
                </a:solidFill>
                <a:latin typeface="Calibri"/>
                <a:ea typeface="Calibri"/>
                <a:cs typeface="Calibri"/>
                <a:sym typeface="Calibri"/>
              </a:rPr>
              <a:t>Microbes help stick soil particles together</a:t>
            </a:r>
            <a:endParaRPr sz="2000" dirty="0">
              <a:solidFill>
                <a:schemeClr val="dk1"/>
              </a:solidFill>
              <a:latin typeface="Calibri"/>
              <a:ea typeface="Calibri"/>
              <a:cs typeface="Calibri"/>
              <a:sym typeface="Calibri"/>
            </a:endParaRPr>
          </a:p>
          <a:p>
            <a:pPr marL="285750" marR="0" lvl="2" indent="-285750" algn="l" rtl="0">
              <a:lnSpc>
                <a:spcPct val="100000"/>
              </a:lnSpc>
              <a:spcBef>
                <a:spcPts val="0"/>
              </a:spcBef>
              <a:spcAft>
                <a:spcPts val="0"/>
              </a:spcAft>
              <a:buClr>
                <a:srgbClr val="000000"/>
              </a:buClr>
              <a:buSzPts val="1400"/>
              <a:buFont typeface="Arial"/>
              <a:buChar char="•"/>
            </a:pPr>
            <a:r>
              <a:rPr lang="en-US" sz="2000" b="0" i="0" u="none" strike="noStrike" cap="none" dirty="0">
                <a:solidFill>
                  <a:srgbClr val="000000"/>
                </a:solidFill>
                <a:latin typeface="Calibri"/>
                <a:ea typeface="Calibri"/>
                <a:cs typeface="Calibri"/>
                <a:sym typeface="Calibri"/>
              </a:rPr>
              <a:t>Gels and glues e.g. extracellular polysaccharides, glomalin</a:t>
            </a:r>
            <a:endParaRPr sz="2000" b="0" i="0" u="none" strike="noStrike" cap="none" dirty="0">
              <a:solidFill>
                <a:schemeClr val="dk1"/>
              </a:solidFill>
              <a:latin typeface="Calibri"/>
              <a:ea typeface="Calibri"/>
              <a:cs typeface="Calibri"/>
              <a:sym typeface="Calibri"/>
            </a:endParaRPr>
          </a:p>
          <a:p>
            <a:pPr marL="285750" marR="0" lvl="2" indent="-285750" algn="l" rtl="0">
              <a:lnSpc>
                <a:spcPct val="100000"/>
              </a:lnSpc>
              <a:spcBef>
                <a:spcPts val="0"/>
              </a:spcBef>
              <a:spcAft>
                <a:spcPts val="0"/>
              </a:spcAft>
              <a:buClr>
                <a:srgbClr val="000000"/>
              </a:buClr>
              <a:buSzPts val="1400"/>
              <a:buFont typeface="Arial"/>
              <a:buChar char="•"/>
            </a:pPr>
            <a:r>
              <a:rPr lang="en-US" sz="2000" b="0" i="0" u="none" strike="noStrike" cap="none" dirty="0">
                <a:solidFill>
                  <a:srgbClr val="000000"/>
                </a:solidFill>
                <a:latin typeface="Calibri"/>
                <a:ea typeface="Calibri"/>
                <a:cs typeface="Calibri"/>
                <a:sym typeface="Calibri"/>
              </a:rPr>
              <a:t>Hyphae</a:t>
            </a:r>
            <a:endParaRPr sz="20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0"/>
          <p:cNvSpPr txBox="1"/>
          <p:nvPr/>
        </p:nvSpPr>
        <p:spPr>
          <a:xfrm>
            <a:off x="755268" y="405541"/>
            <a:ext cx="975299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E4E79"/>
              </a:buClr>
              <a:buSzPts val="4400"/>
              <a:buFont typeface="Calibri"/>
              <a:buNone/>
            </a:pPr>
            <a:r>
              <a:rPr lang="en-US" sz="4400" b="1">
                <a:solidFill>
                  <a:srgbClr val="1E4E79"/>
                </a:solidFill>
                <a:latin typeface="Calibri"/>
                <a:ea typeface="Calibri"/>
                <a:cs typeface="Calibri"/>
                <a:sym typeface="Calibri"/>
              </a:rPr>
              <a:t>DEMOSTRATION: Soil Glue</a:t>
            </a:r>
            <a:endParaRPr/>
          </a:p>
        </p:txBody>
      </p:sp>
      <p:sp>
        <p:nvSpPr>
          <p:cNvPr id="377" name="Google Shape;377;p20"/>
          <p:cNvSpPr txBox="1"/>
          <p:nvPr/>
        </p:nvSpPr>
        <p:spPr>
          <a:xfrm>
            <a:off x="620486" y="1690688"/>
            <a:ext cx="4167809" cy="3394500"/>
          </a:xfrm>
          <a:prstGeom prst="rect">
            <a:avLst/>
          </a:prstGeom>
          <a:noFill/>
          <a:ln>
            <a:noFill/>
          </a:ln>
        </p:spPr>
        <p:txBody>
          <a:bodyPr spcFirstLastPara="1" wrap="square" lIns="91425" tIns="45700" rIns="91425" bIns="45700" anchor="t" anchorCtr="0">
            <a:normAutofit/>
          </a:bodyPr>
          <a:lstStyle/>
          <a:p>
            <a:pPr marL="114300" marR="0" lvl="0" indent="0" algn="l" rtl="0">
              <a:lnSpc>
                <a:spcPct val="115000"/>
              </a:lnSpc>
              <a:spcBef>
                <a:spcPts val="360"/>
              </a:spcBef>
              <a:spcAft>
                <a:spcPts val="0"/>
              </a:spcAft>
              <a:buClr>
                <a:schemeClr val="dk1"/>
              </a:buClr>
              <a:buSzPts val="1800"/>
              <a:buFont typeface="Arial"/>
              <a:buNone/>
            </a:pPr>
            <a:r>
              <a:rPr lang="en-US" sz="2800" dirty="0">
                <a:solidFill>
                  <a:schemeClr val="dk1"/>
                </a:solidFill>
                <a:latin typeface="Calibri"/>
                <a:ea typeface="Calibri"/>
                <a:cs typeface="Calibri"/>
                <a:sym typeface="Calibri"/>
              </a:rPr>
              <a:t>Less disturbed soil contains more “soil glue” and is held together better</a:t>
            </a:r>
            <a:endParaRPr dirty="0"/>
          </a:p>
        </p:txBody>
      </p:sp>
      <p:sp>
        <p:nvSpPr>
          <p:cNvPr id="378" name="Google Shape;378;p20"/>
          <p:cNvSpPr txBox="1"/>
          <p:nvPr/>
        </p:nvSpPr>
        <p:spPr>
          <a:xfrm>
            <a:off x="755268" y="4062051"/>
            <a:ext cx="4400932" cy="230828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1800" b="1" i="0" u="none" strike="noStrike" cap="none" dirty="0">
                <a:solidFill>
                  <a:schemeClr val="lt1"/>
                </a:solidFill>
                <a:latin typeface="Calibri" panose="020F0502020204030204" pitchFamily="34" charset="0"/>
                <a:cs typeface="Calibri" panose="020F0502020204030204" pitchFamily="34" charset="0"/>
                <a:sym typeface="Arial"/>
              </a:rPr>
              <a:t>Soil Glue: Explore and Discuss</a:t>
            </a:r>
            <a:endParaRPr sz="2400" dirty="0">
              <a:solidFill>
                <a:schemeClr val="dk1"/>
              </a:solidFill>
              <a:latin typeface="Calibri" panose="020F0502020204030204" pitchFamily="34" charset="0"/>
              <a:ea typeface="Calibri"/>
              <a:cs typeface="Calibri" panose="020F0502020204030204" pitchFamily="34" charset="0"/>
              <a:sym typeface="Calibri"/>
            </a:endParaRPr>
          </a:p>
          <a:p>
            <a:pPr marL="285750" marR="0" lvl="0" indent="-285750" algn="l" rtl="0">
              <a:lnSpc>
                <a:spcPct val="100000"/>
              </a:lnSpc>
              <a:spcBef>
                <a:spcPts val="0"/>
              </a:spcBef>
              <a:spcAft>
                <a:spcPts val="0"/>
              </a:spcAft>
              <a:buClr>
                <a:schemeClr val="bg1"/>
              </a:buClr>
              <a:buSzPts val="1400"/>
              <a:buFont typeface="Arial"/>
              <a:buChar char="•"/>
            </a:pPr>
            <a:r>
              <a:rPr lang="en-US" sz="1800" b="0" i="0" u="none" strike="noStrike" cap="none" dirty="0">
                <a:solidFill>
                  <a:schemeClr val="lt1"/>
                </a:solidFill>
                <a:latin typeface="Calibri" panose="020F0502020204030204" pitchFamily="34" charset="0"/>
                <a:cs typeface="Calibri" panose="020F0502020204030204" pitchFamily="34" charset="0"/>
                <a:sym typeface="Arial"/>
              </a:rPr>
              <a:t>Compare a disturbed and undisturbed soil</a:t>
            </a:r>
            <a:endParaRPr sz="2400" dirty="0">
              <a:solidFill>
                <a:schemeClr val="dk1"/>
              </a:solidFill>
              <a:latin typeface="Calibri" panose="020F0502020204030204" pitchFamily="34" charset="0"/>
              <a:ea typeface="Calibri"/>
              <a:cs typeface="Calibri" panose="020F0502020204030204" pitchFamily="34" charset="0"/>
              <a:sym typeface="Calibri"/>
            </a:endParaRPr>
          </a:p>
          <a:p>
            <a:pPr marL="285750" marR="0" lvl="0" indent="-285750" algn="l" rtl="0">
              <a:lnSpc>
                <a:spcPct val="100000"/>
              </a:lnSpc>
              <a:spcBef>
                <a:spcPts val="0"/>
              </a:spcBef>
              <a:spcAft>
                <a:spcPts val="0"/>
              </a:spcAft>
              <a:buClr>
                <a:schemeClr val="bg1"/>
              </a:buClr>
              <a:buSzPts val="1400"/>
              <a:buFont typeface="Arial"/>
              <a:buChar char="•"/>
            </a:pPr>
            <a:r>
              <a:rPr lang="en-US" sz="1800" b="0" i="0" u="none" strike="noStrike" cap="none" dirty="0">
                <a:solidFill>
                  <a:schemeClr val="lt1"/>
                </a:solidFill>
                <a:latin typeface="Calibri" panose="020F0502020204030204" pitchFamily="34" charset="0"/>
                <a:cs typeface="Calibri" panose="020F0502020204030204" pitchFamily="34" charset="0"/>
                <a:sym typeface="Arial"/>
              </a:rPr>
              <a:t>Compare samples from the same soil at different depths</a:t>
            </a:r>
            <a:endParaRPr sz="2400" dirty="0">
              <a:solidFill>
                <a:schemeClr val="dk1"/>
              </a:solidFill>
              <a:latin typeface="Calibri" panose="020F0502020204030204" pitchFamily="34" charset="0"/>
              <a:ea typeface="Calibri"/>
              <a:cs typeface="Calibri" panose="020F0502020204030204" pitchFamily="34" charset="0"/>
              <a:sym typeface="Calibri"/>
            </a:endParaRPr>
          </a:p>
          <a:p>
            <a:pPr marL="285750" marR="0" lvl="0" indent="-285750" algn="l" rtl="0">
              <a:lnSpc>
                <a:spcPct val="100000"/>
              </a:lnSpc>
              <a:spcBef>
                <a:spcPts val="0"/>
              </a:spcBef>
              <a:spcAft>
                <a:spcPts val="0"/>
              </a:spcAft>
              <a:buClr>
                <a:schemeClr val="bg1"/>
              </a:buClr>
              <a:buSzPts val="1400"/>
              <a:buFont typeface="Arial"/>
              <a:buChar char="•"/>
            </a:pPr>
            <a:r>
              <a:rPr lang="en-US" sz="1800" b="0" i="0" u="none" strike="noStrike" cap="none" dirty="0">
                <a:solidFill>
                  <a:schemeClr val="lt1"/>
                </a:solidFill>
                <a:latin typeface="Calibri" panose="020F0502020204030204" pitchFamily="34" charset="0"/>
                <a:cs typeface="Calibri" panose="020F0502020204030204" pitchFamily="34" charset="0"/>
                <a:sym typeface="Arial"/>
              </a:rPr>
              <a:t>Discuss which soil likely has more pore space for organisms</a:t>
            </a:r>
            <a:endParaRPr sz="2400" dirty="0">
              <a:solidFill>
                <a:schemeClr val="dk1"/>
              </a:solidFill>
              <a:latin typeface="Calibri" panose="020F0502020204030204" pitchFamily="34" charset="0"/>
              <a:ea typeface="Calibri"/>
              <a:cs typeface="Calibri" panose="020F0502020204030204" pitchFamily="34" charset="0"/>
              <a:sym typeface="Calibri"/>
            </a:endParaRPr>
          </a:p>
          <a:p>
            <a:pPr marL="285750" marR="0" lvl="0" indent="-285750" algn="l" rtl="0">
              <a:lnSpc>
                <a:spcPct val="100000"/>
              </a:lnSpc>
              <a:spcBef>
                <a:spcPts val="0"/>
              </a:spcBef>
              <a:spcAft>
                <a:spcPts val="0"/>
              </a:spcAft>
              <a:buClr>
                <a:schemeClr val="bg1"/>
              </a:buClr>
              <a:buSzPts val="1400"/>
              <a:buFont typeface="Arial"/>
              <a:buChar char="•"/>
            </a:pPr>
            <a:r>
              <a:rPr lang="en-US" sz="1800" b="0" i="0" u="none" strike="noStrike" cap="none" dirty="0">
                <a:solidFill>
                  <a:schemeClr val="lt1"/>
                </a:solidFill>
                <a:latin typeface="Calibri" panose="020F0502020204030204" pitchFamily="34" charset="0"/>
                <a:cs typeface="Calibri" panose="020F0502020204030204" pitchFamily="34" charset="0"/>
                <a:sym typeface="Arial"/>
              </a:rPr>
              <a:t>Discuss which soil would be more resistant to erosion during rainstorms</a:t>
            </a:r>
            <a:endParaRPr sz="2400"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379" name="Google Shape;379;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11466" y="1586713"/>
            <a:ext cx="6346476" cy="420296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1"/>
          <p:cNvSpPr txBox="1"/>
          <p:nvPr/>
        </p:nvSpPr>
        <p:spPr>
          <a:xfrm>
            <a:off x="620486" y="405541"/>
            <a:ext cx="975299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E4E79"/>
              </a:buClr>
              <a:buSzPts val="4400"/>
              <a:buFont typeface="Calibri"/>
              <a:buNone/>
            </a:pPr>
            <a:r>
              <a:rPr lang="en-US" sz="4400" b="1">
                <a:solidFill>
                  <a:srgbClr val="1E4E79"/>
                </a:solidFill>
                <a:latin typeface="Calibri"/>
                <a:ea typeface="Calibri"/>
                <a:cs typeface="Calibri"/>
                <a:sym typeface="Calibri"/>
              </a:rPr>
              <a:t>Decomposition </a:t>
            </a:r>
            <a:endParaRPr/>
          </a:p>
        </p:txBody>
      </p:sp>
      <p:sp>
        <p:nvSpPr>
          <p:cNvPr id="386" name="Google Shape;386;p21"/>
          <p:cNvSpPr txBox="1"/>
          <p:nvPr/>
        </p:nvSpPr>
        <p:spPr>
          <a:xfrm>
            <a:off x="933007" y="1817915"/>
            <a:ext cx="5052215" cy="400105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Organisms that eat dead plants and animals (DETRITUS) are called DECOMPOSERS</a:t>
            </a:r>
          </a:p>
          <a:p>
            <a:pPr marR="0" lvl="0" algn="l" rtl="0">
              <a:spcBef>
                <a:spcPts val="0"/>
              </a:spcBef>
              <a:spcAft>
                <a:spcPts val="0"/>
              </a:spcAft>
              <a:buClr>
                <a:schemeClr val="dk1"/>
              </a:buClr>
              <a:buSzPts val="2400"/>
            </a:pPr>
            <a:endParaRPr dirty="0"/>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Decomposers are an important part of the food web: </a:t>
            </a:r>
            <a:endParaRPr dirty="0"/>
          </a:p>
          <a:p>
            <a:pPr marL="800100" marR="0" lvl="1" indent="-342900" algn="l" rtl="0">
              <a:spcBef>
                <a:spcPts val="0"/>
              </a:spcBef>
              <a:spcAft>
                <a:spcPts val="0"/>
              </a:spcAft>
              <a:buClr>
                <a:schemeClr val="dk1"/>
              </a:buClr>
              <a:buSzPts val="2400"/>
              <a:buFont typeface="Courier New"/>
              <a:buChar char="o"/>
            </a:pPr>
            <a:r>
              <a:rPr lang="en-US" sz="2400" b="0" i="0" u="none" strike="noStrike" cap="none" dirty="0">
                <a:solidFill>
                  <a:schemeClr val="dk1"/>
                </a:solidFill>
                <a:latin typeface="Calibri"/>
                <a:ea typeface="Calibri"/>
                <a:cs typeface="Calibri"/>
                <a:sym typeface="Calibri"/>
              </a:rPr>
              <a:t>Make space </a:t>
            </a:r>
            <a:endParaRPr dirty="0"/>
          </a:p>
          <a:p>
            <a:pPr marL="800100" marR="0" lvl="1" indent="-342900" algn="l" rtl="0">
              <a:spcBef>
                <a:spcPts val="0"/>
              </a:spcBef>
              <a:spcAft>
                <a:spcPts val="0"/>
              </a:spcAft>
              <a:buClr>
                <a:schemeClr val="dk1"/>
              </a:buClr>
              <a:buSzPts val="2400"/>
              <a:buFont typeface="Courier New"/>
              <a:buChar char="o"/>
            </a:pPr>
            <a:r>
              <a:rPr lang="en-US" sz="2400" b="0" i="0" u="none" strike="noStrike" cap="none" dirty="0">
                <a:solidFill>
                  <a:schemeClr val="dk1"/>
                </a:solidFill>
                <a:latin typeface="Calibri"/>
                <a:ea typeface="Calibri"/>
                <a:cs typeface="Calibri"/>
                <a:sym typeface="Calibri"/>
              </a:rPr>
              <a:t>Release nutrients </a:t>
            </a:r>
            <a:endParaRPr dirty="0"/>
          </a:p>
          <a:p>
            <a:pPr marL="800100" marR="0" lvl="1" indent="-342900" algn="l" rtl="0">
              <a:spcBef>
                <a:spcPts val="0"/>
              </a:spcBef>
              <a:spcAft>
                <a:spcPts val="0"/>
              </a:spcAft>
              <a:buClr>
                <a:schemeClr val="dk1"/>
              </a:buClr>
              <a:buSzPts val="2400"/>
              <a:buFont typeface="Courier New"/>
              <a:buChar char="o"/>
            </a:pPr>
            <a:r>
              <a:rPr lang="en-US" sz="2400" b="0" i="0" u="none" strike="noStrike" cap="none" dirty="0">
                <a:solidFill>
                  <a:schemeClr val="dk1"/>
                </a:solidFill>
                <a:latin typeface="Calibri"/>
                <a:ea typeface="Calibri"/>
                <a:cs typeface="Calibri"/>
                <a:sym typeface="Calibri"/>
              </a:rPr>
              <a:t>Mix organic matter into soil</a:t>
            </a:r>
            <a:endParaRPr dirty="0"/>
          </a:p>
          <a:p>
            <a:pPr marL="800100" marR="0" lvl="1" indent="-342900" algn="l" rtl="0">
              <a:spcBef>
                <a:spcPts val="0"/>
              </a:spcBef>
              <a:spcAft>
                <a:spcPts val="0"/>
              </a:spcAft>
              <a:buClr>
                <a:schemeClr val="dk1"/>
              </a:buClr>
              <a:buSzPts val="2400"/>
              <a:buFont typeface="Courier New"/>
              <a:buChar char="o"/>
            </a:pPr>
            <a:r>
              <a:rPr lang="en-US" sz="2400" b="0" i="0" u="none" strike="noStrike" cap="none" dirty="0">
                <a:solidFill>
                  <a:schemeClr val="dk1"/>
                </a:solidFill>
                <a:latin typeface="Calibri"/>
                <a:ea typeface="Calibri"/>
                <a:cs typeface="Calibri"/>
                <a:sym typeface="Calibri"/>
              </a:rPr>
              <a:t>Control the long term storage of soil organic matter </a:t>
            </a:r>
            <a:endParaRPr dirty="0"/>
          </a:p>
        </p:txBody>
      </p:sp>
      <p:pic>
        <p:nvPicPr>
          <p:cNvPr id="387" name="Google Shape;387;p21"/>
          <p:cNvPicPr preferRelativeResize="0"/>
          <p:nvPr/>
        </p:nvPicPr>
        <p:blipFill rotWithShape="1">
          <a:blip r:embed="rId3">
            <a:alphaModFix/>
          </a:blip>
          <a:srcRect/>
          <a:stretch/>
        </p:blipFill>
        <p:spPr>
          <a:xfrm>
            <a:off x="6282092" y="1817915"/>
            <a:ext cx="5339293" cy="365773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2"/>
          <p:cNvSpPr txBox="1"/>
          <p:nvPr/>
        </p:nvSpPr>
        <p:spPr>
          <a:xfrm>
            <a:off x="228600" y="137619"/>
            <a:ext cx="9535275" cy="98914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E4E79"/>
              </a:buClr>
              <a:buSzPts val="4400"/>
              <a:buFont typeface="Calibri"/>
              <a:buNone/>
            </a:pPr>
            <a:r>
              <a:rPr lang="en-US" sz="4400" b="1" dirty="0">
                <a:solidFill>
                  <a:srgbClr val="1E4E79"/>
                </a:solidFill>
                <a:latin typeface="Calibri"/>
                <a:ea typeface="Calibri"/>
                <a:cs typeface="Calibri"/>
                <a:sym typeface="Calibri"/>
              </a:rPr>
              <a:t>Activity: Soil Your Undies! </a:t>
            </a:r>
            <a:endParaRPr dirty="0"/>
          </a:p>
        </p:txBody>
      </p:sp>
      <p:pic>
        <p:nvPicPr>
          <p:cNvPr id="2" name="Online Media 1" title="Soil Your Undies 2018">
            <a:hlinkClick r:id="" action="ppaction://media"/>
            <a:extLst>
              <a:ext uri="{FF2B5EF4-FFF2-40B4-BE49-F238E27FC236}">
                <a16:creationId xmlns:a16="http://schemas.microsoft.com/office/drawing/2014/main" id="{52DADDDA-EFA4-4C49-8AF8-4A14F516F263}"/>
              </a:ext>
            </a:extLst>
          </p:cNvPr>
          <p:cNvPicPr>
            <a:picLocks noRot="1" noChangeAspect="1"/>
          </p:cNvPicPr>
          <p:nvPr>
            <a:videoFile r:link="rId1"/>
          </p:nvPr>
        </p:nvPicPr>
        <p:blipFill>
          <a:blip r:embed="rId4"/>
          <a:stretch>
            <a:fillRect/>
          </a:stretch>
        </p:blipFill>
        <p:spPr>
          <a:xfrm>
            <a:off x="1117821" y="922828"/>
            <a:ext cx="9956358" cy="5600451"/>
          </a:xfrm>
          <a:prstGeom prst="rect">
            <a:avLst/>
          </a:prstGeom>
        </p:spPr>
      </p:pic>
      <p:sp>
        <p:nvSpPr>
          <p:cNvPr id="3" name="Rectangle 2">
            <a:extLst>
              <a:ext uri="{FF2B5EF4-FFF2-40B4-BE49-F238E27FC236}">
                <a16:creationId xmlns:a16="http://schemas.microsoft.com/office/drawing/2014/main" id="{9DC10A2E-3E6E-43F3-8864-E92D2F0981A1}"/>
              </a:ext>
            </a:extLst>
          </p:cNvPr>
          <p:cNvSpPr/>
          <p:nvPr/>
        </p:nvSpPr>
        <p:spPr>
          <a:xfrm>
            <a:off x="9461959" y="6523279"/>
            <a:ext cx="2701381" cy="523220"/>
          </a:xfrm>
          <a:prstGeom prst="rect">
            <a:avLst/>
          </a:prstGeom>
        </p:spPr>
        <p:txBody>
          <a:bodyPr wrap="none">
            <a:spAutoFit/>
          </a:bodyPr>
          <a:lstStyle/>
          <a:p>
            <a:r>
              <a:rPr lang="en-US" dirty="0">
                <a:hlinkClick r:id="rId5"/>
              </a:rPr>
              <a:t>https://youtu.be/akMT1ZZQ8PA</a:t>
            </a:r>
            <a:endParaRPr lang="en-US" dirty="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3" name="Google Shape;403;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64302" y="445089"/>
            <a:ext cx="4477506" cy="5396911"/>
          </a:xfrm>
          <a:prstGeom prst="rect">
            <a:avLst/>
          </a:prstGeom>
          <a:noFill/>
          <a:ln>
            <a:noFill/>
          </a:ln>
        </p:spPr>
      </p:pic>
      <p:sp>
        <p:nvSpPr>
          <p:cNvPr id="404" name="Google Shape;404;p23"/>
          <p:cNvSpPr/>
          <p:nvPr/>
        </p:nvSpPr>
        <p:spPr>
          <a:xfrm>
            <a:off x="8292385" y="5842000"/>
            <a:ext cx="28725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http://www.gatewaygreening.org/soil-your-undies-lesson-by-rachel-wilson/</a:t>
            </a:r>
            <a:endParaRPr sz="1200" dirty="0">
              <a:solidFill>
                <a:schemeClr val="dk1"/>
              </a:solidFill>
              <a:latin typeface="Calibri"/>
              <a:ea typeface="Calibri"/>
              <a:cs typeface="Calibri"/>
              <a:sym typeface="Calibri"/>
            </a:endParaRPr>
          </a:p>
        </p:txBody>
      </p:sp>
      <p:pic>
        <p:nvPicPr>
          <p:cNvPr id="405" name="Google Shape;405;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50194" y="2997932"/>
            <a:ext cx="3934316" cy="3529279"/>
          </a:xfrm>
          <a:prstGeom prst="rect">
            <a:avLst/>
          </a:prstGeom>
          <a:noFill/>
          <a:ln>
            <a:noFill/>
          </a:ln>
        </p:spPr>
      </p:pic>
      <p:sp>
        <p:nvSpPr>
          <p:cNvPr id="7" name="Google Shape;378;p20">
            <a:extLst>
              <a:ext uri="{FF2B5EF4-FFF2-40B4-BE49-F238E27FC236}">
                <a16:creationId xmlns:a16="http://schemas.microsoft.com/office/drawing/2014/main" id="{780249FA-2887-4CAA-9F64-A1D62CAE00AC}"/>
              </a:ext>
            </a:extLst>
          </p:cNvPr>
          <p:cNvSpPr txBox="1"/>
          <p:nvPr/>
        </p:nvSpPr>
        <p:spPr>
          <a:xfrm>
            <a:off x="641084" y="445089"/>
            <a:ext cx="5086616" cy="2246729"/>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2000" b="1" i="0" u="none" strike="noStrike" cap="none" dirty="0">
                <a:solidFill>
                  <a:schemeClr val="lt1"/>
                </a:solidFill>
                <a:latin typeface="Calibri" panose="020F0502020204030204" pitchFamily="34" charset="0"/>
                <a:cs typeface="Calibri" panose="020F0502020204030204" pitchFamily="34" charset="0"/>
                <a:sym typeface="Arial"/>
              </a:rPr>
              <a:t>Soil Your Undies: Explore and Discuss</a:t>
            </a:r>
            <a:endParaRPr sz="2800" dirty="0">
              <a:solidFill>
                <a:schemeClr val="dk1"/>
              </a:solidFill>
              <a:latin typeface="Calibri" panose="020F0502020204030204" pitchFamily="34" charset="0"/>
              <a:ea typeface="Calibri"/>
              <a:cs typeface="Calibri" panose="020F0502020204030204" pitchFamily="34" charset="0"/>
              <a:sym typeface="Calibri"/>
            </a:endParaRPr>
          </a:p>
          <a:p>
            <a:pPr marL="285750" marR="0" lvl="0" indent="-285750" algn="l" rtl="0">
              <a:lnSpc>
                <a:spcPct val="100000"/>
              </a:lnSpc>
              <a:spcBef>
                <a:spcPts val="0"/>
              </a:spcBef>
              <a:spcAft>
                <a:spcPts val="0"/>
              </a:spcAft>
              <a:buClr>
                <a:schemeClr val="bg1"/>
              </a:buClr>
              <a:buSzPts val="1400"/>
              <a:buFont typeface="Arial"/>
              <a:buChar char="•"/>
            </a:pPr>
            <a:r>
              <a:rPr lang="en-US" sz="2000" dirty="0">
                <a:solidFill>
                  <a:schemeClr val="lt1"/>
                </a:solidFill>
                <a:latin typeface="Calibri" panose="020F0502020204030204" pitchFamily="34" charset="0"/>
                <a:ea typeface="Calibri"/>
                <a:cs typeface="Calibri" panose="020F0502020204030204" pitchFamily="34" charset="0"/>
              </a:rPr>
              <a:t>Impacted vs. natural sites</a:t>
            </a:r>
          </a:p>
          <a:p>
            <a:pPr marL="285750" marR="0" lvl="0" indent="-285750" algn="l" rtl="0">
              <a:lnSpc>
                <a:spcPct val="100000"/>
              </a:lnSpc>
              <a:spcBef>
                <a:spcPts val="0"/>
              </a:spcBef>
              <a:spcAft>
                <a:spcPts val="0"/>
              </a:spcAft>
              <a:buClr>
                <a:schemeClr val="bg1"/>
              </a:buClr>
              <a:buSzPts val="1400"/>
              <a:buFont typeface="Arial"/>
              <a:buChar char="•"/>
            </a:pPr>
            <a:r>
              <a:rPr lang="en-US" sz="2000" dirty="0">
                <a:solidFill>
                  <a:schemeClr val="lt1"/>
                </a:solidFill>
                <a:latin typeface="Calibri" panose="020F0502020204030204" pitchFamily="34" charset="0"/>
                <a:ea typeface="Calibri"/>
                <a:cs typeface="Calibri" panose="020F0502020204030204" pitchFamily="34" charset="0"/>
              </a:rPr>
              <a:t>Cotton vs. synthetic</a:t>
            </a:r>
          </a:p>
          <a:p>
            <a:pPr marL="285750" marR="0" lvl="0" indent="-285750" algn="l" rtl="0">
              <a:lnSpc>
                <a:spcPct val="100000"/>
              </a:lnSpc>
              <a:spcBef>
                <a:spcPts val="0"/>
              </a:spcBef>
              <a:spcAft>
                <a:spcPts val="0"/>
              </a:spcAft>
              <a:buClr>
                <a:schemeClr val="bg1"/>
              </a:buClr>
              <a:buSzPts val="1400"/>
              <a:buFont typeface="Arial"/>
              <a:buChar char="•"/>
            </a:pPr>
            <a:r>
              <a:rPr lang="en-US" sz="2000" dirty="0">
                <a:solidFill>
                  <a:schemeClr val="lt1"/>
                </a:solidFill>
                <a:latin typeface="Calibri" panose="020F0502020204030204" pitchFamily="34" charset="0"/>
                <a:ea typeface="Calibri"/>
                <a:cs typeface="Calibri" panose="020F0502020204030204" pitchFamily="34" charset="0"/>
                <a:sym typeface="Calibri"/>
              </a:rPr>
              <a:t>Winter vs. summer</a:t>
            </a:r>
          </a:p>
          <a:p>
            <a:pPr marL="285750" marR="0" lvl="0" indent="-285750" algn="l" rtl="0">
              <a:lnSpc>
                <a:spcPct val="100000"/>
              </a:lnSpc>
              <a:spcBef>
                <a:spcPts val="0"/>
              </a:spcBef>
              <a:spcAft>
                <a:spcPts val="0"/>
              </a:spcAft>
              <a:buClr>
                <a:schemeClr val="bg1"/>
              </a:buClr>
              <a:buSzPts val="1400"/>
              <a:buFont typeface="Arial"/>
              <a:buChar char="•"/>
            </a:pPr>
            <a:r>
              <a:rPr lang="en-US" sz="2000" dirty="0">
                <a:solidFill>
                  <a:schemeClr val="lt1"/>
                </a:solidFill>
                <a:latin typeface="Calibri" panose="020F0502020204030204" pitchFamily="34" charset="0"/>
                <a:ea typeface="Calibri"/>
                <a:cs typeface="Calibri" panose="020F0502020204030204" pitchFamily="34" charset="0"/>
                <a:sym typeface="Calibri"/>
              </a:rPr>
              <a:t>Discuss how faster decomposition is a sign of more biological activity</a:t>
            </a:r>
          </a:p>
          <a:p>
            <a:pPr marL="285750" marR="0" lvl="0" indent="-285750" algn="l" rtl="0">
              <a:lnSpc>
                <a:spcPct val="100000"/>
              </a:lnSpc>
              <a:spcBef>
                <a:spcPts val="0"/>
              </a:spcBef>
              <a:spcAft>
                <a:spcPts val="0"/>
              </a:spcAft>
              <a:buClr>
                <a:schemeClr val="bg1"/>
              </a:buClr>
              <a:buSzPts val="1400"/>
              <a:buFont typeface="Arial"/>
              <a:buChar char="•"/>
            </a:pPr>
            <a:r>
              <a:rPr lang="en-US" sz="2000" dirty="0">
                <a:solidFill>
                  <a:schemeClr val="lt1"/>
                </a:solidFill>
                <a:latin typeface="Calibri" panose="020F0502020204030204" pitchFamily="34" charset="0"/>
                <a:ea typeface="Calibri"/>
                <a:cs typeface="Calibri" panose="020F0502020204030204" pitchFamily="34" charset="0"/>
                <a:sym typeface="Calibri"/>
              </a:rPr>
              <a:t>Discuss ways to support soil life</a:t>
            </a:r>
            <a:endParaRPr sz="2800" dirty="0">
              <a:solidFill>
                <a:schemeClr val="dk1"/>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24"/>
          <p:cNvSpPr txBox="1"/>
          <p:nvPr/>
        </p:nvSpPr>
        <p:spPr>
          <a:xfrm>
            <a:off x="742684" y="460561"/>
            <a:ext cx="9535275"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E4E79"/>
              </a:buClr>
              <a:buSzPts val="4400"/>
              <a:buFont typeface="Calibri"/>
              <a:buNone/>
            </a:pPr>
            <a:r>
              <a:rPr lang="en-US" sz="4400" b="1">
                <a:solidFill>
                  <a:srgbClr val="1E4E79"/>
                </a:solidFill>
                <a:latin typeface="Calibri"/>
                <a:ea typeface="Calibri"/>
                <a:cs typeface="Calibri"/>
                <a:sym typeface="Calibri"/>
              </a:rPr>
              <a:t>Put Your Results on the Map!</a:t>
            </a:r>
            <a:endParaRPr/>
          </a:p>
        </p:txBody>
      </p:sp>
      <p:sp>
        <p:nvSpPr>
          <p:cNvPr id="412" name="Google Shape;412;p24"/>
          <p:cNvSpPr txBox="1"/>
          <p:nvPr/>
        </p:nvSpPr>
        <p:spPr>
          <a:xfrm>
            <a:off x="742684" y="1514816"/>
            <a:ext cx="3463556" cy="2485684"/>
          </a:xfrm>
          <a:prstGeom prst="rect">
            <a:avLst/>
          </a:prstGeom>
          <a:noFill/>
          <a:ln>
            <a:noFill/>
          </a:ln>
        </p:spPr>
        <p:txBody>
          <a:bodyPr spcFirstLastPara="1" wrap="square" lIns="91425" tIns="45700" rIns="91425" bIns="45700" anchor="t" anchorCtr="0">
            <a:normAutofit/>
          </a:bodyPr>
          <a:lstStyle/>
          <a:p>
            <a:pPr marL="0" marR="0" lvl="0" indent="0" algn="ctr" rtl="0">
              <a:lnSpc>
                <a:spcPct val="115000"/>
              </a:lnSpc>
              <a:spcBef>
                <a:spcPts val="360"/>
              </a:spcBef>
              <a:spcAft>
                <a:spcPts val="0"/>
              </a:spcAft>
              <a:buClr>
                <a:schemeClr val="dk1"/>
              </a:buClr>
              <a:buSzPts val="1800"/>
              <a:buFont typeface="Arial"/>
              <a:buNone/>
            </a:pPr>
            <a:endParaRPr dirty="0">
              <a:solidFill>
                <a:schemeClr val="dk1"/>
              </a:solidFill>
              <a:latin typeface="Calibri"/>
              <a:ea typeface="Calibri"/>
              <a:cs typeface="Calibri"/>
              <a:sym typeface="Calibri"/>
            </a:endParaRPr>
          </a:p>
          <a:p>
            <a:pPr marL="0" marR="0" lvl="0" indent="0" algn="ctr" rtl="0">
              <a:lnSpc>
                <a:spcPct val="115000"/>
              </a:lnSpc>
              <a:spcBef>
                <a:spcPts val="360"/>
              </a:spcBef>
              <a:spcAft>
                <a:spcPts val="0"/>
              </a:spcAft>
              <a:buClr>
                <a:schemeClr val="dk1"/>
              </a:buClr>
              <a:buSzPts val="1800"/>
              <a:buFont typeface="Arial"/>
              <a:buNone/>
            </a:pPr>
            <a:r>
              <a:rPr lang="en-US" sz="3200" dirty="0">
                <a:solidFill>
                  <a:schemeClr val="dk1"/>
                </a:solidFill>
                <a:latin typeface="Calibri"/>
                <a:ea typeface="Calibri"/>
                <a:cs typeface="Calibri"/>
                <a:sym typeface="Calibri"/>
              </a:rPr>
              <a:t>Soil Your Undies Challenge Tracker </a:t>
            </a:r>
            <a:endParaRPr sz="1800" dirty="0"/>
          </a:p>
          <a:p>
            <a:pPr marL="0" marR="0" lvl="0" indent="0" algn="ctr" rtl="0">
              <a:lnSpc>
                <a:spcPct val="115000"/>
              </a:lnSpc>
              <a:spcBef>
                <a:spcPts val="360"/>
              </a:spcBef>
              <a:spcAft>
                <a:spcPts val="0"/>
              </a:spcAft>
              <a:buClr>
                <a:schemeClr val="dk1"/>
              </a:buClr>
              <a:buSzPts val="1800"/>
              <a:buFont typeface="Arial"/>
              <a:buNone/>
            </a:pPr>
            <a:endParaRPr sz="1200" dirty="0">
              <a:solidFill>
                <a:schemeClr val="dk1"/>
              </a:solidFill>
              <a:latin typeface="Calibri"/>
              <a:ea typeface="Calibri"/>
              <a:cs typeface="Calibri"/>
              <a:sym typeface="Calibri"/>
            </a:endParaRPr>
          </a:p>
          <a:p>
            <a:pPr marL="0" marR="0" lvl="0" indent="0" algn="ctr" rtl="0">
              <a:lnSpc>
                <a:spcPct val="115000"/>
              </a:lnSpc>
              <a:spcBef>
                <a:spcPts val="360"/>
              </a:spcBef>
              <a:spcAft>
                <a:spcPts val="0"/>
              </a:spcAft>
              <a:buClr>
                <a:schemeClr val="dk1"/>
              </a:buClr>
              <a:buSzPts val="1800"/>
              <a:buFont typeface="Arial"/>
              <a:buNone/>
            </a:pPr>
            <a:endParaRPr dirty="0">
              <a:solidFill>
                <a:schemeClr val="dk1"/>
              </a:solidFill>
              <a:latin typeface="Calibri"/>
              <a:ea typeface="Calibri"/>
              <a:cs typeface="Calibri"/>
              <a:sym typeface="Calibri"/>
            </a:endParaRPr>
          </a:p>
        </p:txBody>
      </p:sp>
      <p:pic>
        <p:nvPicPr>
          <p:cNvPr id="413" name="Google Shape;413;p2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908" y="3310398"/>
            <a:ext cx="4572629" cy="1116586"/>
          </a:xfrm>
          <a:prstGeom prst="rect">
            <a:avLst/>
          </a:prstGeom>
          <a:noFill/>
          <a:ln>
            <a:noFill/>
          </a:ln>
        </p:spPr>
      </p:pic>
      <p:pic>
        <p:nvPicPr>
          <p:cNvPr id="414" name="Google Shape;414;p2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784736" y="1150137"/>
            <a:ext cx="7224040" cy="543710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0" name="Google Shape;420;p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3776" y="117897"/>
            <a:ext cx="5788894" cy="6720121"/>
          </a:xfrm>
          <a:prstGeom prst="rect">
            <a:avLst/>
          </a:prstGeom>
          <a:noFill/>
          <a:ln>
            <a:noFill/>
          </a:ln>
        </p:spPr>
      </p:pic>
      <p:pic>
        <p:nvPicPr>
          <p:cNvPr id="421" name="Google Shape;421;p2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807055" y="117897"/>
            <a:ext cx="4710031" cy="3311103"/>
          </a:xfrm>
          <a:prstGeom prst="rect">
            <a:avLst/>
          </a:prstGeom>
          <a:noFill/>
          <a:ln>
            <a:noFill/>
          </a:ln>
        </p:spPr>
      </p:pic>
      <p:pic>
        <p:nvPicPr>
          <p:cNvPr id="422" name="Google Shape;422;p2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766994" y="3630597"/>
            <a:ext cx="4750092" cy="31095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
          <p:cNvSpPr txBox="1">
            <a:spLocks noGrp="1"/>
          </p:cNvSpPr>
          <p:nvPr>
            <p:ph type="title"/>
          </p:nvPr>
        </p:nvSpPr>
        <p:spPr>
          <a:xfrm>
            <a:off x="1818524" y="365125"/>
            <a:ext cx="9535275" cy="27336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dirty="0">
                <a:solidFill>
                  <a:srgbClr val="1E4E79"/>
                </a:solidFill>
              </a:rPr>
              <a:t>Big Idea 1</a:t>
            </a:r>
            <a:endParaRPr dirty="0"/>
          </a:p>
        </p:txBody>
      </p:sp>
      <p:sp>
        <p:nvSpPr>
          <p:cNvPr id="186" name="Google Shape;186;p3"/>
          <p:cNvSpPr txBox="1">
            <a:spLocks noGrp="1"/>
          </p:cNvSpPr>
          <p:nvPr>
            <p:ph type="body" idx="1"/>
          </p:nvPr>
        </p:nvSpPr>
        <p:spPr>
          <a:xfrm>
            <a:off x="1635369" y="2527299"/>
            <a:ext cx="9718431" cy="36496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000"/>
              <a:buNone/>
            </a:pPr>
            <a:br>
              <a:rPr lang="en-US" sz="4000" dirty="0"/>
            </a:br>
            <a:r>
              <a:rPr lang="en-US" sz="4000" dirty="0"/>
              <a:t>Soil is a complex and 3-dimensional habitat whose properties change with space and time</a:t>
            </a:r>
            <a:endParaRPr dirty="0"/>
          </a:p>
        </p:txBody>
      </p:sp>
      <p:sp>
        <p:nvSpPr>
          <p:cNvPr id="187" name="Google Shape;187;p3"/>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99522" y="272217"/>
            <a:ext cx="7047913" cy="631356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dirty="0">
                <a:solidFill>
                  <a:srgbClr val="1E4E79"/>
                </a:solidFill>
              </a:rPr>
              <a:t>Soil Biology Resources</a:t>
            </a:r>
            <a:endParaRPr dirty="0"/>
          </a:p>
        </p:txBody>
      </p:sp>
      <p:sp>
        <p:nvSpPr>
          <p:cNvPr id="178" name="Google Shape;178;p2"/>
          <p:cNvSpPr txBox="1">
            <a:spLocks noGrp="1"/>
          </p:cNvSpPr>
          <p:nvPr>
            <p:ph type="body" idx="1"/>
          </p:nvPr>
        </p:nvSpPr>
        <p:spPr>
          <a:xfrm>
            <a:off x="1818526" y="1690688"/>
            <a:ext cx="9154274" cy="4486275"/>
          </a:xfrm>
          <a:prstGeom prst="rect">
            <a:avLst/>
          </a:prstGeom>
          <a:noFill/>
          <a:ln>
            <a:noFill/>
          </a:ln>
        </p:spPr>
        <p:txBody>
          <a:bodyPr spcFirstLastPara="1" wrap="square" lIns="91425" tIns="45700" rIns="91425" bIns="45700" anchor="t" anchorCtr="0">
            <a:normAutofit fontScale="92500" lnSpcReduction="10000"/>
          </a:bodyPr>
          <a:lstStyle/>
          <a:p>
            <a:pPr marL="114300" lvl="0" indent="0">
              <a:lnSpc>
                <a:spcPct val="115000"/>
              </a:lnSpc>
              <a:spcBef>
                <a:spcPts val="0"/>
              </a:spcBef>
              <a:buSzPct val="74844"/>
              <a:buNone/>
            </a:pPr>
            <a:endParaRPr lang="en-US" sz="2600" b="1" dirty="0"/>
          </a:p>
          <a:p>
            <a:pPr>
              <a:lnSpc>
                <a:spcPct val="115000"/>
              </a:lnSpc>
              <a:spcBef>
                <a:spcPts val="0"/>
              </a:spcBef>
              <a:buSzPct val="74844"/>
            </a:pPr>
            <a:r>
              <a:rPr lang="en-US" sz="2600" dirty="0"/>
              <a:t>Know Soil Know Life, Chapter 3: </a:t>
            </a:r>
          </a:p>
          <a:p>
            <a:pPr marL="114300" indent="0">
              <a:lnSpc>
                <a:spcPct val="115000"/>
              </a:lnSpc>
              <a:spcBef>
                <a:spcPts val="0"/>
              </a:spcBef>
              <a:buSzPct val="74844"/>
              <a:buNone/>
            </a:pPr>
            <a:r>
              <a:rPr lang="en-US" sz="2600" dirty="0"/>
              <a:t>	</a:t>
            </a:r>
            <a:r>
              <a:rPr lang="en-US" sz="2600" i="1" dirty="0"/>
              <a:t>Soil Biology: The Living Component of Soil</a:t>
            </a:r>
          </a:p>
          <a:p>
            <a:pPr marL="114300" indent="0">
              <a:lnSpc>
                <a:spcPct val="115000"/>
              </a:lnSpc>
              <a:spcBef>
                <a:spcPts val="0"/>
              </a:spcBef>
              <a:buSzPct val="74844"/>
              <a:buNone/>
            </a:pPr>
            <a:endParaRPr lang="en-US" sz="2600" dirty="0"/>
          </a:p>
          <a:p>
            <a:pPr>
              <a:lnSpc>
                <a:spcPct val="115000"/>
              </a:lnSpc>
              <a:spcBef>
                <a:spcPts val="0"/>
              </a:spcBef>
              <a:buSzPct val="74844"/>
            </a:pPr>
            <a:r>
              <a:rPr lang="en-US" sz="2600" dirty="0"/>
              <a:t>Know Soil, Know Life Educator Guide, Online: </a:t>
            </a:r>
            <a:r>
              <a:rPr lang="en-US" sz="2600" dirty="0">
                <a:hlinkClick r:id="rId3"/>
              </a:rPr>
              <a:t>https://serc.carleton.edu/kskl_educator/soil_biology/index.html</a:t>
            </a:r>
            <a:endParaRPr lang="en-US" sz="2600" dirty="0"/>
          </a:p>
          <a:p>
            <a:pPr>
              <a:lnSpc>
                <a:spcPct val="115000"/>
              </a:lnSpc>
              <a:spcBef>
                <a:spcPts val="0"/>
              </a:spcBef>
              <a:buSzPct val="74844"/>
            </a:pPr>
            <a:endParaRPr lang="en-US" sz="2600" dirty="0"/>
          </a:p>
          <a:p>
            <a:pPr>
              <a:lnSpc>
                <a:spcPct val="115000"/>
              </a:lnSpc>
              <a:spcBef>
                <a:spcPts val="0"/>
              </a:spcBef>
              <a:buSzPct val="74844"/>
            </a:pPr>
            <a:r>
              <a:rPr lang="en-US" sz="2600" dirty="0"/>
              <a:t>Soils4Teachers.org</a:t>
            </a:r>
          </a:p>
          <a:p>
            <a:pPr lvl="1">
              <a:lnSpc>
                <a:spcPct val="115000"/>
              </a:lnSpc>
              <a:spcBef>
                <a:spcPts val="0"/>
              </a:spcBef>
              <a:buSzPct val="74844"/>
            </a:pPr>
            <a:r>
              <a:rPr lang="en-US" sz="2200" dirty="0"/>
              <a:t>Investigate decomposition with Tea4Science</a:t>
            </a:r>
          </a:p>
          <a:p>
            <a:pPr lvl="1">
              <a:lnSpc>
                <a:spcPct val="115000"/>
              </a:lnSpc>
              <a:spcBef>
                <a:spcPts val="0"/>
              </a:spcBef>
              <a:buSzPct val="74844"/>
            </a:pPr>
            <a:r>
              <a:rPr lang="en-US" sz="2200" dirty="0"/>
              <a:t>Explore soils under a microscope</a:t>
            </a:r>
          </a:p>
          <a:p>
            <a:pPr lvl="1">
              <a:lnSpc>
                <a:spcPct val="115000"/>
              </a:lnSpc>
              <a:spcBef>
                <a:spcPts val="0"/>
              </a:spcBef>
              <a:buSzPct val="74844"/>
            </a:pPr>
            <a:r>
              <a:rPr lang="en-US" sz="2200" dirty="0"/>
              <a:t>Investigate how leaf litter insulates the soil</a:t>
            </a:r>
          </a:p>
          <a:p>
            <a:pPr marL="114300" indent="0">
              <a:lnSpc>
                <a:spcPct val="115000"/>
              </a:lnSpc>
              <a:spcBef>
                <a:spcPts val="0"/>
              </a:spcBef>
              <a:buSzPct val="74844"/>
              <a:buNone/>
            </a:pPr>
            <a:endParaRPr lang="en-US" sz="2600" dirty="0"/>
          </a:p>
          <a:p>
            <a:pPr marL="228600" lvl="0" indent="-64135" algn="l" rtl="0">
              <a:lnSpc>
                <a:spcPct val="90000"/>
              </a:lnSpc>
              <a:spcBef>
                <a:spcPts val="1000"/>
              </a:spcBef>
              <a:spcAft>
                <a:spcPts val="0"/>
              </a:spcAft>
              <a:buClr>
                <a:schemeClr val="dk1"/>
              </a:buClr>
              <a:buSzPct val="100000"/>
              <a:buNone/>
            </a:pPr>
            <a:endParaRPr dirty="0"/>
          </a:p>
        </p:txBody>
      </p:sp>
      <p:sp>
        <p:nvSpPr>
          <p:cNvPr id="179" name="Google Shape;179;p2"/>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extLst>
      <p:ext uri="{BB962C8B-B14F-4D97-AF65-F5344CB8AC3E}">
        <p14:creationId xmlns:p14="http://schemas.microsoft.com/office/powerpoint/2010/main" val="3908996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27"/>
          <p:cNvSpPr txBox="1"/>
          <p:nvPr/>
        </p:nvSpPr>
        <p:spPr>
          <a:xfrm>
            <a:off x="1328362" y="481826"/>
            <a:ext cx="9535275"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1E4E79"/>
              </a:buClr>
              <a:buSzPts val="4400"/>
              <a:buFont typeface="Calibri"/>
              <a:buNone/>
            </a:pPr>
            <a:r>
              <a:rPr lang="en-US" sz="4400" b="1" dirty="0">
                <a:solidFill>
                  <a:srgbClr val="1E4E79"/>
                </a:solidFill>
                <a:latin typeface="Calibri"/>
                <a:ea typeface="Calibri"/>
                <a:cs typeface="Calibri"/>
                <a:sym typeface="Calibri"/>
              </a:rPr>
              <a:t>Other Soil Biology Resources</a:t>
            </a:r>
            <a:endParaRPr dirty="0"/>
          </a:p>
        </p:txBody>
      </p:sp>
      <p:sp>
        <p:nvSpPr>
          <p:cNvPr id="436" name="Google Shape;436;p27"/>
          <p:cNvSpPr/>
          <p:nvPr/>
        </p:nvSpPr>
        <p:spPr>
          <a:xfrm>
            <a:off x="5920541" y="3992716"/>
            <a:ext cx="2951989" cy="8925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Arial"/>
                <a:ea typeface="Arial"/>
                <a:cs typeface="Arial"/>
                <a:sym typeface="Arial"/>
              </a:rPr>
              <a:t>Global Soil Biodiversity Atlas </a:t>
            </a:r>
            <a:r>
              <a:rPr lang="en-US" sz="1400" i="0" u="none" strike="noStrike" cap="none" dirty="0">
                <a:solidFill>
                  <a:srgbClr val="000000"/>
                </a:solidFill>
                <a:latin typeface="Arial"/>
                <a:ea typeface="Arial"/>
                <a:cs typeface="Arial"/>
                <a:sym typeface="Arial"/>
              </a:rPr>
              <a:t>F</a:t>
            </a:r>
            <a:r>
              <a:rPr lang="en-US" sz="1400" b="0" i="0" u="none" strike="noStrike" cap="none" dirty="0">
                <a:solidFill>
                  <a:srgbClr val="000000"/>
                </a:solidFill>
                <a:latin typeface="Arial"/>
                <a:ea typeface="Arial"/>
                <a:cs typeface="Arial"/>
                <a:sym typeface="Arial"/>
              </a:rPr>
              <a:t>ree pdf download</a:t>
            </a:r>
            <a:endParaRPr sz="18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dirty="0">
                <a:solidFill>
                  <a:srgbClr val="000000"/>
                </a:solidFill>
                <a:latin typeface="Arial"/>
                <a:ea typeface="Arial"/>
                <a:cs typeface="Arial"/>
                <a:sym typeface="Arial"/>
              </a:rPr>
              <a:t>https://www.globalsoilbiodiversity.org/atlas-introduction</a:t>
            </a:r>
            <a:endParaRPr sz="1600" dirty="0">
              <a:solidFill>
                <a:schemeClr val="dk1"/>
              </a:solidFill>
              <a:latin typeface="Calibri"/>
              <a:ea typeface="Calibri"/>
              <a:cs typeface="Calibri"/>
              <a:sym typeface="Calibri"/>
            </a:endParaRPr>
          </a:p>
        </p:txBody>
      </p:sp>
      <p:pic>
        <p:nvPicPr>
          <p:cNvPr id="437" name="Google Shape;437;p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88921" y="1512067"/>
            <a:ext cx="2646178" cy="2380966"/>
          </a:xfrm>
          <a:prstGeom prst="rect">
            <a:avLst/>
          </a:prstGeom>
          <a:noFill/>
          <a:ln>
            <a:noFill/>
          </a:ln>
        </p:spPr>
      </p:pic>
      <p:sp>
        <p:nvSpPr>
          <p:cNvPr id="438" name="Google Shape;438;p27"/>
          <p:cNvSpPr txBox="1"/>
          <p:nvPr/>
        </p:nvSpPr>
        <p:spPr>
          <a:xfrm>
            <a:off x="2788921" y="3992716"/>
            <a:ext cx="2610135"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Arial"/>
                <a:ea typeface="Arial"/>
                <a:cs typeface="Arial"/>
                <a:sym typeface="Arial"/>
              </a:rPr>
              <a:t>Life in the Soil Podcast</a:t>
            </a:r>
          </a:p>
          <a:p>
            <a:pPr marL="0" marR="0" lvl="0" indent="0" algn="ctr" rtl="0">
              <a:lnSpc>
                <a:spcPct val="100000"/>
              </a:lnSpc>
              <a:spcBef>
                <a:spcPts val="0"/>
              </a:spcBef>
              <a:spcAft>
                <a:spcPts val="0"/>
              </a:spcAft>
              <a:buClr>
                <a:srgbClr val="000000"/>
              </a:buClr>
              <a:buSzPts val="1400"/>
              <a:buFont typeface="Arial"/>
              <a:buNone/>
            </a:pPr>
            <a:r>
              <a:rPr lang="en-US" dirty="0">
                <a:ea typeface="Calibri"/>
              </a:rPr>
              <a:t>6-episode series</a:t>
            </a:r>
            <a:endParaRPr sz="18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dirty="0">
                <a:solidFill>
                  <a:srgbClr val="000000"/>
                </a:solidFill>
                <a:latin typeface="Arial"/>
                <a:ea typeface="Arial"/>
                <a:cs typeface="Arial"/>
                <a:sym typeface="Arial"/>
              </a:rPr>
              <a:t>https://rilliglab.org/podcast/</a:t>
            </a:r>
            <a:endParaRPr sz="1600" dirty="0">
              <a:solidFill>
                <a:schemeClr val="dk1"/>
              </a:solidFill>
              <a:latin typeface="Calibri"/>
              <a:ea typeface="Calibri"/>
              <a:cs typeface="Calibri"/>
              <a:sym typeface="Calibri"/>
            </a:endParaRPr>
          </a:p>
        </p:txBody>
      </p:sp>
      <p:pic>
        <p:nvPicPr>
          <p:cNvPr id="439" name="Google Shape;439;p27"/>
          <p:cNvPicPr preferRelativeResize="0"/>
          <p:nvPr/>
        </p:nvPicPr>
        <p:blipFill rotWithShape="1">
          <a:blip r:embed="rId4">
            <a:alphaModFix/>
          </a:blip>
          <a:srcRect/>
          <a:stretch/>
        </p:blipFill>
        <p:spPr>
          <a:xfrm>
            <a:off x="9387853" y="1512067"/>
            <a:ext cx="2644731" cy="2380966"/>
          </a:xfrm>
          <a:prstGeom prst="rect">
            <a:avLst/>
          </a:prstGeom>
          <a:noFill/>
          <a:ln>
            <a:noFill/>
          </a:ln>
        </p:spPr>
      </p:pic>
      <p:sp>
        <p:nvSpPr>
          <p:cNvPr id="440" name="Google Shape;440;p27"/>
          <p:cNvSpPr txBox="1"/>
          <p:nvPr/>
        </p:nvSpPr>
        <p:spPr>
          <a:xfrm>
            <a:off x="9394016" y="3992716"/>
            <a:ext cx="2638568" cy="8925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Arial"/>
                <a:ea typeface="Arial"/>
                <a:cs typeface="Arial"/>
                <a:sym typeface="Arial"/>
              </a:rPr>
              <a:t>Journey to the </a:t>
            </a:r>
            <a:r>
              <a:rPr lang="en-US" sz="1400" b="1" i="0" u="none" strike="noStrike" cap="none" dirty="0" err="1">
                <a:solidFill>
                  <a:srgbClr val="000000"/>
                </a:solidFill>
                <a:latin typeface="Arial"/>
                <a:ea typeface="Arial"/>
                <a:cs typeface="Arial"/>
                <a:sym typeface="Arial"/>
              </a:rPr>
              <a:t>Microcosmos</a:t>
            </a:r>
            <a:r>
              <a:rPr lang="en-US" sz="1400" b="1" i="0" u="none" strike="noStrike" cap="none" dirty="0">
                <a:solidFill>
                  <a:srgbClr val="000000"/>
                </a:solidFill>
                <a:latin typeface="Arial"/>
                <a:ea typeface="Arial"/>
                <a:cs typeface="Arial"/>
                <a:sym typeface="Arial"/>
              </a:rPr>
              <a:t> </a:t>
            </a:r>
            <a:endParaRPr sz="18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YouTube Channel</a:t>
            </a:r>
            <a:endParaRPr sz="18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dirty="0">
                <a:solidFill>
                  <a:srgbClr val="000000"/>
                </a:solidFill>
                <a:latin typeface="Arial"/>
                <a:ea typeface="Arial"/>
                <a:cs typeface="Arial"/>
                <a:sym typeface="Arial"/>
              </a:rPr>
              <a:t>https://www.youtube.com/c/microcosmos</a:t>
            </a:r>
            <a:endParaRPr sz="1600" dirty="0">
              <a:solidFill>
                <a:schemeClr val="dk1"/>
              </a:solidFill>
              <a:latin typeface="Calibri"/>
              <a:ea typeface="Calibri"/>
              <a:cs typeface="Calibri"/>
              <a:sym typeface="Calibri"/>
            </a:endParaRPr>
          </a:p>
        </p:txBody>
      </p:sp>
      <p:pic>
        <p:nvPicPr>
          <p:cNvPr id="441" name="Google Shape;441;p2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857859" y="1512067"/>
            <a:ext cx="3107233" cy="2380966"/>
          </a:xfrm>
          <a:prstGeom prst="rect">
            <a:avLst/>
          </a:prstGeom>
          <a:noFill/>
          <a:ln>
            <a:noFill/>
          </a:ln>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4834" y="1512067"/>
            <a:ext cx="1913960" cy="2380966"/>
          </a:xfrm>
          <a:prstGeom prst="rect">
            <a:avLst/>
          </a:prstGeom>
        </p:spPr>
      </p:pic>
      <p:sp>
        <p:nvSpPr>
          <p:cNvPr id="11" name="Google Shape;438;p27"/>
          <p:cNvSpPr txBox="1"/>
          <p:nvPr/>
        </p:nvSpPr>
        <p:spPr>
          <a:xfrm>
            <a:off x="146746" y="3992716"/>
            <a:ext cx="2610135" cy="12926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Arial"/>
                <a:ea typeface="Arial"/>
                <a:cs typeface="Arial"/>
                <a:sym typeface="Arial"/>
              </a:rPr>
              <a:t>NRCS Soil Biology Primer</a:t>
            </a:r>
          </a:p>
          <a:p>
            <a:pPr marL="0" marR="0" lvl="0" indent="0" algn="ctr" rtl="0">
              <a:lnSpc>
                <a:spcPct val="100000"/>
              </a:lnSpc>
              <a:spcBef>
                <a:spcPts val="0"/>
              </a:spcBef>
              <a:spcAft>
                <a:spcPts val="0"/>
              </a:spcAft>
              <a:buClr>
                <a:srgbClr val="000000"/>
              </a:buClr>
              <a:buSzPts val="1400"/>
              <a:buFont typeface="Arial"/>
              <a:buNone/>
            </a:pPr>
            <a:r>
              <a:rPr lang="en-US" i="1" dirty="0">
                <a:ea typeface="Calibri"/>
              </a:rPr>
              <a:t>Includes photo gallery of soil </a:t>
            </a:r>
            <a:r>
              <a:rPr lang="en-US" i="1" dirty="0">
                <a:latin typeface="+mn-lt"/>
                <a:ea typeface="Calibri"/>
              </a:rPr>
              <a:t>organisms</a:t>
            </a:r>
            <a:endParaRPr i="1" dirty="0">
              <a:solidFill>
                <a:schemeClr val="dk1"/>
              </a:solidFill>
              <a:latin typeface="+mn-lt"/>
              <a:ea typeface="Calibri"/>
              <a:cs typeface="Calibri"/>
              <a:sym typeface="Calibri"/>
            </a:endParaRPr>
          </a:p>
          <a:p>
            <a:pPr lvl="0" algn="ctr">
              <a:buSzPts val="1400"/>
            </a:pPr>
            <a:r>
              <a:rPr lang="en-US" sz="1200" dirty="0">
                <a:solidFill>
                  <a:schemeClr val="dk1"/>
                </a:solidFill>
                <a:latin typeface="+mn-lt"/>
                <a:ea typeface="Calibri"/>
                <a:cs typeface="Calibri"/>
                <a:sym typeface="Calibri"/>
              </a:rPr>
              <a:t>https://www.nrcs.usda.gov/wps/portal/nrcs/detailfull/national/soils/health/?cid=nrcs142p2_053860</a:t>
            </a:r>
            <a:endParaRPr sz="1200" dirty="0">
              <a:solidFill>
                <a:schemeClr val="dk1"/>
              </a:solidFill>
              <a:latin typeface="+mn-lt"/>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dirty="0">
                <a:solidFill>
                  <a:srgbClr val="1E4E79"/>
                </a:solidFill>
              </a:rPr>
              <a:t>Soil at Different Scales </a:t>
            </a:r>
            <a:endParaRPr dirty="0"/>
          </a:p>
        </p:txBody>
      </p:sp>
      <p:sp>
        <p:nvSpPr>
          <p:cNvPr id="193" name="Google Shape;193;p4"/>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pic>
        <p:nvPicPr>
          <p:cNvPr id="194" name="Google Shape;194;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90478" y="1451202"/>
            <a:ext cx="7877522" cy="4111398"/>
          </a:xfrm>
          <a:prstGeom prst="rect">
            <a:avLst/>
          </a:prstGeom>
          <a:noFill/>
          <a:ln>
            <a:noFill/>
          </a:ln>
        </p:spPr>
      </p:pic>
      <p:sp>
        <p:nvSpPr>
          <p:cNvPr id="2" name="Rectangle 1">
            <a:extLst>
              <a:ext uri="{FF2B5EF4-FFF2-40B4-BE49-F238E27FC236}">
                <a16:creationId xmlns:a16="http://schemas.microsoft.com/office/drawing/2014/main" id="{F1FD7694-A357-4C27-9D76-788C644AFB0E}"/>
              </a:ext>
            </a:extLst>
          </p:cNvPr>
          <p:cNvSpPr/>
          <p:nvPr/>
        </p:nvSpPr>
        <p:spPr>
          <a:xfrm>
            <a:off x="1818524" y="5837497"/>
            <a:ext cx="9449551" cy="584775"/>
          </a:xfrm>
          <a:prstGeom prst="rect">
            <a:avLst/>
          </a:prstGeom>
        </p:spPr>
        <p:txBody>
          <a:bodyPr wrap="square">
            <a:spAutoFit/>
          </a:bodyPr>
          <a:lstStyle/>
          <a:p>
            <a:pPr marL="114300" indent="0" algn="ctr">
              <a:buNone/>
            </a:pPr>
            <a:r>
              <a:rPr lang="en-US" sz="3200" b="1" dirty="0"/>
              <a:t>What do you think the soil habitat is like?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5"/>
          <p:cNvSpPr txBox="1"/>
          <p:nvPr/>
        </p:nvSpPr>
        <p:spPr>
          <a:xfrm>
            <a:off x="1970924" y="517525"/>
            <a:ext cx="9535275"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E4E79"/>
              </a:buClr>
              <a:buSzPts val="4400"/>
              <a:buFont typeface="Calibri"/>
              <a:buNone/>
            </a:pPr>
            <a:r>
              <a:rPr lang="en-US" sz="4400" b="1" i="0" u="none" strike="noStrike" cap="none">
                <a:solidFill>
                  <a:srgbClr val="1E4E79"/>
                </a:solidFill>
                <a:latin typeface="Calibri"/>
                <a:ea typeface="Calibri"/>
                <a:cs typeface="Calibri"/>
                <a:sym typeface="Calibri"/>
              </a:rPr>
              <a:t>Soil as a Habitat</a:t>
            </a:r>
            <a:endParaRPr/>
          </a:p>
        </p:txBody>
      </p:sp>
      <p:sp>
        <p:nvSpPr>
          <p:cNvPr id="201" name="Google Shape;201;p5"/>
          <p:cNvSpPr txBox="1"/>
          <p:nvPr/>
        </p:nvSpPr>
        <p:spPr>
          <a:xfrm>
            <a:off x="370114" y="1284515"/>
            <a:ext cx="6955972"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dirty="0">
                <a:solidFill>
                  <a:schemeClr val="dk1"/>
                </a:solidFill>
                <a:latin typeface="Calibri"/>
                <a:ea typeface="Calibri"/>
                <a:cs typeface="Calibri"/>
                <a:sym typeface="Calibri"/>
              </a:rPr>
              <a:t>Soil is a heterogeneous 3D environment</a:t>
            </a:r>
            <a:endParaRPr dirty="0"/>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Solid minerals and organic matter</a:t>
            </a:r>
            <a:endParaRPr dirty="0"/>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3D pore network </a:t>
            </a:r>
            <a:endParaRPr dirty="0"/>
          </a:p>
          <a:p>
            <a:pPr marL="800100" marR="0" lvl="1" indent="-342900" algn="l" rtl="0">
              <a:spcBef>
                <a:spcPts val="0"/>
              </a:spcBef>
              <a:spcAft>
                <a:spcPts val="0"/>
              </a:spcAft>
              <a:buClr>
                <a:schemeClr val="dk1"/>
              </a:buClr>
              <a:buSzPts val="2400"/>
              <a:buFont typeface="Courier New"/>
              <a:buChar char="o"/>
            </a:pPr>
            <a:r>
              <a:rPr lang="en-US" sz="2400" b="0" i="0" u="none" strike="noStrike" cap="none" dirty="0">
                <a:solidFill>
                  <a:schemeClr val="dk1"/>
                </a:solidFill>
                <a:latin typeface="Calibri"/>
                <a:ea typeface="Calibri"/>
                <a:cs typeface="Calibri"/>
                <a:sym typeface="Calibri"/>
              </a:rPr>
              <a:t>Gases and water</a:t>
            </a:r>
            <a:endParaRPr dirty="0"/>
          </a:p>
          <a:p>
            <a:pPr marL="800100" marR="0" lvl="1" indent="-342900" algn="l" rtl="0">
              <a:spcBef>
                <a:spcPts val="0"/>
              </a:spcBef>
              <a:spcAft>
                <a:spcPts val="0"/>
              </a:spcAft>
              <a:buClr>
                <a:schemeClr val="dk1"/>
              </a:buClr>
              <a:buSzPts val="2400"/>
              <a:buFont typeface="Courier New"/>
              <a:buChar char="o"/>
            </a:pPr>
            <a:r>
              <a:rPr lang="en-US" sz="2400" b="0" i="0" u="none" strike="noStrike" cap="none" dirty="0">
                <a:solidFill>
                  <a:schemeClr val="dk1"/>
                </a:solidFill>
                <a:latin typeface="Calibri"/>
                <a:ea typeface="Calibri"/>
                <a:cs typeface="Calibri"/>
                <a:sym typeface="Calibri"/>
              </a:rPr>
              <a:t>Nutrient and waste exchange</a:t>
            </a:r>
            <a:endParaRPr dirty="0"/>
          </a:p>
          <a:p>
            <a:pPr marL="800100" marR="0" lvl="1" indent="-342900" algn="l" rtl="0">
              <a:spcBef>
                <a:spcPts val="0"/>
              </a:spcBef>
              <a:spcAft>
                <a:spcPts val="0"/>
              </a:spcAft>
              <a:buClr>
                <a:schemeClr val="dk1"/>
              </a:buClr>
              <a:buSzPts val="2400"/>
              <a:buFont typeface="Courier New"/>
              <a:buChar char="o"/>
            </a:pPr>
            <a:r>
              <a:rPr lang="en-US" sz="2400" b="0" i="0" u="none" strike="noStrike" cap="none" dirty="0">
                <a:solidFill>
                  <a:schemeClr val="dk1"/>
                </a:solidFill>
                <a:latin typeface="Calibri"/>
                <a:ea typeface="Calibri"/>
                <a:cs typeface="Calibri"/>
                <a:sym typeface="Calibri"/>
              </a:rPr>
              <a:t>Movement for larger organisms</a:t>
            </a:r>
            <a:endParaRPr dirty="0"/>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Massive surface area for life</a:t>
            </a:r>
            <a:endParaRPr dirty="0"/>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Physical separation</a:t>
            </a:r>
            <a:endParaRPr dirty="0"/>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Steep chemical gradients over small scales</a:t>
            </a:r>
            <a:endParaRPr dirty="0"/>
          </a:p>
        </p:txBody>
      </p:sp>
      <p:pic>
        <p:nvPicPr>
          <p:cNvPr id="203" name="Google Shape;203;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34908" y="738554"/>
            <a:ext cx="5213838" cy="3495707"/>
          </a:xfrm>
          <a:prstGeom prst="rect">
            <a:avLst/>
          </a:prstGeom>
          <a:noFill/>
          <a:ln>
            <a:noFill/>
          </a:ln>
        </p:spPr>
      </p:pic>
      <p:sp>
        <p:nvSpPr>
          <p:cNvPr id="204" name="Google Shape;204;p5"/>
          <p:cNvSpPr txBox="1"/>
          <p:nvPr/>
        </p:nvSpPr>
        <p:spPr>
          <a:xfrm>
            <a:off x="-144492" y="6103004"/>
            <a:ext cx="12030075"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dk1"/>
                </a:solidFill>
                <a:latin typeface="Calibri"/>
                <a:ea typeface="Calibri"/>
                <a:cs typeface="Calibri"/>
                <a:sym typeface="Calibri"/>
              </a:rPr>
              <a:t>What adaptations would help an organism to be successful in this habitat?</a:t>
            </a:r>
            <a:endParaRPr sz="1600" dirty="0"/>
          </a:p>
          <a:p>
            <a:pPr marL="0" marR="0" lvl="0" indent="0" algn="ctr" rtl="0">
              <a:spcBef>
                <a:spcPts val="0"/>
              </a:spcBef>
              <a:spcAft>
                <a:spcPts val="0"/>
              </a:spcAft>
              <a:buNone/>
            </a:pPr>
            <a:endParaRPr sz="2000" dirty="0">
              <a:solidFill>
                <a:schemeClr val="dk1"/>
              </a:solidFill>
              <a:latin typeface="Calibri"/>
              <a:ea typeface="Calibri"/>
              <a:cs typeface="Calibri"/>
              <a:sym typeface="Calibri"/>
            </a:endParaRPr>
          </a:p>
        </p:txBody>
      </p:sp>
      <p:sp>
        <p:nvSpPr>
          <p:cNvPr id="206" name="Google Shape;206;p5"/>
          <p:cNvSpPr/>
          <p:nvPr/>
        </p:nvSpPr>
        <p:spPr>
          <a:xfrm>
            <a:off x="6796454" y="4212648"/>
            <a:ext cx="5089129"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C2C2C"/>
              </a:buClr>
              <a:buSzPts val="1200"/>
              <a:buFont typeface="Calibri"/>
              <a:buNone/>
            </a:pPr>
            <a:r>
              <a:rPr lang="en-US" sz="1100" b="0" i="0" u="none" strike="noStrike" cap="none" dirty="0">
                <a:solidFill>
                  <a:srgbClr val="2C2C2C"/>
                </a:solidFill>
                <a:latin typeface="Calibri"/>
                <a:ea typeface="Calibri"/>
                <a:cs typeface="Calibri"/>
                <a:sym typeface="Calibri"/>
              </a:rPr>
              <a:t>The spaces between soil solids form a pore network, filled with liquids and/or gases. </a:t>
            </a:r>
            <a:r>
              <a:rPr lang="en-US" sz="1100" dirty="0">
                <a:solidFill>
                  <a:srgbClr val="2C2C2C"/>
                </a:solidFill>
                <a:latin typeface="Calibri"/>
                <a:ea typeface="Calibri"/>
                <a:cs typeface="Calibri"/>
                <a:sym typeface="Calibri"/>
              </a:rPr>
              <a:t> “Larger” organisms like nematodes (worms) and amoeba move through the pore network, while tiny bacteria colonize surfaces and small pore spaces. </a:t>
            </a:r>
            <a:r>
              <a:rPr lang="en-US" sz="1100" i="1" dirty="0">
                <a:solidFill>
                  <a:srgbClr val="2C2C2C"/>
                </a:solidFill>
                <a:latin typeface="Calibri"/>
                <a:ea typeface="Calibri"/>
                <a:cs typeface="Calibri"/>
                <a:sym typeface="Calibri"/>
              </a:rPr>
              <a:t>Image: </a:t>
            </a:r>
            <a:r>
              <a:rPr lang="en-US" sz="1100" b="0" i="1" u="none" strike="noStrike" cap="none" dirty="0" err="1">
                <a:solidFill>
                  <a:srgbClr val="2C2C2C"/>
                </a:solidFill>
                <a:latin typeface="Calibri"/>
                <a:ea typeface="Calibri"/>
                <a:cs typeface="Calibri"/>
                <a:sym typeface="Calibri"/>
              </a:rPr>
              <a:t>Erktan</a:t>
            </a:r>
            <a:r>
              <a:rPr lang="en-US" sz="1100" b="0" i="1" u="none" strike="noStrike" cap="none" dirty="0">
                <a:solidFill>
                  <a:srgbClr val="2C2C2C"/>
                </a:solidFill>
                <a:latin typeface="Calibri"/>
                <a:ea typeface="Calibri"/>
                <a:cs typeface="Calibri"/>
                <a:sym typeface="Calibri"/>
              </a:rPr>
              <a:t> et al. 2020. </a:t>
            </a:r>
            <a:r>
              <a:rPr lang="en-US" sz="1100" b="0" i="1" u="sng" strike="noStrike" cap="none" dirty="0">
                <a:solidFill>
                  <a:srgbClr val="2C2C2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https://doi.org/10.1016/j.soilbio.2020.107876</a:t>
            </a:r>
            <a:endParaRPr sz="1100" b="0" i="1" u="none" strike="noStrike" cap="none" dirty="0">
              <a:solidFill>
                <a:srgbClr val="2C2C2C"/>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7"/>
          <p:cNvSpPr txBox="1">
            <a:spLocks noGrp="1"/>
          </p:cNvSpPr>
          <p:nvPr>
            <p:ph type="title"/>
          </p:nvPr>
        </p:nvSpPr>
        <p:spPr>
          <a:xfrm>
            <a:off x="1818524" y="365125"/>
            <a:ext cx="9535275" cy="261937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dirty="0">
                <a:solidFill>
                  <a:srgbClr val="1E4E79"/>
                </a:solidFill>
              </a:rPr>
              <a:t>Big Idea 2</a:t>
            </a:r>
            <a:endParaRPr dirty="0"/>
          </a:p>
        </p:txBody>
      </p:sp>
      <p:sp>
        <p:nvSpPr>
          <p:cNvPr id="221" name="Google Shape;221;p7"/>
          <p:cNvSpPr txBox="1">
            <a:spLocks noGrp="1"/>
          </p:cNvSpPr>
          <p:nvPr>
            <p:ph type="body" idx="1"/>
          </p:nvPr>
        </p:nvSpPr>
        <p:spPr>
          <a:xfrm>
            <a:off x="1818526" y="2984499"/>
            <a:ext cx="9535274" cy="31924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000"/>
              <a:buNone/>
            </a:pPr>
            <a:r>
              <a:rPr lang="en-US" sz="4000" dirty="0"/>
              <a:t>Abundant and diverse forms of life exist in the soil habitat</a:t>
            </a:r>
            <a:br>
              <a:rPr lang="en-US" sz="2400" dirty="0"/>
            </a:br>
            <a:endParaRPr sz="2400" dirty="0"/>
          </a:p>
        </p:txBody>
      </p:sp>
      <p:sp>
        <p:nvSpPr>
          <p:cNvPr id="222" name="Google Shape;222;p7"/>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8"/>
          <p:cNvSpPr txBox="1">
            <a:spLocks noGrp="1"/>
          </p:cNvSpPr>
          <p:nvPr>
            <p:ph type="title"/>
          </p:nvPr>
        </p:nvSpPr>
        <p:spPr>
          <a:xfrm>
            <a:off x="1743789" y="0"/>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dirty="0">
                <a:solidFill>
                  <a:srgbClr val="1E4E79"/>
                </a:solidFill>
              </a:rPr>
              <a:t>QUIZ: How Many Microbes? </a:t>
            </a:r>
            <a:endParaRPr dirty="0"/>
          </a:p>
        </p:txBody>
      </p:sp>
      <p:sp>
        <p:nvSpPr>
          <p:cNvPr id="228" name="Google Shape;228;p8"/>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pic>
        <p:nvPicPr>
          <p:cNvPr id="229" name="Google Shape;229;p8"/>
          <p:cNvPicPr preferRelativeResize="0"/>
          <p:nvPr/>
        </p:nvPicPr>
        <p:blipFill rotWithShape="1">
          <a:blip r:embed="rId3">
            <a:alphaModFix/>
          </a:blip>
          <a:srcRect/>
          <a:stretch/>
        </p:blipFill>
        <p:spPr>
          <a:xfrm>
            <a:off x="3352800" y="1280160"/>
            <a:ext cx="7274560" cy="5097701"/>
          </a:xfrm>
          <a:prstGeom prst="rect">
            <a:avLst/>
          </a:prstGeom>
          <a:noFill/>
          <a:ln>
            <a:noFill/>
          </a:ln>
        </p:spPr>
      </p:pic>
      <p:sp>
        <p:nvSpPr>
          <p:cNvPr id="230" name="Google Shape;230;p8"/>
          <p:cNvSpPr txBox="1"/>
          <p:nvPr/>
        </p:nvSpPr>
        <p:spPr>
          <a:xfrm>
            <a:off x="3352800" y="1153879"/>
            <a:ext cx="7095411" cy="4759876"/>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360"/>
              </a:spcBef>
              <a:spcAft>
                <a:spcPts val="0"/>
              </a:spcAft>
              <a:buClr>
                <a:schemeClr val="dk1"/>
              </a:buClr>
              <a:buSzPct val="108107"/>
              <a:buFont typeface="Arial"/>
              <a:buNone/>
            </a:pPr>
            <a:r>
              <a:rPr lang="en-US" sz="2000" dirty="0">
                <a:solidFill>
                  <a:schemeClr val="dk1"/>
                </a:solidFill>
                <a:latin typeface="Calibri"/>
                <a:ea typeface="Calibri"/>
                <a:cs typeface="Calibri"/>
                <a:sym typeface="Calibri"/>
              </a:rPr>
              <a:t>In one hectare (2.5 acres) of topsoil (6” deep), the mass of soil microbes (biomass) is approximately equivalent to: </a:t>
            </a:r>
            <a:endParaRPr sz="3200" dirty="0">
              <a:solidFill>
                <a:schemeClr val="dk1"/>
              </a:solidFill>
              <a:latin typeface="Calibri"/>
              <a:ea typeface="Calibri"/>
              <a:cs typeface="Calibri"/>
              <a:sym typeface="Calibri"/>
            </a:endParaRPr>
          </a:p>
          <a:p>
            <a:pPr marL="0" marR="0" lvl="0" indent="0" algn="ctr" rtl="0">
              <a:lnSpc>
                <a:spcPct val="115000"/>
              </a:lnSpc>
              <a:spcBef>
                <a:spcPts val="360"/>
              </a:spcBef>
              <a:spcAft>
                <a:spcPts val="0"/>
              </a:spcAft>
              <a:buClr>
                <a:schemeClr val="dk1"/>
              </a:buClr>
              <a:buSzPct val="108107"/>
              <a:buFont typeface="Arial"/>
              <a:buNone/>
            </a:pPr>
            <a:endParaRPr sz="2000" dirty="0">
              <a:solidFill>
                <a:schemeClr val="dk1"/>
              </a:solidFill>
              <a:latin typeface="Calibri"/>
              <a:ea typeface="Calibri"/>
              <a:cs typeface="Calibri"/>
              <a:sym typeface="Calibri"/>
            </a:endParaRPr>
          </a:p>
          <a:p>
            <a:pPr marL="0" marR="0" lvl="0" indent="0" algn="ctr" rtl="0">
              <a:lnSpc>
                <a:spcPct val="115000"/>
              </a:lnSpc>
              <a:spcBef>
                <a:spcPts val="360"/>
              </a:spcBef>
              <a:spcAft>
                <a:spcPts val="0"/>
              </a:spcAft>
              <a:buClr>
                <a:schemeClr val="dk1"/>
              </a:buClr>
              <a:buSzPct val="108107"/>
              <a:buFont typeface="Arial"/>
              <a:buNone/>
            </a:pPr>
            <a:endParaRPr sz="2000" dirty="0">
              <a:solidFill>
                <a:schemeClr val="dk1"/>
              </a:solidFill>
              <a:latin typeface="Calibri"/>
              <a:ea typeface="Calibri"/>
              <a:cs typeface="Calibri"/>
              <a:sym typeface="Calibri"/>
            </a:endParaRPr>
          </a:p>
          <a:p>
            <a:pPr marL="0" marR="0" lvl="0" indent="0" algn="ctr" rtl="0">
              <a:lnSpc>
                <a:spcPct val="115000"/>
              </a:lnSpc>
              <a:spcBef>
                <a:spcPts val="360"/>
              </a:spcBef>
              <a:spcAft>
                <a:spcPts val="0"/>
              </a:spcAft>
              <a:buClr>
                <a:schemeClr val="dk1"/>
              </a:buClr>
              <a:buSzPct val="108107"/>
              <a:buFont typeface="Arial"/>
              <a:buNone/>
            </a:pPr>
            <a:endParaRPr sz="2000" dirty="0">
              <a:solidFill>
                <a:schemeClr val="dk1"/>
              </a:solidFill>
              <a:latin typeface="Calibri"/>
              <a:ea typeface="Calibri"/>
              <a:cs typeface="Calibri"/>
              <a:sym typeface="Calibri"/>
            </a:endParaRPr>
          </a:p>
          <a:p>
            <a:pPr marL="0" marR="0" lvl="0" indent="0" algn="ctr" rtl="0">
              <a:lnSpc>
                <a:spcPct val="115000"/>
              </a:lnSpc>
              <a:spcBef>
                <a:spcPts val="360"/>
              </a:spcBef>
              <a:spcAft>
                <a:spcPts val="0"/>
              </a:spcAft>
              <a:buClr>
                <a:schemeClr val="dk1"/>
              </a:buClr>
              <a:buSzPct val="108107"/>
              <a:buFont typeface="Arial"/>
              <a:buNone/>
            </a:pPr>
            <a:endParaRPr sz="2000" dirty="0">
              <a:solidFill>
                <a:schemeClr val="dk1"/>
              </a:solidFill>
              <a:latin typeface="Calibri"/>
              <a:ea typeface="Calibri"/>
              <a:cs typeface="Calibri"/>
              <a:sym typeface="Calibri"/>
            </a:endParaRPr>
          </a:p>
          <a:p>
            <a:pPr marL="0" marR="0" lvl="0" indent="0" algn="ctr" rtl="0">
              <a:lnSpc>
                <a:spcPct val="115000"/>
              </a:lnSpc>
              <a:spcBef>
                <a:spcPts val="360"/>
              </a:spcBef>
              <a:spcAft>
                <a:spcPts val="0"/>
              </a:spcAft>
              <a:buClr>
                <a:schemeClr val="dk1"/>
              </a:buClr>
              <a:buSzPct val="108107"/>
              <a:buFont typeface="Arial"/>
              <a:buNone/>
            </a:pPr>
            <a:endParaRPr sz="2000" dirty="0">
              <a:solidFill>
                <a:schemeClr val="dk1"/>
              </a:solidFill>
              <a:latin typeface="Calibri"/>
              <a:ea typeface="Calibri"/>
              <a:cs typeface="Calibri"/>
              <a:sym typeface="Calibri"/>
            </a:endParaRPr>
          </a:p>
          <a:p>
            <a:pPr marL="0" marR="0" lvl="0" indent="0" algn="ctr" rtl="0">
              <a:lnSpc>
                <a:spcPct val="115000"/>
              </a:lnSpc>
              <a:spcBef>
                <a:spcPts val="360"/>
              </a:spcBef>
              <a:spcAft>
                <a:spcPts val="0"/>
              </a:spcAft>
              <a:buClr>
                <a:schemeClr val="dk1"/>
              </a:buClr>
              <a:buSzPct val="108107"/>
              <a:buFont typeface="Arial"/>
              <a:buNone/>
            </a:pPr>
            <a:endParaRPr sz="2000" dirty="0">
              <a:solidFill>
                <a:schemeClr val="dk1"/>
              </a:solidFill>
              <a:latin typeface="Calibri"/>
              <a:ea typeface="Calibri"/>
              <a:cs typeface="Calibri"/>
              <a:sym typeface="Calibri"/>
            </a:endParaRPr>
          </a:p>
          <a:p>
            <a:pPr marL="0" marR="0" lvl="0" indent="0" algn="ctr" rtl="0">
              <a:lnSpc>
                <a:spcPct val="115000"/>
              </a:lnSpc>
              <a:spcBef>
                <a:spcPts val="360"/>
              </a:spcBef>
              <a:spcAft>
                <a:spcPts val="0"/>
              </a:spcAft>
              <a:buClr>
                <a:schemeClr val="dk1"/>
              </a:buClr>
              <a:buSzPct val="108107"/>
              <a:buFont typeface="Arial"/>
              <a:buNone/>
            </a:pPr>
            <a:endParaRPr sz="2000" b="1" dirty="0">
              <a:solidFill>
                <a:schemeClr val="dk1"/>
              </a:solidFill>
              <a:latin typeface="Calibri"/>
              <a:ea typeface="Calibri"/>
              <a:cs typeface="Calibri"/>
              <a:sym typeface="Calibri"/>
            </a:endParaRPr>
          </a:p>
          <a:p>
            <a:pPr marL="289322" marR="0" lvl="0" indent="-289322" algn="l" rtl="0">
              <a:lnSpc>
                <a:spcPct val="115000"/>
              </a:lnSpc>
              <a:spcBef>
                <a:spcPts val="360"/>
              </a:spcBef>
              <a:spcAft>
                <a:spcPts val="0"/>
              </a:spcAft>
              <a:buClr>
                <a:schemeClr val="lt1"/>
              </a:buClr>
              <a:buSzPct val="108107"/>
              <a:buFont typeface="Arial"/>
              <a:buAutoNum type="alphaUcPeriod"/>
            </a:pPr>
            <a:r>
              <a:rPr lang="en-US" sz="2000" b="1" dirty="0">
                <a:solidFill>
                  <a:schemeClr val="lt1"/>
                </a:solidFill>
                <a:latin typeface="Calibri"/>
                <a:ea typeface="Calibri"/>
                <a:cs typeface="Calibri"/>
                <a:sym typeface="Calibri"/>
              </a:rPr>
              <a:t>1 sheep (150 </a:t>
            </a:r>
            <a:r>
              <a:rPr lang="en-US" sz="2000" b="1" dirty="0" err="1">
                <a:solidFill>
                  <a:schemeClr val="lt1"/>
                </a:solidFill>
                <a:latin typeface="Calibri"/>
                <a:ea typeface="Calibri"/>
                <a:cs typeface="Calibri"/>
                <a:sym typeface="Calibri"/>
              </a:rPr>
              <a:t>lbs</a:t>
            </a:r>
            <a:r>
              <a:rPr lang="en-US" sz="2000" b="1" dirty="0">
                <a:solidFill>
                  <a:schemeClr val="lt1"/>
                </a:solidFill>
                <a:latin typeface="Calibri"/>
                <a:ea typeface="Calibri"/>
                <a:cs typeface="Calibri"/>
                <a:sym typeface="Calibri"/>
              </a:rPr>
              <a:t>)</a:t>
            </a:r>
            <a:endParaRPr sz="3200" dirty="0">
              <a:solidFill>
                <a:schemeClr val="dk1"/>
              </a:solidFill>
              <a:latin typeface="Calibri"/>
              <a:ea typeface="Calibri"/>
              <a:cs typeface="Calibri"/>
              <a:sym typeface="Calibri"/>
            </a:endParaRPr>
          </a:p>
          <a:p>
            <a:pPr marL="289322" marR="0" lvl="0" indent="-289322" algn="l" rtl="0">
              <a:lnSpc>
                <a:spcPct val="115000"/>
              </a:lnSpc>
              <a:spcBef>
                <a:spcPts val="360"/>
              </a:spcBef>
              <a:spcAft>
                <a:spcPts val="0"/>
              </a:spcAft>
              <a:buClr>
                <a:schemeClr val="lt1"/>
              </a:buClr>
              <a:buSzPct val="108107"/>
              <a:buFont typeface="Arial"/>
              <a:buAutoNum type="alphaUcPeriod"/>
            </a:pPr>
            <a:r>
              <a:rPr lang="en-US" sz="2000" b="1" dirty="0">
                <a:solidFill>
                  <a:schemeClr val="lt1"/>
                </a:solidFill>
                <a:latin typeface="Calibri"/>
                <a:ea typeface="Calibri"/>
                <a:cs typeface="Calibri"/>
                <a:sym typeface="Calibri"/>
              </a:rPr>
              <a:t>1 cow (1,500 </a:t>
            </a:r>
            <a:r>
              <a:rPr lang="en-US" sz="2000" b="1" dirty="0" err="1">
                <a:solidFill>
                  <a:schemeClr val="lt1"/>
                </a:solidFill>
                <a:latin typeface="Calibri"/>
                <a:ea typeface="Calibri"/>
                <a:cs typeface="Calibri"/>
                <a:sym typeface="Calibri"/>
              </a:rPr>
              <a:t>lbs</a:t>
            </a:r>
            <a:r>
              <a:rPr lang="en-US" sz="2000" b="1" dirty="0">
                <a:solidFill>
                  <a:schemeClr val="lt1"/>
                </a:solidFill>
                <a:latin typeface="Calibri"/>
                <a:ea typeface="Calibri"/>
                <a:cs typeface="Calibri"/>
                <a:sym typeface="Calibri"/>
              </a:rPr>
              <a:t>)</a:t>
            </a:r>
            <a:endParaRPr sz="3200" dirty="0">
              <a:solidFill>
                <a:schemeClr val="dk1"/>
              </a:solidFill>
              <a:latin typeface="Calibri"/>
              <a:ea typeface="Calibri"/>
              <a:cs typeface="Calibri"/>
              <a:sym typeface="Calibri"/>
            </a:endParaRPr>
          </a:p>
          <a:p>
            <a:pPr marL="289322" marR="0" lvl="0" indent="-289322" algn="l" rtl="0">
              <a:lnSpc>
                <a:spcPct val="115000"/>
              </a:lnSpc>
              <a:spcBef>
                <a:spcPts val="360"/>
              </a:spcBef>
              <a:spcAft>
                <a:spcPts val="0"/>
              </a:spcAft>
              <a:buClr>
                <a:schemeClr val="lt1"/>
              </a:buClr>
              <a:buSzPct val="108107"/>
              <a:buFont typeface="Arial"/>
              <a:buAutoNum type="alphaUcPeriod"/>
            </a:pPr>
            <a:r>
              <a:rPr lang="en-US" sz="2000" b="1" dirty="0">
                <a:solidFill>
                  <a:schemeClr val="lt1"/>
                </a:solidFill>
                <a:latin typeface="Calibri"/>
                <a:ea typeface="Calibri"/>
                <a:cs typeface="Calibri"/>
                <a:sym typeface="Calibri"/>
              </a:rPr>
              <a:t>1 African elephant (10,000 </a:t>
            </a:r>
            <a:r>
              <a:rPr lang="en-US" sz="2000" b="1" dirty="0" err="1">
                <a:solidFill>
                  <a:schemeClr val="lt1"/>
                </a:solidFill>
                <a:latin typeface="Calibri"/>
                <a:ea typeface="Calibri"/>
                <a:cs typeface="Calibri"/>
                <a:sym typeface="Calibri"/>
              </a:rPr>
              <a:t>lbs</a:t>
            </a:r>
            <a:r>
              <a:rPr lang="en-US" sz="2000" b="1" dirty="0">
                <a:solidFill>
                  <a:schemeClr val="lt1"/>
                </a:solidFill>
                <a:latin typeface="Calibri"/>
                <a:ea typeface="Calibri"/>
                <a:cs typeface="Calibri"/>
                <a:sym typeface="Calibri"/>
              </a:rPr>
              <a:t>)</a:t>
            </a:r>
            <a:endParaRPr sz="3200" dirty="0">
              <a:solidFill>
                <a:schemeClr val="dk1"/>
              </a:solidFill>
              <a:latin typeface="Calibri"/>
              <a:ea typeface="Calibri"/>
              <a:cs typeface="Calibri"/>
              <a:sym typeface="Calibri"/>
            </a:endParaRPr>
          </a:p>
          <a:p>
            <a:pPr marL="289322" marR="0" lvl="0" indent="-289322" algn="l" rtl="0">
              <a:lnSpc>
                <a:spcPct val="115000"/>
              </a:lnSpc>
              <a:spcBef>
                <a:spcPts val="360"/>
              </a:spcBef>
              <a:spcAft>
                <a:spcPts val="0"/>
              </a:spcAft>
              <a:buClr>
                <a:schemeClr val="lt1"/>
              </a:buClr>
              <a:buSzPct val="108107"/>
              <a:buFont typeface="Arial"/>
              <a:buAutoNum type="alphaUcPeriod"/>
            </a:pPr>
            <a:r>
              <a:rPr lang="en-US" sz="2000" b="1" dirty="0">
                <a:solidFill>
                  <a:schemeClr val="lt1"/>
                </a:solidFill>
                <a:latin typeface="Calibri"/>
                <a:ea typeface="Calibri"/>
                <a:cs typeface="Calibri"/>
                <a:sym typeface="Calibri"/>
              </a:rPr>
              <a:t>3 African elephants (30,000 </a:t>
            </a:r>
            <a:r>
              <a:rPr lang="en-US" sz="2000" b="1" dirty="0" err="1">
                <a:solidFill>
                  <a:schemeClr val="lt1"/>
                </a:solidFill>
                <a:latin typeface="Calibri"/>
                <a:ea typeface="Calibri"/>
                <a:cs typeface="Calibri"/>
                <a:sym typeface="Calibri"/>
              </a:rPr>
              <a:t>lbs</a:t>
            </a:r>
            <a:r>
              <a:rPr lang="en-US" sz="2000" b="1" dirty="0">
                <a:solidFill>
                  <a:schemeClr val="lt1"/>
                </a:solidFill>
                <a:latin typeface="Calibri"/>
                <a:ea typeface="Calibri"/>
                <a:cs typeface="Calibri"/>
                <a:sym typeface="Calibri"/>
              </a:rPr>
              <a:t>)</a:t>
            </a:r>
            <a:endParaRPr sz="3200"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9"/>
          <p:cNvSpPr txBox="1">
            <a:spLocks noGrp="1"/>
          </p:cNvSpPr>
          <p:nvPr>
            <p:ph type="body" idx="1"/>
          </p:nvPr>
        </p:nvSpPr>
        <p:spPr>
          <a:xfrm>
            <a:off x="1818526" y="1825625"/>
            <a:ext cx="9535274"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br>
              <a:rPr lang="en-US" sz="2400"/>
            </a:br>
            <a:endParaRPr sz="2400"/>
          </a:p>
        </p:txBody>
      </p:sp>
      <p:sp>
        <p:nvSpPr>
          <p:cNvPr id="237" name="Google Shape;237;p9"/>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
        <p:nvSpPr>
          <p:cNvPr id="238" name="Google Shape;238;p9"/>
          <p:cNvSpPr txBox="1"/>
          <p:nvPr/>
        </p:nvSpPr>
        <p:spPr>
          <a:xfrm>
            <a:off x="3228950" y="4359733"/>
            <a:ext cx="7095423" cy="1216697"/>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ctr" rtl="0">
              <a:lnSpc>
                <a:spcPct val="90000"/>
              </a:lnSpc>
              <a:spcBef>
                <a:spcPts val="0"/>
              </a:spcBef>
              <a:spcAft>
                <a:spcPts val="0"/>
              </a:spcAft>
              <a:buClr>
                <a:schemeClr val="dk1"/>
              </a:buClr>
              <a:buSzPts val="2400"/>
              <a:buFont typeface="Arial"/>
              <a:buNone/>
            </a:pPr>
            <a:r>
              <a:rPr lang="en-US" sz="3200" dirty="0">
                <a:solidFill>
                  <a:schemeClr val="dk1"/>
                </a:solidFill>
                <a:latin typeface="Calibri"/>
                <a:ea typeface="Calibri"/>
                <a:cs typeface="Calibri"/>
                <a:sym typeface="Calibri"/>
              </a:rPr>
              <a:t>Soil is the most complex habitat on earth and supports a HUGE number of organisms (mostly microscopic)</a:t>
            </a:r>
            <a:endParaRPr sz="1800" dirty="0"/>
          </a:p>
        </p:txBody>
      </p:sp>
      <p:pic>
        <p:nvPicPr>
          <p:cNvPr id="239" name="Google Shape;239;p9"/>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1681364" y="568960"/>
            <a:ext cx="10190596" cy="31902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F96D9F5-487A-46D1-A4EA-6E0AE9341620}"/>
              </a:ext>
            </a:extLst>
          </p:cNvPr>
          <p:cNvSpPr>
            <a:spLocks noGrp="1"/>
          </p:cNvSpPr>
          <p:nvPr>
            <p:ph type="pic" idx="2"/>
          </p:nvPr>
        </p:nvSpPr>
        <p:spPr/>
      </p:sp>
      <p:pic>
        <p:nvPicPr>
          <p:cNvPr id="5" name="Picture 5">
            <a:extLst>
              <a:ext uri="{FF2B5EF4-FFF2-40B4-BE49-F238E27FC236}">
                <a16:creationId xmlns:a16="http://schemas.microsoft.com/office/drawing/2014/main" id="{2A295F50-1672-4134-A75D-D8EB0091267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72877" y="2177953"/>
            <a:ext cx="1447800" cy="1458595"/>
          </a:xfrm>
          <a:prstGeom prst="rect">
            <a:avLst/>
          </a:prstGeom>
          <a:noFill/>
          <a:ln w="9525">
            <a:noFill/>
            <a:miter lim="800000"/>
            <a:headEnd/>
            <a:tailEnd/>
          </a:ln>
        </p:spPr>
      </p:pic>
      <p:pic>
        <p:nvPicPr>
          <p:cNvPr id="6" name="Picture 13">
            <a:extLst>
              <a:ext uri="{FF2B5EF4-FFF2-40B4-BE49-F238E27FC236}">
                <a16:creationId xmlns:a16="http://schemas.microsoft.com/office/drawing/2014/main" id="{3E37EC63-5579-4EEE-948A-A9491A00D7D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7982931" y="1226112"/>
            <a:ext cx="1428292" cy="3352799"/>
          </a:xfrm>
          <a:prstGeom prst="rect">
            <a:avLst/>
          </a:prstGeom>
          <a:noFill/>
          <a:ln w="9525">
            <a:noFill/>
            <a:miter lim="800000"/>
            <a:headEnd/>
            <a:tailEnd/>
          </a:ln>
        </p:spPr>
      </p:pic>
      <p:pic>
        <p:nvPicPr>
          <p:cNvPr id="7" name="Picture 13">
            <a:extLst>
              <a:ext uri="{FF2B5EF4-FFF2-40B4-BE49-F238E27FC236}">
                <a16:creationId xmlns:a16="http://schemas.microsoft.com/office/drawing/2014/main" id="{6C7ADC94-ECD9-4A7D-BF89-872055C486A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7982931" y="1226111"/>
            <a:ext cx="1428292" cy="3352799"/>
          </a:xfrm>
          <a:prstGeom prst="rect">
            <a:avLst/>
          </a:prstGeom>
          <a:noFill/>
          <a:ln w="9525">
            <a:noFill/>
            <a:miter lim="800000"/>
            <a:headEnd/>
            <a:tailEnd/>
          </a:ln>
        </p:spPr>
      </p:pic>
      <p:sp>
        <p:nvSpPr>
          <p:cNvPr id="8" name="TextBox 7">
            <a:extLst>
              <a:ext uri="{FF2B5EF4-FFF2-40B4-BE49-F238E27FC236}">
                <a16:creationId xmlns:a16="http://schemas.microsoft.com/office/drawing/2014/main" id="{6F8CF567-220D-4421-9E1D-B90175089D8C}"/>
              </a:ext>
            </a:extLst>
          </p:cNvPr>
          <p:cNvSpPr txBox="1"/>
          <p:nvPr/>
        </p:nvSpPr>
        <p:spPr>
          <a:xfrm>
            <a:off x="9378327" y="6261101"/>
            <a:ext cx="152854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err="1"/>
              <a:t>Macrofauna</a:t>
            </a:r>
            <a:endParaRPr lang="en-US" dirty="0"/>
          </a:p>
        </p:txBody>
      </p:sp>
      <p:pic>
        <p:nvPicPr>
          <p:cNvPr id="9" name="Picture 11">
            <a:extLst>
              <a:ext uri="{FF2B5EF4-FFF2-40B4-BE49-F238E27FC236}">
                <a16:creationId xmlns:a16="http://schemas.microsoft.com/office/drawing/2014/main" id="{C32C871A-6036-4938-98CB-ACFAEB334BD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96877" y="3441701"/>
            <a:ext cx="1752600" cy="1490662"/>
          </a:xfrm>
          <a:prstGeom prst="rect">
            <a:avLst/>
          </a:prstGeom>
          <a:noFill/>
          <a:ln w="9525">
            <a:noFill/>
            <a:miter lim="800000"/>
            <a:headEnd/>
            <a:tailEnd/>
          </a:ln>
        </p:spPr>
      </p:pic>
      <p:pic>
        <p:nvPicPr>
          <p:cNvPr id="10" name="Picture 7">
            <a:extLst>
              <a:ext uri="{FF2B5EF4-FFF2-40B4-BE49-F238E27FC236}">
                <a16:creationId xmlns:a16="http://schemas.microsoft.com/office/drawing/2014/main" id="{359DBEE9-AB8B-4904-8147-71716A7B07F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01677" y="4737101"/>
            <a:ext cx="838200" cy="866140"/>
          </a:xfrm>
          <a:prstGeom prst="rect">
            <a:avLst/>
          </a:prstGeom>
          <a:noFill/>
          <a:ln w="9525">
            <a:noFill/>
            <a:miter lim="800000"/>
            <a:headEnd/>
            <a:tailEnd/>
          </a:ln>
        </p:spPr>
      </p:pic>
      <p:pic>
        <p:nvPicPr>
          <p:cNvPr id="11" name="Picture 2">
            <a:extLst>
              <a:ext uri="{FF2B5EF4-FFF2-40B4-BE49-F238E27FC236}">
                <a16:creationId xmlns:a16="http://schemas.microsoft.com/office/drawing/2014/main" id="{72E35042-C14E-4915-9A53-2A3A9093C37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82077" y="165101"/>
            <a:ext cx="838200" cy="1066800"/>
          </a:xfrm>
          <a:prstGeom prst="rect">
            <a:avLst/>
          </a:prstGeom>
          <a:noFill/>
          <a:ln w="9525">
            <a:noFill/>
            <a:miter lim="800000"/>
            <a:headEnd/>
            <a:tailEnd/>
          </a:ln>
        </p:spPr>
      </p:pic>
      <p:sp>
        <p:nvSpPr>
          <p:cNvPr id="12" name="TextBox 11">
            <a:extLst>
              <a:ext uri="{FF2B5EF4-FFF2-40B4-BE49-F238E27FC236}">
                <a16:creationId xmlns:a16="http://schemas.microsoft.com/office/drawing/2014/main" id="{4352B752-60A6-4C45-9612-51191A8CF505}"/>
              </a:ext>
            </a:extLst>
          </p:cNvPr>
          <p:cNvSpPr txBox="1"/>
          <p:nvPr/>
        </p:nvSpPr>
        <p:spPr>
          <a:xfrm>
            <a:off x="3744077" y="2177952"/>
            <a:ext cx="1828800" cy="338554"/>
          </a:xfrm>
          <a:prstGeom prst="rect">
            <a:avLst/>
          </a:prstGeom>
          <a:noFill/>
        </p:spPr>
        <p:txBody>
          <a:bodyPr wrap="square" rtlCol="0">
            <a:spAutoFit/>
          </a:bodyPr>
          <a:lstStyle/>
          <a:p>
            <a:r>
              <a:rPr lang="en-US" sz="1600" dirty="0"/>
              <a:t>Bacteria &amp; Archaea</a:t>
            </a:r>
          </a:p>
        </p:txBody>
      </p:sp>
      <p:sp>
        <p:nvSpPr>
          <p:cNvPr id="13" name="TextBox 12">
            <a:extLst>
              <a:ext uri="{FF2B5EF4-FFF2-40B4-BE49-F238E27FC236}">
                <a16:creationId xmlns:a16="http://schemas.microsoft.com/office/drawing/2014/main" id="{2918ED7F-3199-4B4F-8F5A-754103E93BB4}"/>
              </a:ext>
            </a:extLst>
          </p:cNvPr>
          <p:cNvSpPr txBox="1"/>
          <p:nvPr/>
        </p:nvSpPr>
        <p:spPr>
          <a:xfrm>
            <a:off x="3820277" y="165101"/>
            <a:ext cx="1752600" cy="584775"/>
          </a:xfrm>
          <a:prstGeom prst="rect">
            <a:avLst/>
          </a:prstGeom>
          <a:noFill/>
        </p:spPr>
        <p:txBody>
          <a:bodyPr wrap="square" rtlCol="0">
            <a:spAutoFit/>
          </a:bodyPr>
          <a:lstStyle/>
          <a:p>
            <a:r>
              <a:rPr lang="en-US" sz="1600" dirty="0" err="1"/>
              <a:t>Bacteriophage</a:t>
            </a:r>
            <a:r>
              <a:rPr lang="en-US" sz="1600" dirty="0"/>
              <a:t>, viruses</a:t>
            </a:r>
          </a:p>
        </p:txBody>
      </p:sp>
      <p:sp>
        <p:nvSpPr>
          <p:cNvPr id="14" name="Right Arrow 13">
            <a:extLst>
              <a:ext uri="{FF2B5EF4-FFF2-40B4-BE49-F238E27FC236}">
                <a16:creationId xmlns:a16="http://schemas.microsoft.com/office/drawing/2014/main" id="{EF21BD97-7146-4E6A-AECB-3D9C9038FE1A}"/>
              </a:ext>
            </a:extLst>
          </p:cNvPr>
          <p:cNvSpPr/>
          <p:nvPr/>
        </p:nvSpPr>
        <p:spPr>
          <a:xfrm rot="16200000">
            <a:off x="-408823" y="2717801"/>
            <a:ext cx="5943600" cy="838200"/>
          </a:xfrm>
          <a:prstGeom prst="rightArrow">
            <a:avLst/>
          </a:prstGeom>
          <a:gradFill flip="none" rotWithShape="1">
            <a:lin ang="108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9D0235EB-2437-44AD-8693-F4C438789BBF}"/>
              </a:ext>
            </a:extLst>
          </p:cNvPr>
          <p:cNvSpPr txBox="1"/>
          <p:nvPr/>
        </p:nvSpPr>
        <p:spPr>
          <a:xfrm rot="16200000">
            <a:off x="130410" y="2876035"/>
            <a:ext cx="3962400" cy="369332"/>
          </a:xfrm>
          <a:prstGeom prst="rect">
            <a:avLst/>
          </a:prstGeom>
          <a:noFill/>
        </p:spPr>
        <p:txBody>
          <a:bodyPr wrap="square" rtlCol="0">
            <a:spAutoFit/>
          </a:bodyPr>
          <a:lstStyle/>
          <a:p>
            <a:r>
              <a:rPr lang="en-US" b="1" dirty="0"/>
              <a:t>ABUNDANCE (# per gram of soil)</a:t>
            </a:r>
          </a:p>
        </p:txBody>
      </p:sp>
      <p:sp>
        <p:nvSpPr>
          <p:cNvPr id="16" name="TextBox 15">
            <a:extLst>
              <a:ext uri="{FF2B5EF4-FFF2-40B4-BE49-F238E27FC236}">
                <a16:creationId xmlns:a16="http://schemas.microsoft.com/office/drawing/2014/main" id="{423E097D-917A-47A2-B89A-71264E37E825}"/>
              </a:ext>
            </a:extLst>
          </p:cNvPr>
          <p:cNvSpPr txBox="1"/>
          <p:nvPr/>
        </p:nvSpPr>
        <p:spPr>
          <a:xfrm>
            <a:off x="2296277" y="5118101"/>
            <a:ext cx="457200" cy="369332"/>
          </a:xfrm>
          <a:prstGeom prst="rect">
            <a:avLst/>
          </a:prstGeom>
          <a:noFill/>
        </p:spPr>
        <p:txBody>
          <a:bodyPr wrap="square" rtlCol="0">
            <a:spAutoFit/>
          </a:bodyPr>
          <a:lstStyle/>
          <a:p>
            <a:r>
              <a:rPr lang="en-US" dirty="0"/>
              <a:t>10</a:t>
            </a:r>
          </a:p>
        </p:txBody>
      </p:sp>
      <p:sp>
        <p:nvSpPr>
          <p:cNvPr id="17" name="TextBox 16">
            <a:extLst>
              <a:ext uri="{FF2B5EF4-FFF2-40B4-BE49-F238E27FC236}">
                <a16:creationId xmlns:a16="http://schemas.microsoft.com/office/drawing/2014/main" id="{CD305FCD-84E1-438B-8774-73941A981B51}"/>
              </a:ext>
            </a:extLst>
          </p:cNvPr>
          <p:cNvSpPr txBox="1"/>
          <p:nvPr/>
        </p:nvSpPr>
        <p:spPr>
          <a:xfrm>
            <a:off x="2296277" y="4432301"/>
            <a:ext cx="533400" cy="369332"/>
          </a:xfrm>
          <a:prstGeom prst="rect">
            <a:avLst/>
          </a:prstGeom>
          <a:noFill/>
        </p:spPr>
        <p:txBody>
          <a:bodyPr wrap="square" rtlCol="0">
            <a:spAutoFit/>
          </a:bodyPr>
          <a:lstStyle/>
          <a:p>
            <a:r>
              <a:rPr lang="en-US" dirty="0"/>
              <a:t>10</a:t>
            </a:r>
            <a:r>
              <a:rPr lang="en-US" baseline="30000" dirty="0"/>
              <a:t>2</a:t>
            </a:r>
          </a:p>
        </p:txBody>
      </p:sp>
      <p:sp>
        <p:nvSpPr>
          <p:cNvPr id="18" name="TextBox 17">
            <a:extLst>
              <a:ext uri="{FF2B5EF4-FFF2-40B4-BE49-F238E27FC236}">
                <a16:creationId xmlns:a16="http://schemas.microsoft.com/office/drawing/2014/main" id="{CC430F0E-2BDF-4B0A-8FCC-6313F57AE800}"/>
              </a:ext>
            </a:extLst>
          </p:cNvPr>
          <p:cNvSpPr txBox="1"/>
          <p:nvPr/>
        </p:nvSpPr>
        <p:spPr>
          <a:xfrm>
            <a:off x="2296277" y="3746501"/>
            <a:ext cx="533400" cy="369332"/>
          </a:xfrm>
          <a:prstGeom prst="rect">
            <a:avLst/>
          </a:prstGeom>
          <a:noFill/>
        </p:spPr>
        <p:txBody>
          <a:bodyPr wrap="square" rtlCol="0">
            <a:spAutoFit/>
          </a:bodyPr>
          <a:lstStyle/>
          <a:p>
            <a:r>
              <a:rPr lang="en-US" dirty="0"/>
              <a:t>10</a:t>
            </a:r>
            <a:r>
              <a:rPr lang="en-US" baseline="30000" dirty="0"/>
              <a:t>3</a:t>
            </a:r>
          </a:p>
        </p:txBody>
      </p:sp>
      <p:sp>
        <p:nvSpPr>
          <p:cNvPr id="19" name="TextBox 18">
            <a:extLst>
              <a:ext uri="{FF2B5EF4-FFF2-40B4-BE49-F238E27FC236}">
                <a16:creationId xmlns:a16="http://schemas.microsoft.com/office/drawing/2014/main" id="{95B5092B-B0F5-4104-B76A-3BDCD477AA6B}"/>
              </a:ext>
            </a:extLst>
          </p:cNvPr>
          <p:cNvSpPr txBox="1"/>
          <p:nvPr/>
        </p:nvSpPr>
        <p:spPr>
          <a:xfrm>
            <a:off x="2296277" y="1993901"/>
            <a:ext cx="533400" cy="369332"/>
          </a:xfrm>
          <a:prstGeom prst="rect">
            <a:avLst/>
          </a:prstGeom>
          <a:noFill/>
        </p:spPr>
        <p:txBody>
          <a:bodyPr wrap="square" rtlCol="0">
            <a:spAutoFit/>
          </a:bodyPr>
          <a:lstStyle/>
          <a:p>
            <a:r>
              <a:rPr lang="en-US" dirty="0"/>
              <a:t>10</a:t>
            </a:r>
            <a:r>
              <a:rPr lang="en-US" baseline="30000" dirty="0"/>
              <a:t>6</a:t>
            </a:r>
          </a:p>
        </p:txBody>
      </p:sp>
      <p:sp>
        <p:nvSpPr>
          <p:cNvPr id="20" name="TextBox 19">
            <a:extLst>
              <a:ext uri="{FF2B5EF4-FFF2-40B4-BE49-F238E27FC236}">
                <a16:creationId xmlns:a16="http://schemas.microsoft.com/office/drawing/2014/main" id="{724BFB95-C1A9-45DF-8EA1-77A53C8AFCA3}"/>
              </a:ext>
            </a:extLst>
          </p:cNvPr>
          <p:cNvSpPr txBox="1"/>
          <p:nvPr/>
        </p:nvSpPr>
        <p:spPr>
          <a:xfrm>
            <a:off x="2296277" y="1460501"/>
            <a:ext cx="533400" cy="369332"/>
          </a:xfrm>
          <a:prstGeom prst="rect">
            <a:avLst/>
          </a:prstGeom>
          <a:noFill/>
        </p:spPr>
        <p:txBody>
          <a:bodyPr wrap="square" rtlCol="0">
            <a:spAutoFit/>
          </a:bodyPr>
          <a:lstStyle/>
          <a:p>
            <a:r>
              <a:rPr lang="en-US" dirty="0"/>
              <a:t>10</a:t>
            </a:r>
            <a:r>
              <a:rPr lang="en-US" baseline="30000" dirty="0"/>
              <a:t>7</a:t>
            </a:r>
          </a:p>
        </p:txBody>
      </p:sp>
      <p:sp>
        <p:nvSpPr>
          <p:cNvPr id="21" name="TextBox 20">
            <a:extLst>
              <a:ext uri="{FF2B5EF4-FFF2-40B4-BE49-F238E27FC236}">
                <a16:creationId xmlns:a16="http://schemas.microsoft.com/office/drawing/2014/main" id="{EB433485-89D8-4656-BE22-7322D764EB3F}"/>
              </a:ext>
            </a:extLst>
          </p:cNvPr>
          <p:cNvSpPr txBox="1"/>
          <p:nvPr/>
        </p:nvSpPr>
        <p:spPr>
          <a:xfrm>
            <a:off x="2296277" y="1003301"/>
            <a:ext cx="533400" cy="369332"/>
          </a:xfrm>
          <a:prstGeom prst="rect">
            <a:avLst/>
          </a:prstGeom>
          <a:noFill/>
        </p:spPr>
        <p:txBody>
          <a:bodyPr wrap="square" rtlCol="0">
            <a:spAutoFit/>
          </a:bodyPr>
          <a:lstStyle/>
          <a:p>
            <a:r>
              <a:rPr lang="en-US" dirty="0"/>
              <a:t>10</a:t>
            </a:r>
            <a:r>
              <a:rPr lang="en-US" baseline="30000" dirty="0"/>
              <a:t>8</a:t>
            </a:r>
          </a:p>
        </p:txBody>
      </p:sp>
      <p:sp>
        <p:nvSpPr>
          <p:cNvPr id="22" name="TextBox 21">
            <a:extLst>
              <a:ext uri="{FF2B5EF4-FFF2-40B4-BE49-F238E27FC236}">
                <a16:creationId xmlns:a16="http://schemas.microsoft.com/office/drawing/2014/main" id="{8500DE77-DBCD-4945-9660-924A120EE189}"/>
              </a:ext>
            </a:extLst>
          </p:cNvPr>
          <p:cNvSpPr txBox="1"/>
          <p:nvPr/>
        </p:nvSpPr>
        <p:spPr>
          <a:xfrm>
            <a:off x="2296277" y="622301"/>
            <a:ext cx="533400" cy="369332"/>
          </a:xfrm>
          <a:prstGeom prst="rect">
            <a:avLst/>
          </a:prstGeom>
          <a:noFill/>
        </p:spPr>
        <p:txBody>
          <a:bodyPr wrap="square" rtlCol="0">
            <a:spAutoFit/>
          </a:bodyPr>
          <a:lstStyle/>
          <a:p>
            <a:r>
              <a:rPr lang="en-US" dirty="0"/>
              <a:t>10</a:t>
            </a:r>
            <a:r>
              <a:rPr lang="en-US" baseline="30000" dirty="0"/>
              <a:t>9</a:t>
            </a:r>
          </a:p>
        </p:txBody>
      </p:sp>
      <p:sp>
        <p:nvSpPr>
          <p:cNvPr id="23" name="TextBox 22">
            <a:extLst>
              <a:ext uri="{FF2B5EF4-FFF2-40B4-BE49-F238E27FC236}">
                <a16:creationId xmlns:a16="http://schemas.microsoft.com/office/drawing/2014/main" id="{1862E2DB-008D-45CF-A6F4-16751744F841}"/>
              </a:ext>
            </a:extLst>
          </p:cNvPr>
          <p:cNvSpPr txBox="1"/>
          <p:nvPr/>
        </p:nvSpPr>
        <p:spPr>
          <a:xfrm>
            <a:off x="2296277" y="329169"/>
            <a:ext cx="609600" cy="369332"/>
          </a:xfrm>
          <a:prstGeom prst="rect">
            <a:avLst/>
          </a:prstGeom>
          <a:noFill/>
        </p:spPr>
        <p:txBody>
          <a:bodyPr wrap="square" rtlCol="0">
            <a:spAutoFit/>
          </a:bodyPr>
          <a:lstStyle/>
          <a:p>
            <a:r>
              <a:rPr lang="en-US" dirty="0"/>
              <a:t>10</a:t>
            </a:r>
            <a:r>
              <a:rPr lang="en-US" baseline="30000" dirty="0"/>
              <a:t>10</a:t>
            </a:r>
          </a:p>
        </p:txBody>
      </p:sp>
      <p:sp>
        <p:nvSpPr>
          <p:cNvPr id="24" name="TextBox 23">
            <a:extLst>
              <a:ext uri="{FF2B5EF4-FFF2-40B4-BE49-F238E27FC236}">
                <a16:creationId xmlns:a16="http://schemas.microsoft.com/office/drawing/2014/main" id="{EEF0666D-8555-426D-8C23-8230CE56BEA5}"/>
              </a:ext>
            </a:extLst>
          </p:cNvPr>
          <p:cNvSpPr txBox="1"/>
          <p:nvPr/>
        </p:nvSpPr>
        <p:spPr>
          <a:xfrm>
            <a:off x="2296277" y="2603501"/>
            <a:ext cx="533400" cy="369332"/>
          </a:xfrm>
          <a:prstGeom prst="rect">
            <a:avLst/>
          </a:prstGeom>
          <a:noFill/>
        </p:spPr>
        <p:txBody>
          <a:bodyPr wrap="square" rtlCol="0">
            <a:spAutoFit/>
          </a:bodyPr>
          <a:lstStyle/>
          <a:p>
            <a:r>
              <a:rPr lang="en-US" dirty="0"/>
              <a:t>10</a:t>
            </a:r>
            <a:r>
              <a:rPr lang="en-US" baseline="30000" dirty="0"/>
              <a:t>5</a:t>
            </a:r>
          </a:p>
        </p:txBody>
      </p:sp>
      <p:sp>
        <p:nvSpPr>
          <p:cNvPr id="25" name="TextBox 24">
            <a:extLst>
              <a:ext uri="{FF2B5EF4-FFF2-40B4-BE49-F238E27FC236}">
                <a16:creationId xmlns:a16="http://schemas.microsoft.com/office/drawing/2014/main" id="{7234BB85-3341-4985-89DF-9C5E3A412F1D}"/>
              </a:ext>
            </a:extLst>
          </p:cNvPr>
          <p:cNvSpPr txBox="1"/>
          <p:nvPr/>
        </p:nvSpPr>
        <p:spPr>
          <a:xfrm>
            <a:off x="2296277" y="3213101"/>
            <a:ext cx="533400" cy="369332"/>
          </a:xfrm>
          <a:prstGeom prst="rect">
            <a:avLst/>
          </a:prstGeom>
          <a:noFill/>
        </p:spPr>
        <p:txBody>
          <a:bodyPr wrap="square" rtlCol="0">
            <a:spAutoFit/>
          </a:bodyPr>
          <a:lstStyle/>
          <a:p>
            <a:r>
              <a:rPr lang="en-US" dirty="0"/>
              <a:t>10</a:t>
            </a:r>
            <a:r>
              <a:rPr lang="en-US" baseline="30000" dirty="0"/>
              <a:t>4</a:t>
            </a:r>
          </a:p>
        </p:txBody>
      </p:sp>
      <p:pic>
        <p:nvPicPr>
          <p:cNvPr id="26" name="Picture 3">
            <a:extLst>
              <a:ext uri="{FF2B5EF4-FFF2-40B4-BE49-F238E27FC236}">
                <a16:creationId xmlns:a16="http://schemas.microsoft.com/office/drawing/2014/main" id="{322E69D9-36EC-4730-A952-C6DE3C8F2E5A}"/>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887078" y="1037055"/>
            <a:ext cx="685799" cy="1219200"/>
          </a:xfrm>
          <a:prstGeom prst="rect">
            <a:avLst/>
          </a:prstGeom>
          <a:noFill/>
          <a:ln w="9525">
            <a:noFill/>
            <a:miter lim="800000"/>
            <a:headEnd/>
            <a:tailEnd/>
          </a:ln>
        </p:spPr>
      </p:pic>
      <p:pic>
        <p:nvPicPr>
          <p:cNvPr id="27" name="Picture 4">
            <a:extLst>
              <a:ext uri="{FF2B5EF4-FFF2-40B4-BE49-F238E27FC236}">
                <a16:creationId xmlns:a16="http://schemas.microsoft.com/office/drawing/2014/main" id="{4518BEF6-C09E-43EE-AF76-8B6FBE2B389D}"/>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820277" y="1037055"/>
            <a:ext cx="1066800" cy="1219200"/>
          </a:xfrm>
          <a:prstGeom prst="rect">
            <a:avLst/>
          </a:prstGeom>
          <a:noFill/>
          <a:ln w="9525">
            <a:noFill/>
            <a:miter lim="800000"/>
            <a:headEnd/>
            <a:tailEnd/>
          </a:ln>
        </p:spPr>
      </p:pic>
      <p:pic>
        <p:nvPicPr>
          <p:cNvPr id="28" name="Picture 5">
            <a:extLst>
              <a:ext uri="{FF2B5EF4-FFF2-40B4-BE49-F238E27FC236}">
                <a16:creationId xmlns:a16="http://schemas.microsoft.com/office/drawing/2014/main" id="{037246C3-C0D5-43B5-91B5-3411F9B6497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72877" y="2177952"/>
            <a:ext cx="1447800" cy="1458595"/>
          </a:xfrm>
          <a:prstGeom prst="rect">
            <a:avLst/>
          </a:prstGeom>
          <a:noFill/>
          <a:ln w="9525">
            <a:noFill/>
            <a:miter lim="800000"/>
            <a:headEnd/>
            <a:tailEnd/>
          </a:ln>
        </p:spPr>
      </p:pic>
      <p:sp>
        <p:nvSpPr>
          <p:cNvPr id="29" name="TextBox 28">
            <a:extLst>
              <a:ext uri="{FF2B5EF4-FFF2-40B4-BE49-F238E27FC236}">
                <a16:creationId xmlns:a16="http://schemas.microsoft.com/office/drawing/2014/main" id="{F7A04C83-99ED-4901-B663-17F5627F880B}"/>
              </a:ext>
            </a:extLst>
          </p:cNvPr>
          <p:cNvSpPr txBox="1"/>
          <p:nvPr/>
        </p:nvSpPr>
        <p:spPr>
          <a:xfrm>
            <a:off x="6715877" y="2750021"/>
            <a:ext cx="1162050" cy="400110"/>
          </a:xfrm>
          <a:prstGeom prst="rect">
            <a:avLst/>
          </a:prstGeom>
          <a:noFill/>
        </p:spPr>
        <p:txBody>
          <a:bodyPr wrap="square" rtlCol="0">
            <a:spAutoFit/>
          </a:bodyPr>
          <a:lstStyle/>
          <a:p>
            <a:r>
              <a:rPr lang="en-US" sz="2000" dirty="0">
                <a:solidFill>
                  <a:schemeClr val="bg1"/>
                </a:solidFill>
              </a:rPr>
              <a:t>Fungi</a:t>
            </a:r>
          </a:p>
        </p:txBody>
      </p:sp>
      <p:pic>
        <p:nvPicPr>
          <p:cNvPr id="30" name="Picture 6">
            <a:extLst>
              <a:ext uri="{FF2B5EF4-FFF2-40B4-BE49-F238E27FC236}">
                <a16:creationId xmlns:a16="http://schemas.microsoft.com/office/drawing/2014/main" id="{BC8B7021-A41A-4290-BB25-C3B357894E5C}"/>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506077" y="3289301"/>
            <a:ext cx="1066800" cy="1013460"/>
          </a:xfrm>
          <a:prstGeom prst="rect">
            <a:avLst/>
          </a:prstGeom>
          <a:noFill/>
          <a:ln w="9525">
            <a:noFill/>
            <a:miter lim="800000"/>
            <a:headEnd/>
            <a:tailEnd/>
          </a:ln>
        </p:spPr>
      </p:pic>
      <p:sp>
        <p:nvSpPr>
          <p:cNvPr id="31" name="TextBox 30">
            <a:extLst>
              <a:ext uri="{FF2B5EF4-FFF2-40B4-BE49-F238E27FC236}">
                <a16:creationId xmlns:a16="http://schemas.microsoft.com/office/drawing/2014/main" id="{891C8663-292B-4B67-B23A-70B477E2030C}"/>
              </a:ext>
            </a:extLst>
          </p:cNvPr>
          <p:cNvSpPr txBox="1"/>
          <p:nvPr/>
        </p:nvSpPr>
        <p:spPr>
          <a:xfrm>
            <a:off x="4734677" y="4017547"/>
            <a:ext cx="762000" cy="338554"/>
          </a:xfrm>
          <a:prstGeom prst="rect">
            <a:avLst/>
          </a:prstGeom>
          <a:noFill/>
        </p:spPr>
        <p:txBody>
          <a:bodyPr wrap="square" rtlCol="0">
            <a:spAutoFit/>
          </a:bodyPr>
          <a:lstStyle/>
          <a:p>
            <a:r>
              <a:rPr lang="en-US" sz="1600" dirty="0"/>
              <a:t>Algae</a:t>
            </a:r>
          </a:p>
        </p:txBody>
      </p:sp>
      <p:sp>
        <p:nvSpPr>
          <p:cNvPr id="32" name="TextBox 31">
            <a:extLst>
              <a:ext uri="{FF2B5EF4-FFF2-40B4-BE49-F238E27FC236}">
                <a16:creationId xmlns:a16="http://schemas.microsoft.com/office/drawing/2014/main" id="{D17C8C65-712C-41D0-A18B-63302F1FA26F}"/>
              </a:ext>
            </a:extLst>
          </p:cNvPr>
          <p:cNvSpPr txBox="1"/>
          <p:nvPr/>
        </p:nvSpPr>
        <p:spPr>
          <a:xfrm>
            <a:off x="6841550" y="5211347"/>
            <a:ext cx="1219200" cy="338554"/>
          </a:xfrm>
          <a:prstGeom prst="rect">
            <a:avLst/>
          </a:prstGeom>
          <a:noFill/>
        </p:spPr>
        <p:txBody>
          <a:bodyPr wrap="square" rtlCol="0">
            <a:spAutoFit/>
          </a:bodyPr>
          <a:lstStyle/>
          <a:p>
            <a:r>
              <a:rPr lang="en-US" sz="1600" dirty="0" err="1"/>
              <a:t>Tardigrades</a:t>
            </a:r>
            <a:endParaRPr lang="en-US" sz="1600" dirty="0"/>
          </a:p>
        </p:txBody>
      </p:sp>
      <p:pic>
        <p:nvPicPr>
          <p:cNvPr id="33" name="Picture 8">
            <a:extLst>
              <a:ext uri="{FF2B5EF4-FFF2-40B4-BE49-F238E27FC236}">
                <a16:creationId xmlns:a16="http://schemas.microsoft.com/office/drawing/2014/main" id="{BBC87D59-A6F4-46B2-9C5B-A8E1893B8DAB}"/>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163677" y="4737101"/>
            <a:ext cx="762000" cy="835660"/>
          </a:xfrm>
          <a:prstGeom prst="rect">
            <a:avLst/>
          </a:prstGeom>
          <a:noFill/>
          <a:ln w="9525">
            <a:noFill/>
            <a:miter lim="800000"/>
            <a:headEnd/>
            <a:tailEnd/>
          </a:ln>
        </p:spPr>
      </p:pic>
      <p:sp>
        <p:nvSpPr>
          <p:cNvPr id="34" name="TextBox 33">
            <a:extLst>
              <a:ext uri="{FF2B5EF4-FFF2-40B4-BE49-F238E27FC236}">
                <a16:creationId xmlns:a16="http://schemas.microsoft.com/office/drawing/2014/main" id="{2090450B-6B26-46FF-A69B-0B26559936C8}"/>
              </a:ext>
            </a:extLst>
          </p:cNvPr>
          <p:cNvSpPr txBox="1"/>
          <p:nvPr/>
        </p:nvSpPr>
        <p:spPr>
          <a:xfrm>
            <a:off x="5649078" y="6261101"/>
            <a:ext cx="129539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err="1"/>
              <a:t>Microfauna</a:t>
            </a:r>
            <a:endParaRPr lang="en-US" dirty="0"/>
          </a:p>
        </p:txBody>
      </p:sp>
      <p:sp>
        <p:nvSpPr>
          <p:cNvPr id="35" name="TextBox 34">
            <a:extLst>
              <a:ext uri="{FF2B5EF4-FFF2-40B4-BE49-F238E27FC236}">
                <a16:creationId xmlns:a16="http://schemas.microsoft.com/office/drawing/2014/main" id="{E6A82D1C-AF5D-4BCD-82D1-8874E3E85427}"/>
              </a:ext>
            </a:extLst>
          </p:cNvPr>
          <p:cNvSpPr txBox="1"/>
          <p:nvPr/>
        </p:nvSpPr>
        <p:spPr>
          <a:xfrm>
            <a:off x="7020677" y="6261101"/>
            <a:ext cx="22860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err="1"/>
              <a:t>Mesofauna</a:t>
            </a:r>
            <a:endParaRPr lang="en-US" dirty="0"/>
          </a:p>
        </p:txBody>
      </p:sp>
      <p:pic>
        <p:nvPicPr>
          <p:cNvPr id="36" name="Picture 10">
            <a:extLst>
              <a:ext uri="{FF2B5EF4-FFF2-40B4-BE49-F238E27FC236}">
                <a16:creationId xmlns:a16="http://schemas.microsoft.com/office/drawing/2014/main" id="{36D2BC06-8381-4D19-820A-5DD1DBEB3670}"/>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572877" y="3636547"/>
            <a:ext cx="888578" cy="914400"/>
          </a:xfrm>
          <a:prstGeom prst="rect">
            <a:avLst/>
          </a:prstGeom>
          <a:noFill/>
          <a:ln w="9525">
            <a:noFill/>
            <a:miter lim="800000"/>
            <a:headEnd/>
            <a:tailEnd/>
          </a:ln>
        </p:spPr>
      </p:pic>
      <p:sp>
        <p:nvSpPr>
          <p:cNvPr id="37" name="TextBox 36">
            <a:extLst>
              <a:ext uri="{FF2B5EF4-FFF2-40B4-BE49-F238E27FC236}">
                <a16:creationId xmlns:a16="http://schemas.microsoft.com/office/drawing/2014/main" id="{B44525CD-4929-4937-81A4-DC75B87DE756}"/>
              </a:ext>
            </a:extLst>
          </p:cNvPr>
          <p:cNvSpPr txBox="1"/>
          <p:nvPr/>
        </p:nvSpPr>
        <p:spPr>
          <a:xfrm>
            <a:off x="5496677" y="4322347"/>
            <a:ext cx="1295400" cy="338554"/>
          </a:xfrm>
          <a:prstGeom prst="rect">
            <a:avLst/>
          </a:prstGeom>
          <a:noFill/>
        </p:spPr>
        <p:txBody>
          <a:bodyPr wrap="square" rtlCol="0">
            <a:spAutoFit/>
          </a:bodyPr>
          <a:lstStyle/>
          <a:p>
            <a:r>
              <a:rPr lang="en-US" sz="1600" dirty="0"/>
              <a:t>Amoebae</a:t>
            </a:r>
          </a:p>
        </p:txBody>
      </p:sp>
      <p:pic>
        <p:nvPicPr>
          <p:cNvPr id="38" name="Picture 3">
            <a:extLst>
              <a:ext uri="{FF2B5EF4-FFF2-40B4-BE49-F238E27FC236}">
                <a16:creationId xmlns:a16="http://schemas.microsoft.com/office/drawing/2014/main" id="{2F3E4D89-7350-4FE5-8BC7-DC253095F577}"/>
              </a:ext>
            </a:extLst>
          </p:cNvPr>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9380321" y="2188366"/>
            <a:ext cx="1374156" cy="132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12">
            <a:extLst>
              <a:ext uri="{FF2B5EF4-FFF2-40B4-BE49-F238E27FC236}">
                <a16:creationId xmlns:a16="http://schemas.microsoft.com/office/drawing/2014/main" id="{90A0A701-4F22-4212-9A4D-86C8B7DF8E69}"/>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rot="16200000">
            <a:off x="8996539" y="2819243"/>
            <a:ext cx="1142999" cy="2387917"/>
          </a:xfrm>
          <a:prstGeom prst="rect">
            <a:avLst/>
          </a:prstGeom>
          <a:noFill/>
          <a:ln w="9525">
            <a:noFill/>
            <a:miter lim="800000"/>
            <a:headEnd/>
            <a:tailEnd/>
          </a:ln>
        </p:spPr>
      </p:pic>
      <p:sp>
        <p:nvSpPr>
          <p:cNvPr id="40" name="TextBox 39">
            <a:extLst>
              <a:ext uri="{FF2B5EF4-FFF2-40B4-BE49-F238E27FC236}">
                <a16:creationId xmlns:a16="http://schemas.microsoft.com/office/drawing/2014/main" id="{52A634A1-9738-4D34-816F-B41B92C46739}"/>
              </a:ext>
            </a:extLst>
          </p:cNvPr>
          <p:cNvSpPr txBox="1"/>
          <p:nvPr/>
        </p:nvSpPr>
        <p:spPr>
          <a:xfrm>
            <a:off x="8082928" y="4249924"/>
            <a:ext cx="1295400" cy="369332"/>
          </a:xfrm>
          <a:prstGeom prst="rect">
            <a:avLst/>
          </a:prstGeom>
          <a:noFill/>
        </p:spPr>
        <p:txBody>
          <a:bodyPr wrap="square" rtlCol="0">
            <a:spAutoFit/>
          </a:bodyPr>
          <a:lstStyle/>
          <a:p>
            <a:r>
              <a:rPr lang="en-US" dirty="0">
                <a:solidFill>
                  <a:schemeClr val="bg1"/>
                </a:solidFill>
              </a:rPr>
              <a:t>Nematodes</a:t>
            </a:r>
          </a:p>
        </p:txBody>
      </p:sp>
      <p:pic>
        <p:nvPicPr>
          <p:cNvPr id="41" name="Picture 3">
            <a:extLst>
              <a:ext uri="{FF2B5EF4-FFF2-40B4-BE49-F238E27FC236}">
                <a16:creationId xmlns:a16="http://schemas.microsoft.com/office/drawing/2014/main" id="{97BD9F3A-C5A4-4B35-A40B-39780B54E82D}"/>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193583" y="2999890"/>
            <a:ext cx="979162" cy="746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Box 41">
            <a:extLst>
              <a:ext uri="{FF2B5EF4-FFF2-40B4-BE49-F238E27FC236}">
                <a16:creationId xmlns:a16="http://schemas.microsoft.com/office/drawing/2014/main" id="{9A0552E4-0384-455F-BEF5-79587CD987D7}"/>
              </a:ext>
            </a:extLst>
          </p:cNvPr>
          <p:cNvSpPr txBox="1"/>
          <p:nvPr/>
        </p:nvSpPr>
        <p:spPr>
          <a:xfrm>
            <a:off x="5191130" y="3401964"/>
            <a:ext cx="1105647" cy="338554"/>
          </a:xfrm>
          <a:prstGeom prst="rect">
            <a:avLst/>
          </a:prstGeom>
          <a:noFill/>
        </p:spPr>
        <p:txBody>
          <a:bodyPr wrap="square" rtlCol="0">
            <a:spAutoFit/>
          </a:bodyPr>
          <a:lstStyle/>
          <a:p>
            <a:r>
              <a:rPr lang="en-US" sz="1600" dirty="0"/>
              <a:t>Flagellates</a:t>
            </a:r>
          </a:p>
        </p:txBody>
      </p:sp>
      <p:pic>
        <p:nvPicPr>
          <p:cNvPr id="43" name="Picture 5">
            <a:extLst>
              <a:ext uri="{FF2B5EF4-FFF2-40B4-BE49-F238E27FC236}">
                <a16:creationId xmlns:a16="http://schemas.microsoft.com/office/drawing/2014/main" id="{114537BD-B7B4-4124-9037-0A2095D76B66}"/>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8889532" y="5052796"/>
            <a:ext cx="569545" cy="550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9">
            <a:extLst>
              <a:ext uri="{FF2B5EF4-FFF2-40B4-BE49-F238E27FC236}">
                <a16:creationId xmlns:a16="http://schemas.microsoft.com/office/drawing/2014/main" id="{A4196DDD-A42A-450C-B789-A3B6CE03F243}"/>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9420977" y="4660901"/>
            <a:ext cx="1333500" cy="889000"/>
          </a:xfrm>
          <a:prstGeom prst="rect">
            <a:avLst/>
          </a:prstGeom>
          <a:noFill/>
          <a:ln w="9525">
            <a:noFill/>
            <a:miter lim="800000"/>
            <a:headEnd/>
            <a:tailEnd/>
          </a:ln>
        </p:spPr>
      </p:pic>
      <p:sp>
        <p:nvSpPr>
          <p:cNvPr id="45" name="TextBox 44">
            <a:extLst>
              <a:ext uri="{FF2B5EF4-FFF2-40B4-BE49-F238E27FC236}">
                <a16:creationId xmlns:a16="http://schemas.microsoft.com/office/drawing/2014/main" id="{27DB0CF4-68E6-45D2-B0BD-850B263A9BF0}"/>
              </a:ext>
            </a:extLst>
          </p:cNvPr>
          <p:cNvSpPr txBox="1"/>
          <p:nvPr/>
        </p:nvSpPr>
        <p:spPr>
          <a:xfrm>
            <a:off x="9420977" y="4660901"/>
            <a:ext cx="1341020" cy="338554"/>
          </a:xfrm>
          <a:prstGeom prst="rect">
            <a:avLst/>
          </a:prstGeom>
          <a:noFill/>
        </p:spPr>
        <p:txBody>
          <a:bodyPr wrap="square" rtlCol="0">
            <a:spAutoFit/>
          </a:bodyPr>
          <a:lstStyle/>
          <a:p>
            <a:r>
              <a:rPr lang="en-US" sz="1600" dirty="0">
                <a:solidFill>
                  <a:schemeClr val="bg1"/>
                </a:solidFill>
              </a:rPr>
              <a:t>Earthworms</a:t>
            </a:r>
          </a:p>
        </p:txBody>
      </p:sp>
      <p:grpSp>
        <p:nvGrpSpPr>
          <p:cNvPr id="46" name="Group 45">
            <a:extLst>
              <a:ext uri="{FF2B5EF4-FFF2-40B4-BE49-F238E27FC236}">
                <a16:creationId xmlns:a16="http://schemas.microsoft.com/office/drawing/2014/main" id="{01FFDF41-B6AF-45B7-B618-792844F0DC67}"/>
              </a:ext>
            </a:extLst>
          </p:cNvPr>
          <p:cNvGrpSpPr/>
          <p:nvPr/>
        </p:nvGrpSpPr>
        <p:grpSpPr>
          <a:xfrm>
            <a:off x="2345181" y="5259071"/>
            <a:ext cx="8229600" cy="1143000"/>
            <a:chOff x="609600" y="5334000"/>
            <a:chExt cx="8229600" cy="1143000"/>
          </a:xfrm>
        </p:grpSpPr>
        <p:sp>
          <p:nvSpPr>
            <p:cNvPr id="47" name="Right Arrow 3">
              <a:extLst>
                <a:ext uri="{FF2B5EF4-FFF2-40B4-BE49-F238E27FC236}">
                  <a16:creationId xmlns:a16="http://schemas.microsoft.com/office/drawing/2014/main" id="{7F72D92D-C65F-458D-BC0E-7FB740F0F4D0}"/>
                </a:ext>
              </a:extLst>
            </p:cNvPr>
            <p:cNvSpPr/>
            <p:nvPr/>
          </p:nvSpPr>
          <p:spPr>
            <a:xfrm>
              <a:off x="609600" y="5334000"/>
              <a:ext cx="8229600" cy="1143000"/>
            </a:xfrm>
            <a:prstGeom prst="rightArrow">
              <a:avLst/>
            </a:prstGeom>
            <a:gradFill flip="none" rotWithShape="1">
              <a:lin ang="108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8" name="TextBox 47">
              <a:extLst>
                <a:ext uri="{FF2B5EF4-FFF2-40B4-BE49-F238E27FC236}">
                  <a16:creationId xmlns:a16="http://schemas.microsoft.com/office/drawing/2014/main" id="{7A30BB81-485B-428E-98B4-0D39E6623754}"/>
                </a:ext>
              </a:extLst>
            </p:cNvPr>
            <p:cNvSpPr txBox="1"/>
            <p:nvPr/>
          </p:nvSpPr>
          <p:spPr>
            <a:xfrm>
              <a:off x="1219200" y="5715000"/>
              <a:ext cx="914400" cy="369332"/>
            </a:xfrm>
            <a:prstGeom prst="rect">
              <a:avLst/>
            </a:prstGeom>
            <a:noFill/>
          </p:spPr>
          <p:txBody>
            <a:bodyPr wrap="square" rtlCol="0">
              <a:spAutoFit/>
            </a:bodyPr>
            <a:lstStyle/>
            <a:p>
              <a:r>
                <a:rPr lang="en-US" dirty="0"/>
                <a:t>0.1 µm</a:t>
              </a:r>
            </a:p>
          </p:txBody>
        </p:sp>
        <p:sp>
          <p:nvSpPr>
            <p:cNvPr id="49" name="TextBox 48">
              <a:extLst>
                <a:ext uri="{FF2B5EF4-FFF2-40B4-BE49-F238E27FC236}">
                  <a16:creationId xmlns:a16="http://schemas.microsoft.com/office/drawing/2014/main" id="{0F806540-F92B-4D51-A89D-0D71772CEA1A}"/>
                </a:ext>
              </a:extLst>
            </p:cNvPr>
            <p:cNvSpPr txBox="1"/>
            <p:nvPr/>
          </p:nvSpPr>
          <p:spPr>
            <a:xfrm>
              <a:off x="2438400" y="5715000"/>
              <a:ext cx="914400" cy="369332"/>
            </a:xfrm>
            <a:prstGeom prst="rect">
              <a:avLst/>
            </a:prstGeom>
            <a:noFill/>
          </p:spPr>
          <p:txBody>
            <a:bodyPr wrap="square" rtlCol="0">
              <a:spAutoFit/>
            </a:bodyPr>
            <a:lstStyle/>
            <a:p>
              <a:r>
                <a:rPr lang="en-US" dirty="0"/>
                <a:t>1.0 µm</a:t>
              </a:r>
            </a:p>
          </p:txBody>
        </p:sp>
        <p:sp>
          <p:nvSpPr>
            <p:cNvPr id="50" name="TextBox 49">
              <a:extLst>
                <a:ext uri="{FF2B5EF4-FFF2-40B4-BE49-F238E27FC236}">
                  <a16:creationId xmlns:a16="http://schemas.microsoft.com/office/drawing/2014/main" id="{9609CE6C-D29D-4178-B80B-058B5C58A546}"/>
                </a:ext>
              </a:extLst>
            </p:cNvPr>
            <p:cNvSpPr txBox="1"/>
            <p:nvPr/>
          </p:nvSpPr>
          <p:spPr>
            <a:xfrm>
              <a:off x="3733800" y="5715000"/>
              <a:ext cx="914400" cy="369332"/>
            </a:xfrm>
            <a:prstGeom prst="rect">
              <a:avLst/>
            </a:prstGeom>
            <a:noFill/>
          </p:spPr>
          <p:txBody>
            <a:bodyPr wrap="square" rtlCol="0">
              <a:spAutoFit/>
            </a:bodyPr>
            <a:lstStyle/>
            <a:p>
              <a:r>
                <a:rPr lang="en-US" dirty="0"/>
                <a:t>10 µm </a:t>
              </a:r>
            </a:p>
          </p:txBody>
        </p:sp>
        <p:sp>
          <p:nvSpPr>
            <p:cNvPr id="51" name="TextBox 50">
              <a:extLst>
                <a:ext uri="{FF2B5EF4-FFF2-40B4-BE49-F238E27FC236}">
                  <a16:creationId xmlns:a16="http://schemas.microsoft.com/office/drawing/2014/main" id="{CD2DC54F-E272-48CA-9DE7-2635127F1A7D}"/>
                </a:ext>
              </a:extLst>
            </p:cNvPr>
            <p:cNvSpPr txBox="1"/>
            <p:nvPr/>
          </p:nvSpPr>
          <p:spPr>
            <a:xfrm>
              <a:off x="4876800" y="5715000"/>
              <a:ext cx="914400" cy="369332"/>
            </a:xfrm>
            <a:prstGeom prst="rect">
              <a:avLst/>
            </a:prstGeom>
            <a:noFill/>
          </p:spPr>
          <p:txBody>
            <a:bodyPr wrap="square" rtlCol="0">
              <a:spAutoFit/>
            </a:bodyPr>
            <a:lstStyle/>
            <a:p>
              <a:r>
                <a:rPr lang="en-US" dirty="0"/>
                <a:t>100 µm </a:t>
              </a:r>
            </a:p>
          </p:txBody>
        </p:sp>
        <p:sp>
          <p:nvSpPr>
            <p:cNvPr id="52" name="TextBox 51">
              <a:extLst>
                <a:ext uri="{FF2B5EF4-FFF2-40B4-BE49-F238E27FC236}">
                  <a16:creationId xmlns:a16="http://schemas.microsoft.com/office/drawing/2014/main" id="{CE4BFFC0-32B8-4FB5-82CF-D6490379E386}"/>
                </a:ext>
              </a:extLst>
            </p:cNvPr>
            <p:cNvSpPr txBox="1"/>
            <p:nvPr/>
          </p:nvSpPr>
          <p:spPr>
            <a:xfrm>
              <a:off x="6248400" y="5562600"/>
              <a:ext cx="1066800" cy="646331"/>
            </a:xfrm>
            <a:prstGeom prst="rect">
              <a:avLst/>
            </a:prstGeom>
            <a:noFill/>
          </p:spPr>
          <p:txBody>
            <a:bodyPr wrap="square" rtlCol="0">
              <a:spAutoFit/>
            </a:bodyPr>
            <a:lstStyle/>
            <a:p>
              <a:r>
                <a:rPr lang="en-US" dirty="0"/>
                <a:t>1000 µm =1 mm </a:t>
              </a:r>
            </a:p>
          </p:txBody>
        </p:sp>
        <p:sp>
          <p:nvSpPr>
            <p:cNvPr id="53" name="TextBox 52">
              <a:extLst>
                <a:ext uri="{FF2B5EF4-FFF2-40B4-BE49-F238E27FC236}">
                  <a16:creationId xmlns:a16="http://schemas.microsoft.com/office/drawing/2014/main" id="{5FB7BEA4-C5E2-4E4E-A5EC-25C48DF8B7AE}"/>
                </a:ext>
              </a:extLst>
            </p:cNvPr>
            <p:cNvSpPr txBox="1"/>
            <p:nvPr/>
          </p:nvSpPr>
          <p:spPr>
            <a:xfrm>
              <a:off x="7696200" y="5562600"/>
              <a:ext cx="914400" cy="646331"/>
            </a:xfrm>
            <a:prstGeom prst="rect">
              <a:avLst/>
            </a:prstGeom>
            <a:noFill/>
          </p:spPr>
          <p:txBody>
            <a:bodyPr wrap="square" rtlCol="0">
              <a:spAutoFit/>
            </a:bodyPr>
            <a:lstStyle/>
            <a:p>
              <a:r>
                <a:rPr lang="en-US" dirty="0"/>
                <a:t>10 mm = 1 cm</a:t>
              </a:r>
            </a:p>
          </p:txBody>
        </p:sp>
      </p:grpSp>
      <p:sp>
        <p:nvSpPr>
          <p:cNvPr id="54" name="TextBox 53">
            <a:extLst>
              <a:ext uri="{FF2B5EF4-FFF2-40B4-BE49-F238E27FC236}">
                <a16:creationId xmlns:a16="http://schemas.microsoft.com/office/drawing/2014/main" id="{14C1EC0C-154D-4450-91EE-6C55273BD4BB}"/>
              </a:ext>
            </a:extLst>
          </p:cNvPr>
          <p:cNvSpPr txBox="1"/>
          <p:nvPr/>
        </p:nvSpPr>
        <p:spPr>
          <a:xfrm>
            <a:off x="8239878" y="4684785"/>
            <a:ext cx="1266398" cy="338554"/>
          </a:xfrm>
          <a:prstGeom prst="rect">
            <a:avLst/>
          </a:prstGeom>
          <a:noFill/>
        </p:spPr>
        <p:txBody>
          <a:bodyPr wrap="square" rtlCol="0">
            <a:spAutoFit/>
          </a:bodyPr>
          <a:lstStyle/>
          <a:p>
            <a:r>
              <a:rPr lang="en-US" sz="1600" dirty="0"/>
              <a:t>Arthropods</a:t>
            </a:r>
          </a:p>
        </p:txBody>
      </p:sp>
      <p:sp>
        <p:nvSpPr>
          <p:cNvPr id="55" name="TextBox 54">
            <a:extLst>
              <a:ext uri="{FF2B5EF4-FFF2-40B4-BE49-F238E27FC236}">
                <a16:creationId xmlns:a16="http://schemas.microsoft.com/office/drawing/2014/main" id="{C623EECD-D578-47BE-AFF9-00E1A1B4957A}"/>
              </a:ext>
            </a:extLst>
          </p:cNvPr>
          <p:cNvSpPr txBox="1"/>
          <p:nvPr/>
        </p:nvSpPr>
        <p:spPr>
          <a:xfrm>
            <a:off x="6182477" y="5815569"/>
            <a:ext cx="838200" cy="369332"/>
          </a:xfrm>
          <a:prstGeom prst="rect">
            <a:avLst/>
          </a:prstGeom>
          <a:noFill/>
        </p:spPr>
        <p:txBody>
          <a:bodyPr wrap="square" rtlCol="0">
            <a:spAutoFit/>
          </a:bodyPr>
          <a:lstStyle/>
          <a:p>
            <a:r>
              <a:rPr lang="en-US" b="1" dirty="0"/>
              <a:t>SIZE </a:t>
            </a:r>
          </a:p>
        </p:txBody>
      </p:sp>
      <p:pic>
        <p:nvPicPr>
          <p:cNvPr id="56" name="Picture 3">
            <a:extLst>
              <a:ext uri="{FF2B5EF4-FFF2-40B4-BE49-F238E27FC236}">
                <a16:creationId xmlns:a16="http://schemas.microsoft.com/office/drawing/2014/main" id="{5FAD63FB-86B5-442C-BD05-362CBCB23F5F}"/>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887078" y="1037056"/>
            <a:ext cx="685799" cy="1219200"/>
          </a:xfrm>
          <a:prstGeom prst="rect">
            <a:avLst/>
          </a:prstGeom>
          <a:noFill/>
          <a:ln w="9525">
            <a:noFill/>
            <a:miter lim="800000"/>
            <a:headEnd/>
            <a:tailEnd/>
          </a:ln>
        </p:spPr>
      </p:pic>
      <p:pic>
        <p:nvPicPr>
          <p:cNvPr id="57" name="Picture 4">
            <a:extLst>
              <a:ext uri="{FF2B5EF4-FFF2-40B4-BE49-F238E27FC236}">
                <a16:creationId xmlns:a16="http://schemas.microsoft.com/office/drawing/2014/main" id="{B0CB66A7-9E25-43D5-BC23-B731255DBCF9}"/>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820277" y="1037056"/>
            <a:ext cx="1066800" cy="1219200"/>
          </a:xfrm>
          <a:prstGeom prst="rect">
            <a:avLst/>
          </a:prstGeom>
          <a:noFill/>
          <a:ln w="9525">
            <a:noFill/>
            <a:miter lim="800000"/>
            <a:headEnd/>
            <a:tailEnd/>
          </a:ln>
        </p:spPr>
      </p:pic>
      <p:sp>
        <p:nvSpPr>
          <p:cNvPr id="58" name="TextBox 57">
            <a:extLst>
              <a:ext uri="{FF2B5EF4-FFF2-40B4-BE49-F238E27FC236}">
                <a16:creationId xmlns:a16="http://schemas.microsoft.com/office/drawing/2014/main" id="{B88E2739-DD93-46B7-A75E-2BC4D44C6BC2}"/>
              </a:ext>
            </a:extLst>
          </p:cNvPr>
          <p:cNvSpPr txBox="1"/>
          <p:nvPr/>
        </p:nvSpPr>
        <p:spPr>
          <a:xfrm>
            <a:off x="2816029" y="6261101"/>
            <a:ext cx="275684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Microorganisms</a:t>
            </a:r>
          </a:p>
        </p:txBody>
      </p:sp>
      <p:sp>
        <p:nvSpPr>
          <p:cNvPr id="59" name="Footer Placeholder 16">
            <a:extLst>
              <a:ext uri="{FF2B5EF4-FFF2-40B4-BE49-F238E27FC236}">
                <a16:creationId xmlns:a16="http://schemas.microsoft.com/office/drawing/2014/main" id="{6D90AF3F-6077-4712-A26B-DD2B052C2FE6}"/>
              </a:ext>
            </a:extLst>
          </p:cNvPr>
          <p:cNvSpPr txBox="1">
            <a:spLocks/>
          </p:cNvSpPr>
          <p:nvPr/>
        </p:nvSpPr>
        <p:spPr>
          <a:xfrm>
            <a:off x="3686927" y="3829001"/>
            <a:ext cx="30861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Protists</a:t>
            </a:r>
          </a:p>
        </p:txBody>
      </p:sp>
      <p:sp>
        <p:nvSpPr>
          <p:cNvPr id="60" name="Google Shape;288;p10">
            <a:extLst>
              <a:ext uri="{FF2B5EF4-FFF2-40B4-BE49-F238E27FC236}">
                <a16:creationId xmlns:a16="http://schemas.microsoft.com/office/drawing/2014/main" id="{7AEE93E6-0BF5-479D-963D-4EC6241ACA72}"/>
              </a:ext>
            </a:extLst>
          </p:cNvPr>
          <p:cNvSpPr txBox="1">
            <a:spLocks noGrp="1"/>
          </p:cNvSpPr>
          <p:nvPr>
            <p:ph type="title"/>
          </p:nvPr>
        </p:nvSpPr>
        <p:spPr>
          <a:xfrm>
            <a:off x="6619125" y="338062"/>
            <a:ext cx="4632952" cy="143475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714"/>
              <a:buFont typeface="Calibri"/>
              <a:buNone/>
            </a:pPr>
            <a:r>
              <a:rPr lang="en-US" sz="2800" dirty="0">
                <a:latin typeface="Calibri"/>
                <a:ea typeface="Calibri"/>
                <a:cs typeface="Calibri"/>
                <a:sym typeface="Calibri"/>
              </a:rPr>
              <a:t>Soil organisms are </a:t>
            </a:r>
            <a:r>
              <a:rPr lang="en-US" sz="2800" b="1" dirty="0">
                <a:latin typeface="Calibri"/>
                <a:ea typeface="Calibri"/>
                <a:cs typeface="Calibri"/>
                <a:sym typeface="Calibri"/>
              </a:rPr>
              <a:t>small</a:t>
            </a:r>
            <a:r>
              <a:rPr lang="en-US" sz="2800" dirty="0">
                <a:latin typeface="Calibri"/>
                <a:ea typeface="Calibri"/>
                <a:cs typeface="Calibri"/>
                <a:sym typeface="Calibri"/>
              </a:rPr>
              <a:t>, </a:t>
            </a:r>
            <a:r>
              <a:rPr lang="en-US" sz="2800" b="1" dirty="0">
                <a:latin typeface="Calibri"/>
                <a:ea typeface="Calibri"/>
                <a:cs typeface="Calibri"/>
                <a:sym typeface="Calibri"/>
              </a:rPr>
              <a:t>numerous, </a:t>
            </a:r>
            <a:r>
              <a:rPr lang="en-US" sz="2800" dirty="0">
                <a:latin typeface="Calibri"/>
                <a:ea typeface="Calibri"/>
                <a:cs typeface="Calibri"/>
                <a:sym typeface="Calibri"/>
              </a:rPr>
              <a:t>and</a:t>
            </a:r>
            <a:r>
              <a:rPr lang="en-US" sz="2800" b="1" dirty="0">
                <a:latin typeface="Calibri"/>
                <a:ea typeface="Calibri"/>
                <a:cs typeface="Calibri"/>
                <a:sym typeface="Calibri"/>
              </a:rPr>
              <a:t> diverse</a:t>
            </a:r>
            <a:r>
              <a:rPr lang="en-US" sz="2800" dirty="0">
                <a:latin typeface="Calibri"/>
                <a:ea typeface="Calibri"/>
                <a:cs typeface="Calibri"/>
                <a:sym typeface="Calibri"/>
              </a:rPr>
              <a:t>!</a:t>
            </a:r>
            <a:endParaRPr sz="2800" dirty="0">
              <a:latin typeface="Calibri"/>
              <a:ea typeface="Calibri"/>
              <a:cs typeface="Calibri"/>
              <a:sym typeface="Calibri"/>
            </a:endParaRPr>
          </a:p>
        </p:txBody>
      </p:sp>
    </p:spTree>
    <p:extLst>
      <p:ext uri="{BB962C8B-B14F-4D97-AF65-F5344CB8AC3E}">
        <p14:creationId xmlns:p14="http://schemas.microsoft.com/office/powerpoint/2010/main" val="12139837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A31AA3D76D084F80C551C55B9B5702" ma:contentTypeVersion="14" ma:contentTypeDescription="Create a new document." ma:contentTypeScope="" ma:versionID="cb619e90f3ba75e59578120f5c15117a">
  <xsd:schema xmlns:xsd="http://www.w3.org/2001/XMLSchema" xmlns:xs="http://www.w3.org/2001/XMLSchema" xmlns:p="http://schemas.microsoft.com/office/2006/metadata/properties" xmlns:ns3="052b28ba-7748-4256-8bc5-77120da0fb8e" xmlns:ns4="d50a64b4-8559-488a-aada-92d5f2ba1319" targetNamespace="http://schemas.microsoft.com/office/2006/metadata/properties" ma:root="true" ma:fieldsID="54519de4849a50c1b8dee8ad7123cf97" ns3:_="" ns4:_="">
    <xsd:import namespace="052b28ba-7748-4256-8bc5-77120da0fb8e"/>
    <xsd:import namespace="d50a64b4-8559-488a-aada-92d5f2ba131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2b28ba-7748-4256-8bc5-77120da0fb8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0a64b4-8559-488a-aada-92d5f2ba131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FC9DE2-4DA6-48CA-AA14-C3CC3CA7B1F1}">
  <ds:schemaRefs>
    <ds:schemaRef ds:uri="http://schemas.microsoft.com/sharepoint/v3/contenttype/forms"/>
  </ds:schemaRefs>
</ds:datastoreItem>
</file>

<file path=customXml/itemProps2.xml><?xml version="1.0" encoding="utf-8"?>
<ds:datastoreItem xmlns:ds="http://schemas.openxmlformats.org/officeDocument/2006/customXml" ds:itemID="{1F606DD5-0489-40ED-8B24-8309D24E61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2b28ba-7748-4256-8bc5-77120da0fb8e"/>
    <ds:schemaRef ds:uri="d50a64b4-8559-488a-aada-92d5f2ba13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F71697-E8FD-4E7D-BA62-3EC3E7E970FE}">
  <ds:schemaRefs>
    <ds:schemaRef ds:uri="http://www.w3.org/XML/1998/namespace"/>
    <ds:schemaRef ds:uri="http://purl.org/dc/elements/1.1/"/>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d50a64b4-8559-488a-aada-92d5f2ba1319"/>
    <ds:schemaRef ds:uri="052b28ba-7748-4256-8bc5-77120da0fb8e"/>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2338</TotalTime>
  <Words>3016</Words>
  <Application>Microsoft Office PowerPoint</Application>
  <PresentationFormat>Widescreen</PresentationFormat>
  <Paragraphs>342</Paragraphs>
  <Slides>32</Slides>
  <Notes>32</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Courier New</vt:lpstr>
      <vt:lpstr>Times New Roman</vt:lpstr>
      <vt:lpstr>Office Theme</vt:lpstr>
      <vt:lpstr>Custom Design</vt:lpstr>
      <vt:lpstr>PowerPoint Presentation</vt:lpstr>
      <vt:lpstr>Chapter 3: Soil Biology</vt:lpstr>
      <vt:lpstr>Big Idea 1</vt:lpstr>
      <vt:lpstr>Soil at Different Scales </vt:lpstr>
      <vt:lpstr>PowerPoint Presentation</vt:lpstr>
      <vt:lpstr>Big Idea 2</vt:lpstr>
      <vt:lpstr>QUIZ: How Many Microbes? </vt:lpstr>
      <vt:lpstr>PowerPoint Presentation</vt:lpstr>
      <vt:lpstr>Soil organisms are small, numerous, and diverse!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Big Idea 3</vt:lpstr>
      <vt:lpstr>No Soil, No Life!</vt:lpstr>
      <vt:lpstr>Soils are a living system… just like the human body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Soil Biology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Chapman</dc:creator>
  <cp:lastModifiedBy>Susan Chapman</cp:lastModifiedBy>
  <cp:revision>27</cp:revision>
  <dcterms:created xsi:type="dcterms:W3CDTF">2022-06-03T14:17:32Z</dcterms:created>
  <dcterms:modified xsi:type="dcterms:W3CDTF">2022-10-10T17:43:59Z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0x01010092A31AA3D76D084F80C551C55B9B5702</vt:lpwstr>
  </property>
</Properties>
</file>