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37"/>
  </p:notesMasterIdLst>
  <p:handoutMasterIdLst>
    <p:handoutMasterId r:id="rId38"/>
  </p:handoutMasterIdLst>
  <p:sldIdLst>
    <p:sldId id="256" r:id="rId3"/>
    <p:sldId id="307" r:id="rId4"/>
    <p:sldId id="259" r:id="rId5"/>
    <p:sldId id="268" r:id="rId6"/>
    <p:sldId id="319" r:id="rId7"/>
    <p:sldId id="320" r:id="rId8"/>
    <p:sldId id="321" r:id="rId9"/>
    <p:sldId id="322" r:id="rId10"/>
    <p:sldId id="323" r:id="rId11"/>
    <p:sldId id="324" r:id="rId12"/>
    <p:sldId id="325" r:id="rId13"/>
    <p:sldId id="326" r:id="rId14"/>
    <p:sldId id="327" r:id="rId15"/>
    <p:sldId id="345" r:id="rId16"/>
    <p:sldId id="328" r:id="rId17"/>
    <p:sldId id="329" r:id="rId18"/>
    <p:sldId id="330" r:id="rId19"/>
    <p:sldId id="331" r:id="rId20"/>
    <p:sldId id="332" r:id="rId21"/>
    <p:sldId id="333" r:id="rId22"/>
    <p:sldId id="334" r:id="rId23"/>
    <p:sldId id="336" r:id="rId24"/>
    <p:sldId id="337" r:id="rId25"/>
    <p:sldId id="343" r:id="rId26"/>
    <p:sldId id="338" r:id="rId27"/>
    <p:sldId id="339" r:id="rId28"/>
    <p:sldId id="344" r:id="rId29"/>
    <p:sldId id="340" r:id="rId30"/>
    <p:sldId id="341" r:id="rId31"/>
    <p:sldId id="346" r:id="rId32"/>
    <p:sldId id="347" r:id="rId33"/>
    <p:sldId id="342" r:id="rId34"/>
    <p:sldId id="335" r:id="rId35"/>
    <p:sldId id="294"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6E64E3-0567-4BBB-A9D5-536C0CEE49DB}">
          <p14:sldIdLst>
            <p14:sldId id="256"/>
            <p14:sldId id="307"/>
            <p14:sldId id="259"/>
            <p14:sldId id="268"/>
            <p14:sldId id="319"/>
            <p14:sldId id="320"/>
            <p14:sldId id="321"/>
            <p14:sldId id="322"/>
            <p14:sldId id="323"/>
            <p14:sldId id="324"/>
            <p14:sldId id="325"/>
            <p14:sldId id="326"/>
            <p14:sldId id="327"/>
            <p14:sldId id="345"/>
            <p14:sldId id="328"/>
            <p14:sldId id="329"/>
            <p14:sldId id="330"/>
            <p14:sldId id="331"/>
            <p14:sldId id="332"/>
            <p14:sldId id="333"/>
            <p14:sldId id="334"/>
            <p14:sldId id="336"/>
            <p14:sldId id="337"/>
            <p14:sldId id="343"/>
            <p14:sldId id="338"/>
            <p14:sldId id="339"/>
            <p14:sldId id="344"/>
            <p14:sldId id="340"/>
            <p14:sldId id="341"/>
            <p14:sldId id="346"/>
            <p14:sldId id="347"/>
            <p14:sldId id="342"/>
            <p14:sldId id="335"/>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3641-87AE-BD66-7585-D909BE4ECF39}" name="Hanna Jeske" initials="HJ" userId="S::hjeske@sciencesocieties.org::8621aa8c-347a-4148-bae1-8ead45021a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69" autoAdjust="0"/>
  </p:normalViewPr>
  <p:slideViewPr>
    <p:cSldViewPr snapToGrid="0">
      <p:cViewPr varScale="1">
        <p:scale>
          <a:sx n="55" d="100"/>
          <a:sy n="55" d="100"/>
        </p:scale>
        <p:origin x="1028" y="44"/>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29FB7-2D94-0376-26E5-E752F911C81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06A29867-5E62-A68F-A6B5-3DC48A5FD49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AEF4F6-D60D-41C9-8653-E054F04FCC18}" type="datetimeFigureOut">
              <a:rPr lang="en-US" smtClean="0"/>
              <a:t>10/10/2022</a:t>
            </a:fld>
            <a:endParaRPr lang="en-US"/>
          </a:p>
        </p:txBody>
      </p:sp>
      <p:sp>
        <p:nvSpPr>
          <p:cNvPr id="4" name="Footer Placeholder 3">
            <a:extLst>
              <a:ext uri="{FF2B5EF4-FFF2-40B4-BE49-F238E27FC236}">
                <a16:creationId xmlns:a16="http://schemas.microsoft.com/office/drawing/2014/main" id="{F440B509-0E4E-D431-D301-8C17786A41D5}"/>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618C5830-A2AE-50F2-6328-5834C4ED4B6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3868D75-24BD-490B-B7A2-54ED26833D41}" type="slidenum">
              <a:rPr lang="en-US" smtClean="0"/>
              <a:t>‹#›</a:t>
            </a:fld>
            <a:endParaRPr lang="en-US"/>
          </a:p>
        </p:txBody>
      </p:sp>
    </p:spTree>
    <p:extLst>
      <p:ext uri="{BB962C8B-B14F-4D97-AF65-F5344CB8AC3E}">
        <p14:creationId xmlns:p14="http://schemas.microsoft.com/office/powerpoint/2010/main" val="401042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B7E12A2-80CC-481B-9444-436B2E103080}" type="datetimeFigureOut">
              <a:rPr lang="en-US" smtClean="0"/>
              <a:t>10/10/2022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DBAD82-4D8C-49EB-8AD9-22414284E9A4}" type="slidenum">
              <a:rPr lang="en-US" smtClean="0"/>
              <a:t>‹#›</a:t>
            </a:fld>
            <a:endParaRPr lang="en-US"/>
          </a:p>
        </p:txBody>
      </p:sp>
    </p:spTree>
    <p:extLst>
      <p:ext uri="{BB962C8B-B14F-4D97-AF65-F5344CB8AC3E}">
        <p14:creationId xmlns:p14="http://schemas.microsoft.com/office/powerpoint/2010/main" val="53455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a:t>
            </a:fld>
            <a:endParaRPr lang="en-US"/>
          </a:p>
        </p:txBody>
      </p:sp>
    </p:spTree>
    <p:extLst>
      <p:ext uri="{BB962C8B-B14F-4D97-AF65-F5344CB8AC3E}">
        <p14:creationId xmlns:p14="http://schemas.microsoft.com/office/powerpoint/2010/main" val="193919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10</a:t>
            </a:fld>
            <a:endParaRPr lang="en-US"/>
          </a:p>
        </p:txBody>
      </p:sp>
    </p:spTree>
    <p:extLst>
      <p:ext uri="{BB962C8B-B14F-4D97-AF65-F5344CB8AC3E}">
        <p14:creationId xmlns:p14="http://schemas.microsoft.com/office/powerpoint/2010/main" val="274038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11</a:t>
            </a:fld>
            <a:endParaRPr lang="en-US"/>
          </a:p>
        </p:txBody>
      </p:sp>
    </p:spTree>
    <p:extLst>
      <p:ext uri="{BB962C8B-B14F-4D97-AF65-F5344CB8AC3E}">
        <p14:creationId xmlns:p14="http://schemas.microsoft.com/office/powerpoint/2010/main" val="204643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12</a:t>
            </a:fld>
            <a:endParaRPr lang="en-US"/>
          </a:p>
        </p:txBody>
      </p:sp>
    </p:spTree>
    <p:extLst>
      <p:ext uri="{BB962C8B-B14F-4D97-AF65-F5344CB8AC3E}">
        <p14:creationId xmlns:p14="http://schemas.microsoft.com/office/powerpoint/2010/main" val="198342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13</a:t>
            </a:fld>
            <a:endParaRPr lang="en-US"/>
          </a:p>
        </p:txBody>
      </p:sp>
    </p:spTree>
    <p:extLst>
      <p:ext uri="{BB962C8B-B14F-4D97-AF65-F5344CB8AC3E}">
        <p14:creationId xmlns:p14="http://schemas.microsoft.com/office/powerpoint/2010/main" val="307235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15</a:t>
            </a:fld>
            <a:endParaRPr lang="en-US"/>
          </a:p>
        </p:txBody>
      </p:sp>
    </p:spTree>
    <p:extLst>
      <p:ext uri="{BB962C8B-B14F-4D97-AF65-F5344CB8AC3E}">
        <p14:creationId xmlns:p14="http://schemas.microsoft.com/office/powerpoint/2010/main" val="300614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16</a:t>
            </a:fld>
            <a:endParaRPr lang="en-US"/>
          </a:p>
        </p:txBody>
      </p:sp>
    </p:spTree>
    <p:extLst>
      <p:ext uri="{BB962C8B-B14F-4D97-AF65-F5344CB8AC3E}">
        <p14:creationId xmlns:p14="http://schemas.microsoft.com/office/powerpoint/2010/main" val="143526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17</a:t>
            </a:fld>
            <a:endParaRPr lang="en-US"/>
          </a:p>
        </p:txBody>
      </p:sp>
    </p:spTree>
    <p:extLst>
      <p:ext uri="{BB962C8B-B14F-4D97-AF65-F5344CB8AC3E}">
        <p14:creationId xmlns:p14="http://schemas.microsoft.com/office/powerpoint/2010/main" val="305229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18</a:t>
            </a:fld>
            <a:endParaRPr lang="en-US"/>
          </a:p>
        </p:txBody>
      </p:sp>
    </p:spTree>
    <p:extLst>
      <p:ext uri="{BB962C8B-B14F-4D97-AF65-F5344CB8AC3E}">
        <p14:creationId xmlns:p14="http://schemas.microsoft.com/office/powerpoint/2010/main" val="251032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Filtrate water should vary in color between the four cups. This is due to the charges of the clay soil versus no (or little) charge in the sand.</a:t>
            </a:r>
          </a:p>
        </p:txBody>
      </p:sp>
      <p:sp>
        <p:nvSpPr>
          <p:cNvPr id="4" name="Slide Number Placeholder 3"/>
          <p:cNvSpPr>
            <a:spLocks noGrp="1"/>
          </p:cNvSpPr>
          <p:nvPr>
            <p:ph type="sldNum" sz="quarter" idx="5"/>
          </p:nvPr>
        </p:nvSpPr>
        <p:spPr/>
        <p:txBody>
          <a:bodyPr/>
          <a:lstStyle/>
          <a:p>
            <a:fld id="{FBDBAD82-4D8C-49EB-8AD9-22414284E9A4}" type="slidenum">
              <a:rPr lang="en-US" smtClean="0"/>
              <a:t>19</a:t>
            </a:fld>
            <a:endParaRPr lang="en-US"/>
          </a:p>
        </p:txBody>
      </p:sp>
    </p:spTree>
    <p:extLst>
      <p:ext uri="{BB962C8B-B14F-4D97-AF65-F5344CB8AC3E}">
        <p14:creationId xmlns:p14="http://schemas.microsoft.com/office/powerpoint/2010/main" val="3485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should come out a pink-</a:t>
            </a:r>
            <a:r>
              <a:rPr lang="en-US" dirty="0" err="1"/>
              <a:t>ish</a:t>
            </a:r>
            <a:r>
              <a:rPr lang="en-US" dirty="0"/>
              <a:t> color. This means that the blue dye (positively charged) was retained in the soil, and most of the red dye (negatively charged) was not.</a:t>
            </a:r>
          </a:p>
        </p:txBody>
      </p:sp>
      <p:sp>
        <p:nvSpPr>
          <p:cNvPr id="4" name="Slide Number Placeholder 3"/>
          <p:cNvSpPr>
            <a:spLocks noGrp="1"/>
          </p:cNvSpPr>
          <p:nvPr>
            <p:ph type="sldNum" sz="quarter" idx="5"/>
          </p:nvPr>
        </p:nvSpPr>
        <p:spPr/>
        <p:txBody>
          <a:bodyPr/>
          <a:lstStyle/>
          <a:p>
            <a:fld id="{FBDBAD82-4D8C-49EB-8AD9-22414284E9A4}" type="slidenum">
              <a:rPr lang="en-US" smtClean="0"/>
              <a:t>20</a:t>
            </a:fld>
            <a:endParaRPr lang="en-US"/>
          </a:p>
        </p:txBody>
      </p:sp>
    </p:spTree>
    <p:extLst>
      <p:ext uri="{BB962C8B-B14F-4D97-AF65-F5344CB8AC3E}">
        <p14:creationId xmlns:p14="http://schemas.microsoft.com/office/powerpoint/2010/main" val="35219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Soils are derived from a variety of different rocks and minerals, called “parent materials.” Notice how each of the substances shown here look different? The soils that are derived from them look and behave differently as well.</a:t>
            </a:r>
          </a:p>
        </p:txBody>
      </p:sp>
      <p:sp>
        <p:nvSpPr>
          <p:cNvPr id="4" name="Slide Number Placeholder 3"/>
          <p:cNvSpPr>
            <a:spLocks noGrp="1"/>
          </p:cNvSpPr>
          <p:nvPr>
            <p:ph type="sldNum" sz="quarter" idx="5"/>
          </p:nvPr>
        </p:nvSpPr>
        <p:spPr/>
        <p:txBody>
          <a:bodyPr/>
          <a:lstStyle/>
          <a:p>
            <a:fld id="{FBDBAD82-4D8C-49EB-8AD9-22414284E9A4}" type="slidenum">
              <a:rPr lang="en-US" smtClean="0"/>
              <a:t>2</a:t>
            </a:fld>
            <a:endParaRPr lang="en-US"/>
          </a:p>
        </p:txBody>
      </p:sp>
    </p:spTree>
    <p:extLst>
      <p:ext uri="{BB962C8B-B14F-4D97-AF65-F5344CB8AC3E}">
        <p14:creationId xmlns:p14="http://schemas.microsoft.com/office/powerpoint/2010/main" val="35669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21</a:t>
            </a:fld>
            <a:endParaRPr lang="en-US"/>
          </a:p>
        </p:txBody>
      </p:sp>
    </p:spTree>
    <p:extLst>
      <p:ext uri="{BB962C8B-B14F-4D97-AF65-F5344CB8AC3E}">
        <p14:creationId xmlns:p14="http://schemas.microsoft.com/office/powerpoint/2010/main" val="245424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diagram to describe the pH scale. For younger students, you can discuss common acidic substances, like lemons, and how the sour taste is because of their acidity. For older students, you can describe the relationship between pH and the concentration of hydrogen ions in a substance: pH = -log(H</a:t>
            </a:r>
            <a:r>
              <a:rPr lang="en-US" baseline="30000" dirty="0"/>
              <a:t>+</a:t>
            </a:r>
            <a:r>
              <a:rPr lang="en-US" dirty="0"/>
              <a:t>).</a:t>
            </a:r>
          </a:p>
        </p:txBody>
      </p:sp>
      <p:sp>
        <p:nvSpPr>
          <p:cNvPr id="4" name="Slide Number Placeholder 3"/>
          <p:cNvSpPr>
            <a:spLocks noGrp="1"/>
          </p:cNvSpPr>
          <p:nvPr>
            <p:ph type="sldNum" sz="quarter" idx="5"/>
          </p:nvPr>
        </p:nvSpPr>
        <p:spPr/>
        <p:txBody>
          <a:bodyPr/>
          <a:lstStyle/>
          <a:p>
            <a:fld id="{FBDBAD82-4D8C-49EB-8AD9-22414284E9A4}" type="slidenum">
              <a:rPr lang="en-US" smtClean="0"/>
              <a:t>24</a:t>
            </a:fld>
            <a:endParaRPr lang="en-US"/>
          </a:p>
        </p:txBody>
      </p:sp>
    </p:spTree>
    <p:extLst>
      <p:ext uri="{BB962C8B-B14F-4D97-AF65-F5344CB8AC3E}">
        <p14:creationId xmlns:p14="http://schemas.microsoft.com/office/powerpoint/2010/main" val="199868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will not know why soil pH might be important, so the instructor may need to help them along with this. </a:t>
            </a:r>
          </a:p>
        </p:txBody>
      </p:sp>
      <p:sp>
        <p:nvSpPr>
          <p:cNvPr id="4" name="Slide Number Placeholder 3"/>
          <p:cNvSpPr>
            <a:spLocks noGrp="1"/>
          </p:cNvSpPr>
          <p:nvPr>
            <p:ph type="sldNum" sz="quarter" idx="5"/>
          </p:nvPr>
        </p:nvSpPr>
        <p:spPr/>
        <p:txBody>
          <a:bodyPr/>
          <a:lstStyle/>
          <a:p>
            <a:fld id="{FBDBAD82-4D8C-49EB-8AD9-22414284E9A4}" type="slidenum">
              <a:rPr lang="en-US" smtClean="0"/>
              <a:t>25</a:t>
            </a:fld>
            <a:endParaRPr lang="en-US"/>
          </a:p>
        </p:txBody>
      </p:sp>
    </p:spTree>
    <p:extLst>
      <p:ext uri="{BB962C8B-B14F-4D97-AF65-F5344CB8AC3E}">
        <p14:creationId xmlns:p14="http://schemas.microsoft.com/office/powerpoint/2010/main" val="299998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https://endofite.com/essential-plant-nutrients/. Note: different websites have slightly different versions of this list, but the major plant necessary nutrients are the same.</a:t>
            </a:r>
          </a:p>
        </p:txBody>
      </p:sp>
      <p:sp>
        <p:nvSpPr>
          <p:cNvPr id="4" name="Slide Number Placeholder 3"/>
          <p:cNvSpPr>
            <a:spLocks noGrp="1"/>
          </p:cNvSpPr>
          <p:nvPr>
            <p:ph type="sldNum" sz="quarter" idx="5"/>
          </p:nvPr>
        </p:nvSpPr>
        <p:spPr/>
        <p:txBody>
          <a:bodyPr/>
          <a:lstStyle/>
          <a:p>
            <a:fld id="{FBDBAD82-4D8C-49EB-8AD9-22414284E9A4}" type="slidenum">
              <a:rPr lang="en-US" smtClean="0"/>
              <a:t>26</a:t>
            </a:fld>
            <a:endParaRPr lang="en-US"/>
          </a:p>
        </p:txBody>
      </p:sp>
    </p:spTree>
    <p:extLst>
      <p:ext uri="{BB962C8B-B14F-4D97-AF65-F5344CB8AC3E}">
        <p14:creationId xmlns:p14="http://schemas.microsoft.com/office/powerpoint/2010/main" val="316122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27</a:t>
            </a:fld>
            <a:endParaRPr lang="en-US"/>
          </a:p>
        </p:txBody>
      </p:sp>
    </p:spTree>
    <p:extLst>
      <p:ext uri="{BB962C8B-B14F-4D97-AF65-F5344CB8AC3E}">
        <p14:creationId xmlns:p14="http://schemas.microsoft.com/office/powerpoint/2010/main" val="288736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plants need all 16 nutrients to be healthy, then the soil needs to be at a pH that ensures that all of those nutrients are available. This tends to be a pH of 6.0-7.0. If a certain type of plant grows well in soil of a certain pH (e.g., azaleas like acidic soils, pH = 4.5-6.0), this is likely because there is a nutrient that the plant likes that is more available at that </a:t>
            </a:r>
            <a:r>
              <a:rPr lang="en-US" dirty="0" err="1"/>
              <a:t>pH.</a:t>
            </a:r>
            <a:r>
              <a:rPr lang="en-US" dirty="0"/>
              <a:t> For azaleas, this nutrient is iron.</a:t>
            </a:r>
          </a:p>
        </p:txBody>
      </p:sp>
      <p:sp>
        <p:nvSpPr>
          <p:cNvPr id="4" name="Slide Number Placeholder 3"/>
          <p:cNvSpPr>
            <a:spLocks noGrp="1"/>
          </p:cNvSpPr>
          <p:nvPr>
            <p:ph type="sldNum" sz="quarter" idx="5"/>
          </p:nvPr>
        </p:nvSpPr>
        <p:spPr/>
        <p:txBody>
          <a:bodyPr/>
          <a:lstStyle/>
          <a:p>
            <a:fld id="{FBDBAD82-4D8C-49EB-8AD9-22414284E9A4}" type="slidenum">
              <a:rPr lang="en-US" smtClean="0"/>
              <a:t>28</a:t>
            </a:fld>
            <a:endParaRPr lang="en-US"/>
          </a:p>
        </p:txBody>
      </p:sp>
    </p:spTree>
    <p:extLst>
      <p:ext uri="{BB962C8B-B14F-4D97-AF65-F5344CB8AC3E}">
        <p14:creationId xmlns:p14="http://schemas.microsoft.com/office/powerpoint/2010/main" val="1355954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Hydrangeas are a great example of a plant that is sensitive to soil </a:t>
            </a:r>
            <a:r>
              <a:rPr lang="en-US" dirty="0" err="1"/>
              <a:t>pH.</a:t>
            </a:r>
            <a:r>
              <a:rPr lang="en-US" dirty="0"/>
              <a:t> When the soil pH is low, they are blue; when it is high, they are pink. This is due to differences in aluminum variability at different pH levels.</a:t>
            </a:r>
          </a:p>
        </p:txBody>
      </p:sp>
      <p:sp>
        <p:nvSpPr>
          <p:cNvPr id="4" name="Slide Number Placeholder 3"/>
          <p:cNvSpPr>
            <a:spLocks noGrp="1"/>
          </p:cNvSpPr>
          <p:nvPr>
            <p:ph type="sldNum" sz="quarter" idx="5"/>
          </p:nvPr>
        </p:nvSpPr>
        <p:spPr/>
        <p:txBody>
          <a:bodyPr/>
          <a:lstStyle/>
          <a:p>
            <a:fld id="{FBDBAD82-4D8C-49EB-8AD9-22414284E9A4}" type="slidenum">
              <a:rPr lang="en-US" smtClean="0"/>
              <a:t>32</a:t>
            </a:fld>
            <a:endParaRPr lang="en-US"/>
          </a:p>
        </p:txBody>
      </p:sp>
    </p:spTree>
    <p:extLst>
      <p:ext uri="{BB962C8B-B14F-4D97-AF65-F5344CB8AC3E}">
        <p14:creationId xmlns:p14="http://schemas.microsoft.com/office/powerpoint/2010/main" val="240980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33</a:t>
            </a:fld>
            <a:endParaRPr lang="en-US"/>
          </a:p>
        </p:txBody>
      </p:sp>
    </p:spTree>
    <p:extLst>
      <p:ext uri="{BB962C8B-B14F-4D97-AF65-F5344CB8AC3E}">
        <p14:creationId xmlns:p14="http://schemas.microsoft.com/office/powerpoint/2010/main" val="262666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475" name="Google Shape;475;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show the different particle sizes of soil, as well as their shapes. Notice that the scale of each image is different. Sand particles are relatively round, silt particles are more jagged, and clay particles exist in very thin sheets. The physical structure of clay gives these particles a much larger surface area than silt and sand particles, even though the clay particles themselves are much, much smaller.</a:t>
            </a:r>
          </a:p>
        </p:txBody>
      </p:sp>
      <p:sp>
        <p:nvSpPr>
          <p:cNvPr id="4" name="Slide Number Placeholder 3"/>
          <p:cNvSpPr>
            <a:spLocks noGrp="1"/>
          </p:cNvSpPr>
          <p:nvPr>
            <p:ph type="sldNum" sz="quarter" idx="5"/>
          </p:nvPr>
        </p:nvSpPr>
        <p:spPr/>
        <p:txBody>
          <a:bodyPr/>
          <a:lstStyle/>
          <a:p>
            <a:fld id="{FBDBAD82-4D8C-49EB-8AD9-22414284E9A4}" type="slidenum">
              <a:rPr lang="en-US" smtClean="0"/>
              <a:t>3</a:t>
            </a:fld>
            <a:endParaRPr lang="en-US"/>
          </a:p>
        </p:txBody>
      </p:sp>
    </p:spTree>
    <p:extLst>
      <p:ext uri="{BB962C8B-B14F-4D97-AF65-F5344CB8AC3E}">
        <p14:creationId xmlns:p14="http://schemas.microsoft.com/office/powerpoint/2010/main" val="24826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a very high surface area, clay particles also have a large number of negatively charged reaction sites. Sand and silt particles have no or few charged sites, making them less reactive.</a:t>
            </a:r>
          </a:p>
        </p:txBody>
      </p:sp>
      <p:sp>
        <p:nvSpPr>
          <p:cNvPr id="4" name="Slide Number Placeholder 3"/>
          <p:cNvSpPr>
            <a:spLocks noGrp="1"/>
          </p:cNvSpPr>
          <p:nvPr>
            <p:ph type="sldNum" sz="quarter" idx="5"/>
          </p:nvPr>
        </p:nvSpPr>
        <p:spPr/>
        <p:txBody>
          <a:bodyPr/>
          <a:lstStyle/>
          <a:p>
            <a:fld id="{FBDBAD82-4D8C-49EB-8AD9-22414284E9A4}" type="slidenum">
              <a:rPr lang="en-US" smtClean="0"/>
              <a:t>4</a:t>
            </a:fld>
            <a:endParaRPr lang="en-US"/>
          </a:p>
        </p:txBody>
      </p:sp>
    </p:spTree>
    <p:extLst>
      <p:ext uri="{BB962C8B-B14F-4D97-AF65-F5344CB8AC3E}">
        <p14:creationId xmlns:p14="http://schemas.microsoft.com/office/powerpoint/2010/main" val="196917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negatively-charged reaction sites on clay particles can react with positively-charged ions (cations) like a magnet, holding the cations in place and not allowing them to move unless a cation with a stronger positive charger pushes them off. The more negatively charged reaction sites, the more cations a soil can hold. This is how soils remove contaminants from water.</a:t>
            </a:r>
          </a:p>
        </p:txBody>
      </p:sp>
      <p:sp>
        <p:nvSpPr>
          <p:cNvPr id="4" name="Slide Number Placeholder 3"/>
          <p:cNvSpPr>
            <a:spLocks noGrp="1"/>
          </p:cNvSpPr>
          <p:nvPr>
            <p:ph type="sldNum" sz="quarter" idx="5"/>
          </p:nvPr>
        </p:nvSpPr>
        <p:spPr/>
        <p:txBody>
          <a:bodyPr/>
          <a:lstStyle/>
          <a:p>
            <a:fld id="{FBDBAD82-4D8C-49EB-8AD9-22414284E9A4}" type="slidenum">
              <a:rPr lang="en-US" smtClean="0"/>
              <a:t>5</a:t>
            </a:fld>
            <a:endParaRPr lang="en-US"/>
          </a:p>
        </p:txBody>
      </p:sp>
    </p:spTree>
    <p:extLst>
      <p:ext uri="{BB962C8B-B14F-4D97-AF65-F5344CB8AC3E}">
        <p14:creationId xmlns:p14="http://schemas.microsoft.com/office/powerpoint/2010/main" val="136287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show how positively charged ions (cations) move toward negatively-charged soil particles, and vice versa.</a:t>
            </a:r>
          </a:p>
        </p:txBody>
      </p:sp>
      <p:sp>
        <p:nvSpPr>
          <p:cNvPr id="4" name="Slide Number Placeholder 3"/>
          <p:cNvSpPr>
            <a:spLocks noGrp="1"/>
          </p:cNvSpPr>
          <p:nvPr>
            <p:ph type="sldNum" sz="quarter" idx="5"/>
          </p:nvPr>
        </p:nvSpPr>
        <p:spPr/>
        <p:txBody>
          <a:bodyPr/>
          <a:lstStyle/>
          <a:p>
            <a:fld id="{FBDBAD82-4D8C-49EB-8AD9-22414284E9A4}" type="slidenum">
              <a:rPr lang="en-US" smtClean="0"/>
              <a:t>6</a:t>
            </a:fld>
            <a:endParaRPr lang="en-US"/>
          </a:p>
        </p:txBody>
      </p:sp>
    </p:spTree>
    <p:extLst>
      <p:ext uri="{BB962C8B-B14F-4D97-AF65-F5344CB8AC3E}">
        <p14:creationId xmlns:p14="http://schemas.microsoft.com/office/powerpoint/2010/main" val="154236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7</a:t>
            </a:fld>
            <a:endParaRPr lang="en-US"/>
          </a:p>
        </p:txBody>
      </p:sp>
    </p:spTree>
    <p:extLst>
      <p:ext uri="{BB962C8B-B14F-4D97-AF65-F5344CB8AC3E}">
        <p14:creationId xmlns:p14="http://schemas.microsoft.com/office/powerpoint/2010/main" val="391390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8</a:t>
            </a:fld>
            <a:endParaRPr lang="en-US"/>
          </a:p>
        </p:txBody>
      </p:sp>
    </p:spTree>
    <p:extLst>
      <p:ext uri="{BB962C8B-B14F-4D97-AF65-F5344CB8AC3E}">
        <p14:creationId xmlns:p14="http://schemas.microsoft.com/office/powerpoint/2010/main" val="252024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9</a:t>
            </a:fld>
            <a:endParaRPr lang="en-US"/>
          </a:p>
        </p:txBody>
      </p:sp>
    </p:spTree>
    <p:extLst>
      <p:ext uri="{BB962C8B-B14F-4D97-AF65-F5344CB8AC3E}">
        <p14:creationId xmlns:p14="http://schemas.microsoft.com/office/powerpoint/2010/main" val="230777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B484BB-FBD6-F8E8-FAFC-637F359C3CF8}"/>
              </a:ext>
            </a:extLst>
          </p:cNvPr>
          <p:cNvSpPr>
            <a:spLocks noGrp="1"/>
          </p:cNvSpPr>
          <p:nvPr>
            <p:ph type="subTitle" idx="1"/>
          </p:nvPr>
        </p:nvSpPr>
        <p:spPr>
          <a:xfrm>
            <a:off x="1524000" y="3602038"/>
            <a:ext cx="9144000" cy="801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AEE245B-25CC-8042-39D8-00625FA43C1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B446AB8-20A8-A0B7-A1A8-433D59ED9645}"/>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AB890EA7-B2CB-B5BB-ADDE-11713778E1C9}"/>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31395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B063-7D69-407A-1388-BFB8C5B37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3DC42A-F463-0504-FBD2-4751F83FB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646D7-AD50-93FC-6D6A-028F078BC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97EA-4AFA-03C1-D6AE-FD9397EC6AEF}"/>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F6E1A77D-7D11-F4FD-C257-464DCE87AAEA}"/>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5344800B-2EF6-E157-CB1B-75E3EB0E2132}"/>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4515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1B63-8B47-7747-6839-8FAAB2BF47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4F360-C081-0D27-DED5-569783A6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244DC-BAC1-38E7-D4CD-312B33A3FF02}"/>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0555AAFA-85C6-C530-27B9-89D5C7B35C1D}"/>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926C1EAB-2D40-79DB-450B-3AC2764EEAAC}"/>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11040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8C4B9-7EFD-8A09-475F-B36936A03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61037-AF79-D661-0BCF-5BF540C792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4D01B-2061-3078-BBFC-C7236C8B0CB8}"/>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B9B61D78-F18F-F555-B62E-87375EAA76D0}"/>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C5576D99-EFC9-A0D0-D054-5FF1BB8037D1}"/>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77549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8"/>
          <p:cNvSpPr>
            <a:spLocks noGrp="1"/>
          </p:cNvSpPr>
          <p:nvPr>
            <p:ph type="pic" idx="2"/>
          </p:nvPr>
        </p:nvSpPr>
        <p:spPr>
          <a:xfrm>
            <a:off x="0" y="0"/>
            <a:ext cx="1366838" cy="6858000"/>
          </a:xfrm>
          <a:prstGeom prst="rect">
            <a:avLst/>
          </a:prstGeom>
          <a:noFill/>
          <a:ln>
            <a:noFill/>
          </a:ln>
        </p:spPr>
      </p:sp>
      <p:pic>
        <p:nvPicPr>
          <p:cNvPr id="24" name="Google Shape;24;p28"/>
          <p:cNvPicPr preferRelativeResize="0"/>
          <p:nvPr/>
        </p:nvPicPr>
        <p:blipFill rotWithShape="1">
          <a:blip r:embed="rId2">
            <a:alphaModFix/>
          </a:blip>
          <a:srcRect l="1" r="23790"/>
          <a:stretch/>
        </p:blipFill>
        <p:spPr>
          <a:xfrm>
            <a:off x="1" y="-1"/>
            <a:ext cx="1458930" cy="6857999"/>
          </a:xfrm>
          <a:prstGeom prst="rect">
            <a:avLst/>
          </a:prstGeom>
          <a:noFill/>
          <a:ln>
            <a:noFill/>
          </a:ln>
        </p:spPr>
      </p:pic>
      <p:sp>
        <p:nvSpPr>
          <p:cNvPr id="25" name="Google Shape;25;p2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extLst>
      <p:ext uri="{BB962C8B-B14F-4D97-AF65-F5344CB8AC3E}">
        <p14:creationId xmlns:p14="http://schemas.microsoft.com/office/powerpoint/2010/main" val="281077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981E-6954-C6AD-328B-FC29A1B43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A5D603-0D47-5D5F-B8D7-CAD45CA04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B35F3-533E-B395-17E6-6BB120F56527}"/>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FE2581FF-F163-29BB-73D9-27437CFC8389}"/>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266D277-6C88-01F4-1E47-69189810BA46}"/>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39796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C018-C4D7-667C-A915-D7D120A3A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63251-AEE8-C767-69BC-FE3CE7ECF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AA22F-4F40-2013-98EA-94E6DFF871A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85476525-2B48-94F3-2DAA-C646E0C787F2}"/>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2E62C302-DDAA-B9E1-4008-2D076F41BDBE}"/>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9321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19C8-D5BE-3667-34E4-0BBF60C99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67F800-D378-FA7C-C0C6-DA9D5843A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FA5C1-D2A6-D2BD-0BBB-1BD02EE430F4}"/>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77C7BE3F-EF68-6CC4-D1FA-73677885B1DA}"/>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66E57A51-59B5-7E0E-808F-03BAC9A7337F}"/>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83587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D865-5EAD-5F85-4F5A-8A3F8E2445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6EC36-1B5F-EA1E-C0B1-236830902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E1FAFA-0D18-B381-3583-2E1199304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CC21D-225C-1D76-3717-8C93586A1AD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9564E4E1-BC5F-0CB8-CA4D-D62DBA2F2C62}"/>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065E8779-19F5-9E17-DB1F-67BDEC82E36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73665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EADB-6BC8-085A-30C0-74DE532B01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4A126-97DF-3868-109D-1E96BD467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CDA5A2-B495-6AC1-2B17-889E9A4BD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2A2B6-A6B6-C937-8ADF-8F4219743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9EFFF-AC86-A68E-4BEA-A93B5A0830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F70927-66D7-BF58-8950-2282FC0CEEC3}"/>
              </a:ext>
            </a:extLst>
          </p:cNvPr>
          <p:cNvSpPr>
            <a:spLocks noGrp="1"/>
          </p:cNvSpPr>
          <p:nvPr>
            <p:ph type="dt" sz="half" idx="10"/>
          </p:nvPr>
        </p:nvSpPr>
        <p:spPr/>
        <p:txBody>
          <a:bodyPr/>
          <a:lstStyle/>
          <a:p>
            <a:r>
              <a:rPr lang="en-US"/>
              <a:t>Soil Science Society of America   www.soils.org | www.soils4teachers.org</a:t>
            </a:r>
          </a:p>
        </p:txBody>
      </p:sp>
      <p:sp>
        <p:nvSpPr>
          <p:cNvPr id="8" name="Footer Placeholder 7">
            <a:extLst>
              <a:ext uri="{FF2B5EF4-FFF2-40B4-BE49-F238E27FC236}">
                <a16:creationId xmlns:a16="http://schemas.microsoft.com/office/drawing/2014/main" id="{78A49F3B-86BD-BC5A-F8BC-561FE0D3FF90}"/>
              </a:ext>
            </a:extLst>
          </p:cNvPr>
          <p:cNvSpPr>
            <a:spLocks noGrp="1"/>
          </p:cNvSpPr>
          <p:nvPr>
            <p:ph type="ftr" sz="quarter" idx="11"/>
          </p:nvPr>
        </p:nvSpPr>
        <p:spPr/>
        <p:txBody>
          <a:bodyPr/>
          <a:lstStyle/>
          <a:p>
            <a:r>
              <a:rPr lang="en-US"/>
              <a:t>Soil Science Society of America  www.soils.org | www.soils4teachers.org</a:t>
            </a:r>
          </a:p>
        </p:txBody>
      </p:sp>
      <p:sp>
        <p:nvSpPr>
          <p:cNvPr id="9" name="Slide Number Placeholder 8">
            <a:extLst>
              <a:ext uri="{FF2B5EF4-FFF2-40B4-BE49-F238E27FC236}">
                <a16:creationId xmlns:a16="http://schemas.microsoft.com/office/drawing/2014/main" id="{46ADAED5-6EC6-2F27-1FEE-5473C39F87E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3179643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5AA2-2C18-B063-CAA4-01CB77C82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8ABC1-9A21-A2F6-212F-CB9CAC3A40B4}"/>
              </a:ext>
            </a:extLst>
          </p:cNvPr>
          <p:cNvSpPr>
            <a:spLocks noGrp="1"/>
          </p:cNvSpPr>
          <p:nvPr>
            <p:ph type="dt" sz="half" idx="10"/>
          </p:nvPr>
        </p:nvSpPr>
        <p:spPr/>
        <p:txBody>
          <a:bodyPr/>
          <a:lstStyle/>
          <a:p>
            <a:r>
              <a:rPr lang="en-US"/>
              <a:t>Soil Science Society of America   www.soils.org | www.soils4teachers.org</a:t>
            </a:r>
          </a:p>
        </p:txBody>
      </p:sp>
      <p:sp>
        <p:nvSpPr>
          <p:cNvPr id="4" name="Footer Placeholder 3">
            <a:extLst>
              <a:ext uri="{FF2B5EF4-FFF2-40B4-BE49-F238E27FC236}">
                <a16:creationId xmlns:a16="http://schemas.microsoft.com/office/drawing/2014/main" id="{E0235297-6BAF-A6CA-B59A-A83D9B49AFF3}"/>
              </a:ext>
            </a:extLst>
          </p:cNvPr>
          <p:cNvSpPr>
            <a:spLocks noGrp="1"/>
          </p:cNvSpPr>
          <p:nvPr>
            <p:ph type="ftr" sz="quarter" idx="11"/>
          </p:nvPr>
        </p:nvSpPr>
        <p:spPr/>
        <p:txBody>
          <a:bodyPr/>
          <a:lstStyle/>
          <a:p>
            <a:r>
              <a:rPr lang="en-US"/>
              <a:t>Soil Science Society of America  www.soils.org | www.soils4teachers.org</a:t>
            </a:r>
          </a:p>
        </p:txBody>
      </p:sp>
      <p:sp>
        <p:nvSpPr>
          <p:cNvPr id="5" name="Slide Number Placeholder 4">
            <a:extLst>
              <a:ext uri="{FF2B5EF4-FFF2-40B4-BE49-F238E27FC236}">
                <a16:creationId xmlns:a16="http://schemas.microsoft.com/office/drawing/2014/main" id="{73E1C792-794F-200E-B6F0-65DADB029840}"/>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47265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7F65-7DD9-D8B5-DB20-A000FC2C629B}"/>
              </a:ext>
            </a:extLst>
          </p:cNvPr>
          <p:cNvSpPr>
            <a:spLocks noGrp="1"/>
          </p:cNvSpPr>
          <p:nvPr>
            <p:ph type="title"/>
          </p:nvPr>
        </p:nvSpPr>
        <p:spPr>
          <a:xfrm>
            <a:off x="1818524" y="365125"/>
            <a:ext cx="95352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565BD4-BD1A-EF94-9A42-8166FC581719}"/>
              </a:ext>
            </a:extLst>
          </p:cNvPr>
          <p:cNvSpPr>
            <a:spLocks noGrp="1"/>
          </p:cNvSpPr>
          <p:nvPr>
            <p:ph idx="1"/>
          </p:nvPr>
        </p:nvSpPr>
        <p:spPr>
          <a:xfrm>
            <a:off x="1818526" y="1825625"/>
            <a:ext cx="95352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B950C2B-2959-A405-B3D1-955EC26FF1D0}"/>
              </a:ext>
            </a:extLst>
          </p:cNvPr>
          <p:cNvSpPr>
            <a:spLocks noGrp="1"/>
          </p:cNvSpPr>
          <p:nvPr>
            <p:ph type="pic" sz="quarter" idx="13"/>
          </p:nvPr>
        </p:nvSpPr>
        <p:spPr>
          <a:xfrm>
            <a:off x="0" y="0"/>
            <a:ext cx="1366838" cy="6858000"/>
          </a:xfrm>
        </p:spPr>
        <p:txBody>
          <a:bodyPr/>
          <a:lstStyle/>
          <a:p>
            <a:endParaRPr lang="en-US"/>
          </a:p>
        </p:txBody>
      </p:sp>
      <p:pic>
        <p:nvPicPr>
          <p:cNvPr id="11" name="Picture 10">
            <a:extLst>
              <a:ext uri="{FF2B5EF4-FFF2-40B4-BE49-F238E27FC236}">
                <a16:creationId xmlns:a16="http://schemas.microsoft.com/office/drawing/2014/main" id="{5C58AF2E-D884-C361-31AF-2DAB1CBC14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3790"/>
          <a:stretch/>
        </p:blipFill>
        <p:spPr>
          <a:xfrm>
            <a:off x="1" y="-1"/>
            <a:ext cx="1458930" cy="6857999"/>
          </a:xfrm>
          <a:prstGeom prst="rect">
            <a:avLst/>
          </a:prstGeom>
        </p:spPr>
      </p:pic>
      <p:sp>
        <p:nvSpPr>
          <p:cNvPr id="4" name="Date Placeholder 3">
            <a:extLst>
              <a:ext uri="{FF2B5EF4-FFF2-40B4-BE49-F238E27FC236}">
                <a16:creationId xmlns:a16="http://schemas.microsoft.com/office/drawing/2014/main" id="{CFA9A20D-6C5E-12D4-FE3D-2D3275B94E73}"/>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6" name="Slide Number Placeholder 5">
            <a:extLst>
              <a:ext uri="{FF2B5EF4-FFF2-40B4-BE49-F238E27FC236}">
                <a16:creationId xmlns:a16="http://schemas.microsoft.com/office/drawing/2014/main" id="{922B3F4F-11ED-C61A-6865-222A055C86C0}"/>
              </a:ext>
            </a:extLst>
          </p:cNvPr>
          <p:cNvSpPr>
            <a:spLocks noGrp="1"/>
          </p:cNvSpPr>
          <p:nvPr>
            <p:ph type="sldNum" sz="quarter" idx="12"/>
          </p:nvPr>
        </p:nvSpPr>
        <p:spPr>
          <a:xfrm>
            <a:off x="8610599" y="6415623"/>
            <a:ext cx="2743200" cy="305852"/>
          </a:xfrm>
        </p:spPr>
        <p:txBody>
          <a:bodyPr/>
          <a:lstStyle/>
          <a:p>
            <a:r>
              <a:rPr lang="en-US" dirty="0"/>
              <a:t>   USDA-NRCS</a:t>
            </a:r>
          </a:p>
        </p:txBody>
      </p:sp>
    </p:spTree>
    <p:extLst>
      <p:ext uri="{BB962C8B-B14F-4D97-AF65-F5344CB8AC3E}">
        <p14:creationId xmlns:p14="http://schemas.microsoft.com/office/powerpoint/2010/main" val="53052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C13E2-5A4C-BB03-00A8-BE8A355970BB}"/>
              </a:ext>
            </a:extLst>
          </p:cNvPr>
          <p:cNvSpPr>
            <a:spLocks noGrp="1"/>
          </p:cNvSpPr>
          <p:nvPr>
            <p:ph type="dt" sz="half" idx="10"/>
          </p:nvPr>
        </p:nvSpPr>
        <p:spPr/>
        <p:txBody>
          <a:bodyPr/>
          <a:lstStyle/>
          <a:p>
            <a:r>
              <a:rPr lang="en-US"/>
              <a:t>Soil Science Society of America   www.soils.org | www.soils4teachers.org</a:t>
            </a:r>
          </a:p>
        </p:txBody>
      </p:sp>
      <p:sp>
        <p:nvSpPr>
          <p:cNvPr id="3" name="Footer Placeholder 2">
            <a:extLst>
              <a:ext uri="{FF2B5EF4-FFF2-40B4-BE49-F238E27FC236}">
                <a16:creationId xmlns:a16="http://schemas.microsoft.com/office/drawing/2014/main" id="{3E289970-ED46-AC1B-E416-8FE7C9B18629}"/>
              </a:ext>
            </a:extLst>
          </p:cNvPr>
          <p:cNvSpPr>
            <a:spLocks noGrp="1"/>
          </p:cNvSpPr>
          <p:nvPr>
            <p:ph type="ftr" sz="quarter" idx="11"/>
          </p:nvPr>
        </p:nvSpPr>
        <p:spPr/>
        <p:txBody>
          <a:bodyPr/>
          <a:lstStyle/>
          <a:p>
            <a:r>
              <a:rPr lang="en-US"/>
              <a:t>Soil Science Society of America  www.soils.org | www.soils4teachers.org</a:t>
            </a:r>
          </a:p>
        </p:txBody>
      </p:sp>
      <p:sp>
        <p:nvSpPr>
          <p:cNvPr id="4" name="Slide Number Placeholder 3">
            <a:extLst>
              <a:ext uri="{FF2B5EF4-FFF2-40B4-BE49-F238E27FC236}">
                <a16:creationId xmlns:a16="http://schemas.microsoft.com/office/drawing/2014/main" id="{808EC427-A260-64F5-0AFB-19897727F854}"/>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3141186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28DC-E852-69D3-CA38-5C18B3A9C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891847-CC6E-CFD3-8C2C-51668C11E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E9B63-6658-157E-7208-A151BB15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093F4-5B0E-78F2-9515-C68C318456B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4709BD9F-C7DC-4030-D0A4-075EF01265DC}"/>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BEDA6E42-2FDC-6CB8-B9B4-2118BC9BD395}"/>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32886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6A71-9408-3631-31A0-36A1A6DD1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52996B-ADDC-F1DA-7305-B099AF056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6A793A-6802-B402-685C-9CEA6BF7A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90CCB-0528-720A-71C4-4F2D4B9D28D7}"/>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CEB372DA-D8BB-6016-2600-AC84958F5E82}"/>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DE213810-EA8C-50B9-FFAA-471A7D6C77B5}"/>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63889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0666-83EF-B522-5C73-49782DB01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B8034-18B8-3827-69F9-6B6776D1B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4AB53-705F-0619-E9F6-A08FD869638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4A36B432-9BAC-60DF-A187-59EF78EC8B80}"/>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15A156F-379B-6036-8418-0141BDE264D8}"/>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769530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31573-6053-56FE-D9EC-F6F6F81FE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FF40F-08C5-C207-DECC-090E8E5F7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D0C3B-645F-18E5-F794-9C7880E8F334}"/>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4133D9C9-67A4-0862-E154-E3D74EAE446B}"/>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0709B77F-37DC-1871-3BD5-B709AD3897A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4854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7F65-7DD9-D8B5-DB20-A000FC2C629B}"/>
              </a:ext>
            </a:extLst>
          </p:cNvPr>
          <p:cNvSpPr>
            <a:spLocks noGrp="1"/>
          </p:cNvSpPr>
          <p:nvPr>
            <p:ph type="title"/>
          </p:nvPr>
        </p:nvSpPr>
        <p:spPr>
          <a:xfrm>
            <a:off x="1818524" y="365125"/>
            <a:ext cx="95352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565BD4-BD1A-EF94-9A42-8166FC581719}"/>
              </a:ext>
            </a:extLst>
          </p:cNvPr>
          <p:cNvSpPr>
            <a:spLocks noGrp="1"/>
          </p:cNvSpPr>
          <p:nvPr>
            <p:ph idx="1"/>
          </p:nvPr>
        </p:nvSpPr>
        <p:spPr>
          <a:xfrm>
            <a:off x="1818526" y="1825625"/>
            <a:ext cx="95352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A9A20D-6C5E-12D4-FE3D-2D3275B94E73}"/>
              </a:ext>
            </a:extLst>
          </p:cNvPr>
          <p:cNvSpPr>
            <a:spLocks noGrp="1"/>
          </p:cNvSpPr>
          <p:nvPr>
            <p:ph type="dt" sz="half" idx="10"/>
          </p:nvPr>
        </p:nvSpPr>
        <p:spPr>
          <a:xfrm>
            <a:off x="1818524" y="6420172"/>
            <a:ext cx="6086582" cy="305852"/>
          </a:xfrm>
        </p:spPr>
        <p:txBody>
          <a:bodyPr/>
          <a:lstStyle/>
          <a:p>
            <a:r>
              <a:rPr lang="en-US"/>
              <a:t>Soil Science Society of America   www.soils.org | www.soils4teachers.org</a:t>
            </a:r>
            <a:endParaRPr lang="en-US" dirty="0"/>
          </a:p>
        </p:txBody>
      </p:sp>
      <p:sp>
        <p:nvSpPr>
          <p:cNvPr id="6" name="Slide Number Placeholder 5">
            <a:extLst>
              <a:ext uri="{FF2B5EF4-FFF2-40B4-BE49-F238E27FC236}">
                <a16:creationId xmlns:a16="http://schemas.microsoft.com/office/drawing/2014/main" id="{922B3F4F-11ED-C61A-6865-222A055C86C0}"/>
              </a:ext>
            </a:extLst>
          </p:cNvPr>
          <p:cNvSpPr>
            <a:spLocks noGrp="1"/>
          </p:cNvSpPr>
          <p:nvPr>
            <p:ph type="sldNum" sz="quarter" idx="12"/>
          </p:nvPr>
        </p:nvSpPr>
        <p:spPr>
          <a:xfrm>
            <a:off x="8610599" y="6415623"/>
            <a:ext cx="2743200" cy="305852"/>
          </a:xfrm>
        </p:spPr>
        <p:txBody>
          <a:bodyPr/>
          <a:lstStyle/>
          <a:p>
            <a:r>
              <a:rPr lang="en-US" dirty="0"/>
              <a:t>   USDA-NRCS</a:t>
            </a:r>
          </a:p>
        </p:txBody>
      </p:sp>
      <p:sp>
        <p:nvSpPr>
          <p:cNvPr id="8" name="Picture Placeholder 7">
            <a:extLst>
              <a:ext uri="{FF2B5EF4-FFF2-40B4-BE49-F238E27FC236}">
                <a16:creationId xmlns:a16="http://schemas.microsoft.com/office/drawing/2014/main" id="{BB950C2B-2959-A405-B3D1-955EC26FF1D0}"/>
              </a:ext>
            </a:extLst>
          </p:cNvPr>
          <p:cNvSpPr>
            <a:spLocks noGrp="1"/>
          </p:cNvSpPr>
          <p:nvPr>
            <p:ph type="pic" sz="quarter" idx="13"/>
          </p:nvPr>
        </p:nvSpPr>
        <p:spPr>
          <a:xfrm>
            <a:off x="0" y="0"/>
            <a:ext cx="1366838" cy="6858000"/>
          </a:xfrm>
        </p:spPr>
        <p:txBody>
          <a:bodyPr/>
          <a:lstStyle/>
          <a:p>
            <a:endParaRPr lang="en-US"/>
          </a:p>
        </p:txBody>
      </p:sp>
      <p:pic>
        <p:nvPicPr>
          <p:cNvPr id="11" name="Picture 10">
            <a:extLst>
              <a:ext uri="{FF2B5EF4-FFF2-40B4-BE49-F238E27FC236}">
                <a16:creationId xmlns:a16="http://schemas.microsoft.com/office/drawing/2014/main" id="{5C58AF2E-D884-C361-31AF-2DAB1CBC14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3790"/>
          <a:stretch/>
        </p:blipFill>
        <p:spPr>
          <a:xfrm>
            <a:off x="1" y="-1"/>
            <a:ext cx="1458930" cy="6857999"/>
          </a:xfrm>
          <a:prstGeom prst="rect">
            <a:avLst/>
          </a:prstGeom>
        </p:spPr>
      </p:pic>
    </p:spTree>
    <p:extLst>
      <p:ext uri="{BB962C8B-B14F-4D97-AF65-F5344CB8AC3E}">
        <p14:creationId xmlns:p14="http://schemas.microsoft.com/office/powerpoint/2010/main" val="37515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5B37-409E-17DF-A2EB-D69F86577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068A3B-7EC4-FD66-3653-0EFDE4C3B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4367C-EF58-70E5-B1BF-CF8DF7958F5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3DE27BFB-9E6F-750E-44EE-221354CA9804}"/>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3E31F513-D9AD-C28E-E5B0-0EBB7C676BE5}"/>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1324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F4A5-D3D0-ECE4-06A2-214B2070F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8A243-6C01-0A87-7BF4-B728DDDBE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AA4A5-1979-56A4-13F6-0B584855E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70630-F0B1-B3A1-2E55-BBFF3737D271}"/>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B5133011-E953-EE38-6F02-AD313343B507}"/>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D2959E15-0AB8-30A1-9616-2857BE1C7F3B}"/>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203438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3757-EA4A-A7B0-F545-8D9008042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51436-307B-B369-EEC8-FB959A6CC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DE6EE0-41E4-050F-86D3-7119A076A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AF7B0-B697-D1F9-5E2E-5F944416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D0E51-C151-D560-DF4B-18A66378D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CF3CB-4C8B-BD64-7F62-1EF482B0A03E}"/>
              </a:ext>
            </a:extLst>
          </p:cNvPr>
          <p:cNvSpPr>
            <a:spLocks noGrp="1"/>
          </p:cNvSpPr>
          <p:nvPr>
            <p:ph type="dt" sz="half" idx="10"/>
          </p:nvPr>
        </p:nvSpPr>
        <p:spPr/>
        <p:txBody>
          <a:bodyPr/>
          <a:lstStyle/>
          <a:p>
            <a:r>
              <a:rPr lang="en-US"/>
              <a:t>Soil Science Society of America   www.soils.org | www.soils4teachers.org</a:t>
            </a:r>
          </a:p>
        </p:txBody>
      </p:sp>
      <p:sp>
        <p:nvSpPr>
          <p:cNvPr id="8" name="Footer Placeholder 7">
            <a:extLst>
              <a:ext uri="{FF2B5EF4-FFF2-40B4-BE49-F238E27FC236}">
                <a16:creationId xmlns:a16="http://schemas.microsoft.com/office/drawing/2014/main" id="{134EB31B-3A65-D0B6-CE66-30CAD9FDDFD7}"/>
              </a:ext>
            </a:extLst>
          </p:cNvPr>
          <p:cNvSpPr>
            <a:spLocks noGrp="1"/>
          </p:cNvSpPr>
          <p:nvPr>
            <p:ph type="ftr" sz="quarter" idx="11"/>
          </p:nvPr>
        </p:nvSpPr>
        <p:spPr/>
        <p:txBody>
          <a:bodyPr/>
          <a:lstStyle/>
          <a:p>
            <a:r>
              <a:rPr lang="en-US"/>
              <a:t>Soil Science Society of America  www.soils.org | www.soils4teachers.org</a:t>
            </a:r>
          </a:p>
        </p:txBody>
      </p:sp>
      <p:sp>
        <p:nvSpPr>
          <p:cNvPr id="9" name="Slide Number Placeholder 8">
            <a:extLst>
              <a:ext uri="{FF2B5EF4-FFF2-40B4-BE49-F238E27FC236}">
                <a16:creationId xmlns:a16="http://schemas.microsoft.com/office/drawing/2014/main" id="{256BBF0A-D71F-2A97-0CDE-D4DA32A60292}"/>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61523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1735-382C-8293-85F0-32E39A93D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55E60A-CFA2-F118-36C1-58009CC29076}"/>
              </a:ext>
            </a:extLst>
          </p:cNvPr>
          <p:cNvSpPr>
            <a:spLocks noGrp="1"/>
          </p:cNvSpPr>
          <p:nvPr>
            <p:ph type="dt" sz="half" idx="10"/>
          </p:nvPr>
        </p:nvSpPr>
        <p:spPr/>
        <p:txBody>
          <a:bodyPr/>
          <a:lstStyle/>
          <a:p>
            <a:r>
              <a:rPr lang="en-US"/>
              <a:t>Soil Science Society of America   www.soils.org | www.soils4teachers.org</a:t>
            </a:r>
          </a:p>
        </p:txBody>
      </p:sp>
      <p:sp>
        <p:nvSpPr>
          <p:cNvPr id="4" name="Footer Placeholder 3">
            <a:extLst>
              <a:ext uri="{FF2B5EF4-FFF2-40B4-BE49-F238E27FC236}">
                <a16:creationId xmlns:a16="http://schemas.microsoft.com/office/drawing/2014/main" id="{0013ED38-1210-991F-E64C-AB41B17D422B}"/>
              </a:ext>
            </a:extLst>
          </p:cNvPr>
          <p:cNvSpPr>
            <a:spLocks noGrp="1"/>
          </p:cNvSpPr>
          <p:nvPr>
            <p:ph type="ftr" sz="quarter" idx="11"/>
          </p:nvPr>
        </p:nvSpPr>
        <p:spPr/>
        <p:txBody>
          <a:bodyPr/>
          <a:lstStyle/>
          <a:p>
            <a:r>
              <a:rPr lang="en-US"/>
              <a:t>Soil Science Society of America  www.soils.org | www.soils4teachers.org</a:t>
            </a:r>
          </a:p>
        </p:txBody>
      </p:sp>
      <p:sp>
        <p:nvSpPr>
          <p:cNvPr id="5" name="Slide Number Placeholder 4">
            <a:extLst>
              <a:ext uri="{FF2B5EF4-FFF2-40B4-BE49-F238E27FC236}">
                <a16:creationId xmlns:a16="http://schemas.microsoft.com/office/drawing/2014/main" id="{8FF325D5-0B21-980B-98AC-F910427DDB7E}"/>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53849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3CAC1-BE21-A08D-9313-9773E611CBD3}"/>
              </a:ext>
            </a:extLst>
          </p:cNvPr>
          <p:cNvSpPr>
            <a:spLocks noGrp="1"/>
          </p:cNvSpPr>
          <p:nvPr>
            <p:ph type="dt" sz="half" idx="10"/>
          </p:nvPr>
        </p:nvSpPr>
        <p:spPr/>
        <p:txBody>
          <a:bodyPr/>
          <a:lstStyle/>
          <a:p>
            <a:r>
              <a:rPr lang="en-US"/>
              <a:t>Soil Science Society of America   www.soils.org | www.soils4teachers.org</a:t>
            </a:r>
          </a:p>
        </p:txBody>
      </p:sp>
      <p:sp>
        <p:nvSpPr>
          <p:cNvPr id="3" name="Footer Placeholder 2">
            <a:extLst>
              <a:ext uri="{FF2B5EF4-FFF2-40B4-BE49-F238E27FC236}">
                <a16:creationId xmlns:a16="http://schemas.microsoft.com/office/drawing/2014/main" id="{6A8EEFE8-EAC5-6FC9-DB98-F786BC15E7F1}"/>
              </a:ext>
            </a:extLst>
          </p:cNvPr>
          <p:cNvSpPr>
            <a:spLocks noGrp="1"/>
          </p:cNvSpPr>
          <p:nvPr>
            <p:ph type="ftr" sz="quarter" idx="11"/>
          </p:nvPr>
        </p:nvSpPr>
        <p:spPr/>
        <p:txBody>
          <a:bodyPr/>
          <a:lstStyle/>
          <a:p>
            <a:r>
              <a:rPr lang="en-US"/>
              <a:t>Soil Science Society of America  www.soils.org | www.soils4teachers.org</a:t>
            </a:r>
          </a:p>
        </p:txBody>
      </p:sp>
      <p:sp>
        <p:nvSpPr>
          <p:cNvPr id="4" name="Slide Number Placeholder 3">
            <a:extLst>
              <a:ext uri="{FF2B5EF4-FFF2-40B4-BE49-F238E27FC236}">
                <a16:creationId xmlns:a16="http://schemas.microsoft.com/office/drawing/2014/main" id="{67F58229-8E05-953B-48A1-6C7494929158}"/>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291934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5CB8-267A-A35F-B58A-808DCB42B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D0B40-4BCA-2B88-B818-4DED0BCF7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2488F-C882-048E-4BBF-0284AE5AA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59AD4-3ED3-DD56-4E0F-92DAD874D6B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BD8B5D4C-EE81-2910-5BCA-4F968E02E37C}"/>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05D3396F-19AE-9E5B-1ED7-E4EED2FA36A8}"/>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411196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76CE1-4A2B-F3E7-A286-F0CCA988E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36F9E-DC7B-CAD7-B22B-8026D3B197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B6F9-849C-54D2-0602-8EE8BDCCC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B27CDE8-98F3-E68F-3BD6-ED3B33FF2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93A182C1-A604-F4CF-4143-60CFC09A6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E329-8E95-411C-A0D8-64EA7D9E7D96}" type="slidenum">
              <a:rPr lang="en-US" smtClean="0"/>
              <a:t>‹#›</a:t>
            </a:fld>
            <a:endParaRPr lang="en-US"/>
          </a:p>
        </p:txBody>
      </p:sp>
    </p:spTree>
    <p:extLst>
      <p:ext uri="{BB962C8B-B14F-4D97-AF65-F5344CB8AC3E}">
        <p14:creationId xmlns:p14="http://schemas.microsoft.com/office/powerpoint/2010/main" val="16198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59B4-E4CE-2EDF-8D86-B4F8E6738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5DFB9-840F-DBE6-B14C-37A8E8A87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8DF82-65C4-86EA-FD31-FA8C0AFF8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4B3879D-98B6-84C8-C9B8-823307475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BE24A40-62E1-2BEF-40DF-52552AB7B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C8068-A954-4459-87ED-0092333441E5}" type="slidenum">
              <a:rPr lang="en-US" smtClean="0"/>
              <a:t>‹#›</a:t>
            </a:fld>
            <a:endParaRPr lang="en-US"/>
          </a:p>
        </p:txBody>
      </p:sp>
    </p:spTree>
    <p:extLst>
      <p:ext uri="{BB962C8B-B14F-4D97-AF65-F5344CB8AC3E}">
        <p14:creationId xmlns:p14="http://schemas.microsoft.com/office/powerpoint/2010/main" val="3046703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erc.carleton.edu/kskl_educator/soil_chemistry/index.html"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9EA4AAF-A759-A4EE-2596-F4E7F0E4A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BE5E5A1-CA4E-B4A9-7D62-CBA0CD345551}"/>
              </a:ext>
            </a:extLst>
          </p:cNvPr>
          <p:cNvSpPr>
            <a:spLocks noGrp="1"/>
          </p:cNvSpPr>
          <p:nvPr>
            <p:ph type="subTitle" idx="1"/>
          </p:nvPr>
        </p:nvSpPr>
        <p:spPr>
          <a:xfrm>
            <a:off x="1524000" y="3602038"/>
            <a:ext cx="9144000" cy="759755"/>
          </a:xfr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65B84"/>
                </a:solidFill>
                <a:effectLst/>
                <a:uLnTx/>
                <a:uFillTx/>
                <a:latin typeface="Calibri"/>
                <a:ea typeface="Calibri"/>
                <a:cs typeface="Calibri"/>
                <a:sym typeface="Calibri"/>
              </a:rPr>
              <a:t>Module 2: Soil Chemistry</a:t>
            </a:r>
          </a:p>
        </p:txBody>
      </p:sp>
      <p:pic>
        <p:nvPicPr>
          <p:cNvPr id="4" name="Picture 2">
            <a:extLst>
              <a:ext uri="{FF2B5EF4-FFF2-40B4-BE49-F238E27FC236}">
                <a16:creationId xmlns:a16="http://schemas.microsoft.com/office/drawing/2014/main" id="{E28015ED-AF1F-8A83-3609-7FD3E75768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791"/>
          <a:stretch/>
        </p:blipFill>
        <p:spPr bwMode="auto">
          <a:xfrm>
            <a:off x="9451819" y="5828132"/>
            <a:ext cx="2562130" cy="91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2411686"/>
          </a:xfrm>
          <a:prstGeom prst="rect">
            <a:avLst/>
          </a:prstGeom>
          <a:noFill/>
        </p:spPr>
        <p:txBody>
          <a:bodyPr wrap="square">
            <a:spAutoFit/>
          </a:bodyPr>
          <a:lstStyle/>
          <a:p>
            <a:pPr marL="0" marR="0">
              <a:lnSpc>
                <a:spcPct val="107000"/>
              </a:lnSpc>
              <a:spcBef>
                <a:spcPts val="0"/>
              </a:spcBef>
              <a:spcAft>
                <a:spcPts val="0"/>
              </a:spcAft>
            </a:pPr>
            <a:r>
              <a:rPr lang="en-US" sz="2400" i="1" dirty="0">
                <a:effectLst/>
                <a:latin typeface="+mn-lt"/>
                <a:ea typeface="Times New Roman" panose="02020603050405020304" pitchFamily="18" charset="0"/>
                <a:cs typeface="Times New Roman" panose="02020603050405020304" pitchFamily="18" charset="0"/>
              </a:rPr>
              <a:t>Ask students some engaging questions before the activity:</a:t>
            </a:r>
            <a:endParaRPr lang="en-US" sz="2400" i="1" dirty="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cs typeface="Times New Roman" panose="02020603050405020304" pitchFamily="18" charset="0"/>
              </a:rPr>
              <a:t>What is a filter?  (Show a coffee filter or a tea bag to aid discussion.)</a:t>
            </a:r>
          </a:p>
          <a:p>
            <a:pPr marL="342900" marR="0" indent="-342900">
              <a:lnSpc>
                <a:spcPct val="107000"/>
              </a:lnSpc>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cs typeface="Times New Roman" panose="02020603050405020304" pitchFamily="18" charset="0"/>
              </a:rPr>
              <a:t>Can soil be a filter?</a:t>
            </a:r>
            <a:endParaRPr lang="en-US" sz="2400" dirty="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cs typeface="Times New Roman" panose="02020603050405020304" pitchFamily="18" charset="0"/>
              </a:rPr>
              <a:t>Do all soils work the same?</a:t>
            </a:r>
            <a:endParaRPr lang="en-US" sz="2400" dirty="0">
              <a:effectLst/>
              <a:latin typeface="+mn-lt"/>
              <a:ea typeface="Calibri" panose="020F0502020204030204" pitchFamily="34" charset="0"/>
              <a:cs typeface="Times New Roman" panose="02020603050405020304" pitchFamily="18" charset="0"/>
            </a:endParaRP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5525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3278975"/>
          </a:xfrm>
          <a:prstGeom prst="rect">
            <a:avLst/>
          </a:prstGeom>
          <a:noFill/>
        </p:spPr>
        <p:txBody>
          <a:bodyPr wrap="square">
            <a:spAutoFit/>
          </a:bodyPr>
          <a:lstStyle/>
          <a:p>
            <a:pPr marL="0" marR="0">
              <a:lnSpc>
                <a:spcPct val="107000"/>
              </a:lnSpc>
              <a:spcBef>
                <a:spcPts val="0"/>
              </a:spcBef>
              <a:spcAft>
                <a:spcPts val="600"/>
              </a:spcAft>
            </a:pPr>
            <a:r>
              <a:rPr lang="en-US" sz="2400" b="1" u="sng" dirty="0">
                <a:effectLst/>
                <a:latin typeface="+mn-lt"/>
                <a:ea typeface="Times New Roman" panose="02020603050405020304" pitchFamily="18" charset="0"/>
                <a:cs typeface="Times New Roman" panose="02020603050405020304" pitchFamily="18" charset="0"/>
              </a:rPr>
              <a:t>Developing a Hypothesis:</a:t>
            </a:r>
            <a:endParaRPr lang="en-US" sz="2400" u="sng"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dirty="0">
                <a:effectLst/>
                <a:latin typeface="+mn-lt"/>
                <a:ea typeface="Times New Roman" panose="02020603050405020304" pitchFamily="18" charset="0"/>
                <a:cs typeface="Times New Roman" panose="02020603050405020304" pitchFamily="18" charset="0"/>
              </a:rPr>
              <a:t>Briefly explain the experiment. </a:t>
            </a:r>
          </a:p>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We will use two soils- a sand by itself, and a sand with natural soil on top (the sand keeps the natural soil in the cup). We will add dirty water and </a:t>
            </a:r>
            <a:r>
              <a:rPr lang="en-US" sz="2400" dirty="0" err="1">
                <a:effectLst/>
                <a:latin typeface="+mn-lt"/>
                <a:ea typeface="Calibri" panose="020F0502020204030204" pitchFamily="34" charset="0"/>
                <a:cs typeface="Times New Roman" panose="02020603050405020304" pitchFamily="18" charset="0"/>
              </a:rPr>
              <a:t>Kool-aid</a:t>
            </a:r>
            <a:r>
              <a:rPr lang="en-US" sz="2400" dirty="0">
                <a:effectLst/>
                <a:latin typeface="+mn-lt"/>
                <a:ea typeface="Calibri" panose="020F0502020204030204" pitchFamily="34" charset="0"/>
                <a:cs typeface="Times New Roman" panose="02020603050405020304" pitchFamily="18" charset="0"/>
              </a:rPr>
              <a:t> to each of these soils to see what comes out!</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01107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325800"/>
          </a:xfrm>
          <a:prstGeom prst="rect">
            <a:avLst/>
          </a:prstGeom>
          <a:noFill/>
        </p:spPr>
        <p:txBody>
          <a:bodyPr wrap="square">
            <a:spAutoFit/>
          </a:bodyPr>
          <a:lstStyle/>
          <a:p>
            <a:pPr marL="0" marR="0">
              <a:lnSpc>
                <a:spcPct val="107000"/>
              </a:lnSpc>
              <a:spcBef>
                <a:spcPts val="0"/>
              </a:spcBef>
              <a:spcAft>
                <a:spcPts val="600"/>
              </a:spcAft>
            </a:pPr>
            <a:r>
              <a:rPr lang="en-US" sz="2400" b="1" u="sng" dirty="0">
                <a:effectLst/>
                <a:latin typeface="+mn-lt"/>
                <a:ea typeface="Times New Roman" panose="02020603050405020304" pitchFamily="18" charset="0"/>
                <a:cs typeface="Times New Roman" panose="02020603050405020304" pitchFamily="18" charset="0"/>
              </a:rPr>
              <a:t>Developing a Hypothesis:</a:t>
            </a:r>
            <a:endParaRPr lang="en-US" sz="2400" u="sng"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dirty="0">
                <a:effectLst/>
                <a:latin typeface="+mn-lt"/>
                <a:ea typeface="Times New Roman" panose="02020603050405020304" pitchFamily="18" charset="0"/>
                <a:cs typeface="Times New Roman" panose="02020603050405020304" pitchFamily="18" charset="0"/>
              </a:rPr>
              <a:t>Briefly explain experiment. </a:t>
            </a:r>
          </a:p>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375"/>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Have students make hypotheses and complete table.</a:t>
            </a:r>
          </a:p>
          <a:p>
            <a:pPr marL="342900" marR="0" lvl="0" indent="-342900">
              <a:lnSpc>
                <a:spcPct val="107000"/>
              </a:lnSpc>
              <a:spcBef>
                <a:spcPts val="375"/>
              </a:spcBef>
              <a:spcAft>
                <a:spcPts val="0"/>
              </a:spcAft>
              <a:buSzPts val="1000"/>
              <a:buFont typeface="Symbol" panose="05050102010706020507" pitchFamily="18" charset="2"/>
              <a:buChar char=""/>
              <a:tabLst>
                <a:tab pos="457200" algn="l"/>
              </a:tabLst>
            </a:pP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375"/>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For dirty water: What will happen to the "floaties"? </a:t>
            </a:r>
          </a:p>
          <a:p>
            <a:pPr marL="342900" marR="0" lvl="0" indent="-342900">
              <a:lnSpc>
                <a:spcPct val="107000"/>
              </a:lnSpc>
              <a:spcBef>
                <a:spcPts val="375"/>
              </a:spcBef>
              <a:spcAft>
                <a:spcPts val="0"/>
              </a:spcAft>
              <a:buSzPts val="1000"/>
              <a:buFont typeface="Symbol" panose="05050102010706020507" pitchFamily="18" charset="2"/>
              <a:buChar char=""/>
              <a:tabLst>
                <a:tab pos="457200" algn="l"/>
              </a:tabLst>
            </a:pP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375"/>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For </a:t>
            </a:r>
            <a:r>
              <a:rPr lang="en-US" sz="2400" dirty="0" err="1">
                <a:effectLst/>
                <a:latin typeface="+mn-lt"/>
                <a:ea typeface="Times New Roman" panose="02020603050405020304" pitchFamily="18" charset="0"/>
                <a:cs typeface="Times New Roman" panose="02020603050405020304" pitchFamily="18" charset="0"/>
              </a:rPr>
              <a:t>Kool-aid</a:t>
            </a:r>
            <a:r>
              <a:rPr lang="en-US" sz="2400" dirty="0">
                <a:effectLst/>
                <a:latin typeface="+mn-lt"/>
                <a:ea typeface="Times New Roman" panose="02020603050405020304" pitchFamily="18" charset="0"/>
                <a:cs typeface="Times New Roman" panose="02020603050405020304" pitchFamily="18" charset="0"/>
              </a:rPr>
              <a:t>: What color will come out the bottom?</a:t>
            </a:r>
            <a:endParaRPr lang="en-US" sz="2400" dirty="0">
              <a:effectLst/>
              <a:latin typeface="+mn-lt"/>
              <a:ea typeface="Calibri" panose="020F0502020204030204" pitchFamily="34" charset="0"/>
              <a:cs typeface="Times New Roman" panose="02020603050405020304" pitchFamily="18" charset="0"/>
            </a:endParaRP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8315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5" name="TextBox 4">
            <a:extLst>
              <a:ext uri="{FF2B5EF4-FFF2-40B4-BE49-F238E27FC236}">
                <a16:creationId xmlns:a16="http://schemas.microsoft.com/office/drawing/2014/main" id="{61831547-F88B-45F9-3D8C-4059752B376A}"/>
              </a:ext>
            </a:extLst>
          </p:cNvPr>
          <p:cNvSpPr txBox="1"/>
          <p:nvPr/>
        </p:nvSpPr>
        <p:spPr>
          <a:xfrm>
            <a:off x="6154434" y="1690688"/>
            <a:ext cx="1568058" cy="307777"/>
          </a:xfrm>
          <a:prstGeom prst="rect">
            <a:avLst/>
          </a:prstGeom>
          <a:noFill/>
        </p:spPr>
        <p:txBody>
          <a:bodyPr wrap="none" rtlCol="0">
            <a:spAutoFit/>
          </a:bodyPr>
          <a:lstStyle/>
          <a:p>
            <a:r>
              <a:rPr lang="en-US" dirty="0"/>
              <a:t>Hypothesis Table</a:t>
            </a:r>
          </a:p>
        </p:txBody>
      </p:sp>
      <p:graphicFrame>
        <p:nvGraphicFramePr>
          <p:cNvPr id="6" name="Table 5">
            <a:extLst>
              <a:ext uri="{FF2B5EF4-FFF2-40B4-BE49-F238E27FC236}">
                <a16:creationId xmlns:a16="http://schemas.microsoft.com/office/drawing/2014/main" id="{CB81EC74-0EDD-4A49-F8F7-01BBE0F7CD45}"/>
              </a:ext>
            </a:extLst>
          </p:cNvPr>
          <p:cNvGraphicFramePr>
            <a:graphicFrameLocks noGrp="1"/>
          </p:cNvGraphicFramePr>
          <p:nvPr>
            <p:extLst>
              <p:ext uri="{D42A27DB-BD31-4B8C-83A1-F6EECF244321}">
                <p14:modId xmlns:p14="http://schemas.microsoft.com/office/powerpoint/2010/main" val="2530418645"/>
              </p:ext>
            </p:extLst>
          </p:nvPr>
        </p:nvGraphicFramePr>
        <p:xfrm>
          <a:off x="4218451" y="2079684"/>
          <a:ext cx="5440023" cy="3956285"/>
        </p:xfrm>
        <a:graphic>
          <a:graphicData uri="http://schemas.openxmlformats.org/drawingml/2006/table">
            <a:tbl>
              <a:tblPr firstRow="1" firstCol="1" bandRow="1">
                <a:tableStyleId>{5C22544A-7EE6-4342-B048-85BDC9FD1C3A}</a:tableStyleId>
              </a:tblPr>
              <a:tblGrid>
                <a:gridCol w="1359573">
                  <a:extLst>
                    <a:ext uri="{9D8B030D-6E8A-4147-A177-3AD203B41FA5}">
                      <a16:colId xmlns:a16="http://schemas.microsoft.com/office/drawing/2014/main" val="3577488112"/>
                    </a:ext>
                  </a:extLst>
                </a:gridCol>
                <a:gridCol w="1360150">
                  <a:extLst>
                    <a:ext uri="{9D8B030D-6E8A-4147-A177-3AD203B41FA5}">
                      <a16:colId xmlns:a16="http://schemas.microsoft.com/office/drawing/2014/main" val="1121588242"/>
                    </a:ext>
                  </a:extLst>
                </a:gridCol>
                <a:gridCol w="1360150">
                  <a:extLst>
                    <a:ext uri="{9D8B030D-6E8A-4147-A177-3AD203B41FA5}">
                      <a16:colId xmlns:a16="http://schemas.microsoft.com/office/drawing/2014/main" val="267974115"/>
                    </a:ext>
                  </a:extLst>
                </a:gridCol>
                <a:gridCol w="1360150">
                  <a:extLst>
                    <a:ext uri="{9D8B030D-6E8A-4147-A177-3AD203B41FA5}">
                      <a16:colId xmlns:a16="http://schemas.microsoft.com/office/drawing/2014/main" val="2826686431"/>
                    </a:ext>
                  </a:extLst>
                </a:gridCol>
              </a:tblGrid>
              <a:tr h="349537">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solidFill>
                            <a:schemeClr val="tx1"/>
                          </a:solidFill>
                          <a:effectLst/>
                        </a:rPr>
                        <a:t>Dirty water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err="1">
                          <a:solidFill>
                            <a:schemeClr val="tx1"/>
                          </a:solidFill>
                          <a:effectLst/>
                        </a:rPr>
                        <a:t>Kool-aid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315669"/>
                  </a:ext>
                </a:extLst>
              </a:tr>
              <a:tr h="901687">
                <a:tc rowSpan="2">
                  <a:txBody>
                    <a:bodyPr/>
                    <a:lstStyle/>
                    <a:p>
                      <a:pPr marL="0" marR="0" algn="ctr">
                        <a:lnSpc>
                          <a:spcPct val="107000"/>
                        </a:lnSpc>
                        <a:spcBef>
                          <a:spcPts val="0"/>
                        </a:spcBef>
                        <a:spcAft>
                          <a:spcPts val="0"/>
                        </a:spcAft>
                      </a:pPr>
                      <a:r>
                        <a:rPr lang="en-US" sz="1800" dirty="0">
                          <a:solidFill>
                            <a:schemeClr val="tx1"/>
                          </a:solidFill>
                          <a:effectLst/>
                        </a:rPr>
                        <a:t>Sand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solidFill>
                            <a:schemeClr val="tx1"/>
                          </a:solidFill>
                          <a:effectLst/>
                        </a:rPr>
                        <a:t>Hypothesis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911015"/>
                  </a:ext>
                </a:extLst>
              </a:tr>
              <a:tr h="901687">
                <a:tc vMerge="1">
                  <a:txBody>
                    <a:bodyPr/>
                    <a:lstStyle/>
                    <a:p>
                      <a:endParaRPr lang="en-US"/>
                    </a:p>
                  </a:txBody>
                  <a:tcPr/>
                </a:tc>
                <a:tc>
                  <a:txBody>
                    <a:bodyPr/>
                    <a:lstStyle/>
                    <a:p>
                      <a:pPr marL="0" marR="0" algn="ctr">
                        <a:lnSpc>
                          <a:spcPct val="107000"/>
                        </a:lnSpc>
                        <a:spcBef>
                          <a:spcPts val="0"/>
                        </a:spcBef>
                        <a:spcAft>
                          <a:spcPts val="0"/>
                        </a:spcAft>
                      </a:pPr>
                      <a:r>
                        <a:rPr lang="en-US" sz="1800">
                          <a:solidFill>
                            <a:schemeClr val="tx1"/>
                          </a:solidFill>
                          <a:effectLst/>
                        </a:rPr>
                        <a:t>Observations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158310"/>
                  </a:ext>
                </a:extLst>
              </a:tr>
              <a:tr h="901687">
                <a:tc rowSpan="2">
                  <a:txBody>
                    <a:bodyPr/>
                    <a:lstStyle/>
                    <a:p>
                      <a:pPr marL="0" marR="0" algn="ctr">
                        <a:lnSpc>
                          <a:spcPct val="107000"/>
                        </a:lnSpc>
                        <a:spcBef>
                          <a:spcPts val="0"/>
                        </a:spcBef>
                        <a:spcAft>
                          <a:spcPts val="0"/>
                        </a:spcAft>
                      </a:pPr>
                      <a:r>
                        <a:rPr lang="en-US" sz="1800">
                          <a:solidFill>
                            <a:schemeClr val="tx1"/>
                          </a:solidFill>
                          <a:effectLst/>
                        </a:rPr>
                        <a:t>Soil</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Hypothesis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571315"/>
                  </a:ext>
                </a:extLst>
              </a:tr>
              <a:tr h="901687">
                <a:tc v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Observations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91" marR="54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096482"/>
                  </a:ext>
                </a:extLst>
              </a:tr>
            </a:tbl>
          </a:graphicData>
        </a:graphic>
      </p:graphicFrame>
    </p:spTree>
    <p:extLst>
      <p:ext uri="{BB962C8B-B14F-4D97-AF65-F5344CB8AC3E}">
        <p14:creationId xmlns:p14="http://schemas.microsoft.com/office/powerpoint/2010/main" val="113015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01AA-2CBF-BE1C-7A6A-9C845A0376E9}"/>
              </a:ext>
            </a:extLst>
          </p:cNvPr>
          <p:cNvSpPr>
            <a:spLocks noGrp="1"/>
          </p:cNvSpPr>
          <p:nvPr>
            <p:ph type="title"/>
          </p:nvPr>
        </p:nvSpPr>
        <p:spPr/>
        <p:txBody>
          <a:bodyPr/>
          <a:lstStyle/>
          <a:p>
            <a:r>
              <a:rPr lang="en-US" dirty="0"/>
              <a:t>Soil is a Filter Activity</a:t>
            </a:r>
          </a:p>
        </p:txBody>
      </p:sp>
      <p:sp>
        <p:nvSpPr>
          <p:cNvPr id="3" name="Content Placeholder 2">
            <a:extLst>
              <a:ext uri="{FF2B5EF4-FFF2-40B4-BE49-F238E27FC236}">
                <a16:creationId xmlns:a16="http://schemas.microsoft.com/office/drawing/2014/main" id="{40FA3BE3-F28F-AE30-6729-38677563DABE}"/>
              </a:ext>
            </a:extLst>
          </p:cNvPr>
          <p:cNvSpPr>
            <a:spLocks noGrp="1"/>
          </p:cNvSpPr>
          <p:nvPr>
            <p:ph idx="1"/>
          </p:nvPr>
        </p:nvSpPr>
        <p:spPr/>
        <p:txBody>
          <a:bodyPr/>
          <a:lstStyle/>
          <a:p>
            <a:pPr marL="0" indent="0">
              <a:buNone/>
            </a:pPr>
            <a:r>
              <a:rPr lang="en-US" dirty="0"/>
              <a:t>Experimental setup</a:t>
            </a:r>
          </a:p>
          <a:p>
            <a:endParaRPr lang="en-US" dirty="0"/>
          </a:p>
          <a:p>
            <a:pPr marL="342900" indent="-342900">
              <a:buAutoNum type="arabicPeriod"/>
            </a:pPr>
            <a:r>
              <a:rPr lang="en-US" sz="2800" dirty="0"/>
              <a:t>Take four 5 oz cups with holes in the bottom and fill them half full of sand. </a:t>
            </a:r>
          </a:p>
          <a:p>
            <a:pPr marL="342900" indent="-342900">
              <a:buAutoNum type="arabicPeriod"/>
            </a:pPr>
            <a:endParaRPr lang="en-US" sz="2800" dirty="0"/>
          </a:p>
          <a:p>
            <a:pPr marL="0" indent="0">
              <a:buNone/>
            </a:pPr>
            <a:r>
              <a:rPr lang="en-US" sz="2800" dirty="0"/>
              <a:t>2. Put each 5 oz cup inside a 3 oz cup. Put a toothpick between the cups so that air can escape from the bottom cup.</a:t>
            </a:r>
          </a:p>
          <a:p>
            <a:endParaRPr lang="en-US" dirty="0"/>
          </a:p>
        </p:txBody>
      </p:sp>
      <p:sp>
        <p:nvSpPr>
          <p:cNvPr id="4" name="Picture Placeholder 3">
            <a:extLst>
              <a:ext uri="{FF2B5EF4-FFF2-40B4-BE49-F238E27FC236}">
                <a16:creationId xmlns:a16="http://schemas.microsoft.com/office/drawing/2014/main" id="{DC478EFB-A5F9-B564-97F8-8DA08A9664DD}"/>
              </a:ext>
            </a:extLst>
          </p:cNvPr>
          <p:cNvSpPr>
            <a:spLocks noGrp="1"/>
          </p:cNvSpPr>
          <p:nvPr>
            <p:ph type="pic" sz="quarter" idx="13"/>
          </p:nvPr>
        </p:nvSpPr>
        <p:spPr/>
      </p:sp>
      <p:sp>
        <p:nvSpPr>
          <p:cNvPr id="5" name="Date Placeholder 4">
            <a:extLst>
              <a:ext uri="{FF2B5EF4-FFF2-40B4-BE49-F238E27FC236}">
                <a16:creationId xmlns:a16="http://schemas.microsoft.com/office/drawing/2014/main" id="{6657BEA8-78D1-E047-5CAC-CC022B5C1BCD}"/>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279112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893647"/>
          </a:xfrm>
          <a:prstGeom prst="rect">
            <a:avLst/>
          </a:prstGeom>
          <a:noFill/>
        </p:spPr>
        <p:txBody>
          <a:bodyPr wrap="square">
            <a:spAutoFit/>
          </a:bodyPr>
          <a:lstStyle/>
          <a:p>
            <a:r>
              <a:rPr lang="en-US" sz="2400" u="sng" dirty="0"/>
              <a:t>Methods: Sand + Dirty Water</a:t>
            </a:r>
          </a:p>
          <a:p>
            <a:endParaRPr lang="en-US" sz="2400" dirty="0"/>
          </a:p>
          <a:p>
            <a:pPr marL="457200" indent="-457200">
              <a:buAutoNum type="arabicPeriod"/>
            </a:pPr>
            <a:r>
              <a:rPr lang="en-US" sz="2400" dirty="0"/>
              <a:t>Pour some of the dirty water into the first 5 oz. cup.</a:t>
            </a:r>
          </a:p>
          <a:p>
            <a:pPr marL="457200" indent="-457200">
              <a:buAutoNum type="arabicPeriod"/>
            </a:pPr>
            <a:endParaRPr lang="en-US" sz="2400" dirty="0"/>
          </a:p>
          <a:p>
            <a:pPr marL="457200" indent="-457200">
              <a:buAutoNum type="arabicPeriod"/>
            </a:pPr>
            <a:r>
              <a:rPr lang="en-US" sz="2400" dirty="0"/>
              <a:t>Watch as water filters into the bottom cup</a:t>
            </a:r>
          </a:p>
          <a:p>
            <a:endParaRPr lang="en-US" sz="2400" dirty="0"/>
          </a:p>
          <a:p>
            <a:endParaRPr lang="en-US" sz="2400" dirty="0"/>
          </a:p>
          <a:p>
            <a:endParaRPr lang="en-US" sz="2400" dirty="0"/>
          </a:p>
          <a:p>
            <a:pPr algn="ctr">
              <a:lnSpc>
                <a:spcPct val="150000"/>
              </a:lnSpc>
            </a:pPr>
            <a:r>
              <a:rPr lang="en-US" sz="2400" dirty="0"/>
              <a:t>Observe: What happens to the things floating in the water? </a:t>
            </a:r>
          </a:p>
          <a:p>
            <a:pPr algn="ctr">
              <a:lnSpc>
                <a:spcPct val="150000"/>
              </a:lnSpc>
            </a:pPr>
            <a:r>
              <a:rPr lang="en-US" sz="2400" dirty="0"/>
              <a:t>Record: Write your observations in the table.</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
        <p:nvSpPr>
          <p:cNvPr id="5" name="Rectangle 4">
            <a:extLst>
              <a:ext uri="{FF2B5EF4-FFF2-40B4-BE49-F238E27FC236}">
                <a16:creationId xmlns:a16="http://schemas.microsoft.com/office/drawing/2014/main" id="{8B17684D-EFE6-29E7-6885-2A60EC1CE256}"/>
              </a:ext>
            </a:extLst>
          </p:cNvPr>
          <p:cNvSpPr/>
          <p:nvPr/>
        </p:nvSpPr>
        <p:spPr>
          <a:xfrm>
            <a:off x="2844278" y="4502651"/>
            <a:ext cx="7494472" cy="1210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46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893647"/>
          </a:xfrm>
          <a:prstGeom prst="rect">
            <a:avLst/>
          </a:prstGeom>
          <a:noFill/>
        </p:spPr>
        <p:txBody>
          <a:bodyPr wrap="square">
            <a:spAutoFit/>
          </a:bodyPr>
          <a:lstStyle/>
          <a:p>
            <a:r>
              <a:rPr lang="en-US" sz="2400" u="sng" dirty="0">
                <a:latin typeface="+mn-lt"/>
              </a:rPr>
              <a:t>Methods: Sand + </a:t>
            </a:r>
            <a:r>
              <a:rPr lang="en-US" sz="2400" u="sng" dirty="0" err="1">
                <a:latin typeface="+mn-lt"/>
              </a:rPr>
              <a:t>Kool-aid</a:t>
            </a:r>
            <a:endParaRPr lang="en-US" sz="2400" u="sng" dirty="0">
              <a:latin typeface="+mn-lt"/>
            </a:endParaRPr>
          </a:p>
          <a:p>
            <a:endParaRPr lang="en-US" sz="2400" u="sng" dirty="0">
              <a:latin typeface="+mn-lt"/>
            </a:endParaRPr>
          </a:p>
          <a:p>
            <a:pPr marL="463550" indent="-463550">
              <a:buFont typeface="Arial"/>
              <a:buAutoNum type="arabicPeriod"/>
            </a:pPr>
            <a:r>
              <a:rPr lang="en-US" sz="2400" dirty="0">
                <a:effectLst/>
                <a:latin typeface="+mn-lt"/>
                <a:ea typeface="Times New Roman" panose="02020603050405020304" pitchFamily="18" charset="0"/>
              </a:rPr>
              <a:t>Pour some of the grape </a:t>
            </a:r>
            <a:r>
              <a:rPr lang="en-US" sz="2400" dirty="0" err="1">
                <a:effectLst/>
                <a:latin typeface="+mn-lt"/>
                <a:ea typeface="Times New Roman" panose="02020603050405020304" pitchFamily="18" charset="0"/>
              </a:rPr>
              <a:t>Kool-aid</a:t>
            </a:r>
            <a:r>
              <a:rPr lang="en-US" sz="2400" dirty="0">
                <a:effectLst/>
                <a:latin typeface="+mn-lt"/>
                <a:ea typeface="Times New Roman" panose="02020603050405020304" pitchFamily="18" charset="0"/>
              </a:rPr>
              <a:t> into the </a:t>
            </a:r>
            <a:r>
              <a:rPr lang="en-US" sz="2400" dirty="0">
                <a:ea typeface="Times New Roman" panose="02020603050405020304" pitchFamily="18" charset="0"/>
              </a:rPr>
              <a:t>second 5 oz.</a:t>
            </a:r>
            <a:r>
              <a:rPr lang="en-US" sz="2400" dirty="0">
                <a:effectLst/>
                <a:latin typeface="+mn-lt"/>
                <a:ea typeface="Times New Roman" panose="02020603050405020304" pitchFamily="18" charset="0"/>
              </a:rPr>
              <a:t> cup.</a:t>
            </a:r>
          </a:p>
          <a:p>
            <a:pPr marL="457200" indent="-457200">
              <a:buAutoNum type="arabicPeriod"/>
            </a:pPr>
            <a:endParaRPr lang="en-US" sz="2400" dirty="0"/>
          </a:p>
          <a:p>
            <a:pPr marL="457200" indent="-457200">
              <a:buAutoNum type="arabicPeriod"/>
            </a:pPr>
            <a:r>
              <a:rPr lang="en-US" sz="2400" dirty="0"/>
              <a:t>Watch as water filters into the bottom cup</a:t>
            </a:r>
          </a:p>
          <a:p>
            <a:pPr marL="342900" indent="-342900">
              <a:buFont typeface="Arial"/>
              <a:buAutoNum type="arabicPeriod"/>
            </a:pPr>
            <a:endParaRPr lang="en-US" sz="2400" dirty="0">
              <a:effectLst/>
              <a:latin typeface="+mn-lt"/>
              <a:ea typeface="Times New Roman" panose="02020603050405020304" pitchFamily="18" charset="0"/>
            </a:endParaRPr>
          </a:p>
          <a:p>
            <a:endParaRPr lang="en-US" sz="2400" dirty="0"/>
          </a:p>
          <a:p>
            <a:pPr algn="ctr"/>
            <a:r>
              <a:rPr lang="en-US" sz="2400" dirty="0">
                <a:latin typeface="+mn-lt"/>
              </a:rPr>
              <a:t>Observe: What color is the </a:t>
            </a:r>
            <a:r>
              <a:rPr lang="en-US" sz="2400" dirty="0" err="1">
                <a:latin typeface="+mn-lt"/>
              </a:rPr>
              <a:t>Kool-aid</a:t>
            </a:r>
            <a:r>
              <a:rPr lang="en-US" sz="2400" dirty="0">
                <a:latin typeface="+mn-lt"/>
              </a:rPr>
              <a:t> that goes into the cup?  </a:t>
            </a:r>
          </a:p>
          <a:p>
            <a:pPr algn="ctr"/>
            <a:r>
              <a:rPr lang="en-US" sz="2400" dirty="0">
                <a:latin typeface="+mn-lt"/>
              </a:rPr>
              <a:t>What color is the water that collects in the bottom cup? </a:t>
            </a:r>
          </a:p>
          <a:p>
            <a:pPr algn="ctr"/>
            <a:endParaRPr lang="en-US" sz="2400" dirty="0">
              <a:latin typeface="+mn-lt"/>
            </a:endParaRPr>
          </a:p>
          <a:p>
            <a:pPr algn="ctr"/>
            <a:r>
              <a:rPr lang="en-US" sz="2400" dirty="0">
                <a:latin typeface="+mn-lt"/>
              </a:rPr>
              <a:t>Record: Write your observations in the table.</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
        <p:nvSpPr>
          <p:cNvPr id="5" name="Rectangle 4">
            <a:extLst>
              <a:ext uri="{FF2B5EF4-FFF2-40B4-BE49-F238E27FC236}">
                <a16:creationId xmlns:a16="http://schemas.microsoft.com/office/drawing/2014/main" id="{8B17684D-EFE6-29E7-6885-2A60EC1CE256}"/>
              </a:ext>
            </a:extLst>
          </p:cNvPr>
          <p:cNvSpPr/>
          <p:nvPr/>
        </p:nvSpPr>
        <p:spPr>
          <a:xfrm>
            <a:off x="2879003" y="4106950"/>
            <a:ext cx="7494472" cy="1576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893647"/>
          </a:xfrm>
          <a:prstGeom prst="rect">
            <a:avLst/>
          </a:prstGeom>
          <a:noFill/>
        </p:spPr>
        <p:txBody>
          <a:bodyPr wrap="square">
            <a:spAutoFit/>
          </a:bodyPr>
          <a:lstStyle/>
          <a:p>
            <a:r>
              <a:rPr lang="en-US" sz="2400" u="sng" dirty="0"/>
              <a:t>Methods: Topsoil + Dirty Water</a:t>
            </a:r>
          </a:p>
          <a:p>
            <a:endParaRPr lang="en-US" sz="2400" u="sng" dirty="0"/>
          </a:p>
          <a:p>
            <a:r>
              <a:rPr lang="en-US" sz="2400" dirty="0"/>
              <a:t>1. Fill the third 5-oz. cup up with topsoil after putting some sand in the bottom.</a:t>
            </a:r>
          </a:p>
          <a:p>
            <a:pPr marL="0" marR="0"/>
            <a:endParaRPr lang="en-US" sz="2400" dirty="0">
              <a:effectLst/>
              <a:latin typeface="+mn-lt"/>
              <a:ea typeface="Times New Roman" panose="02020603050405020304" pitchFamily="18" charset="0"/>
            </a:endParaRPr>
          </a:p>
          <a:p>
            <a:pPr marL="0" marR="0">
              <a:spcBef>
                <a:spcPts val="0"/>
              </a:spcBef>
              <a:spcAft>
                <a:spcPts val="0"/>
              </a:spcAft>
            </a:pPr>
            <a:r>
              <a:rPr lang="en-US" sz="2400" dirty="0">
                <a:ea typeface="Times New Roman" panose="02020603050405020304" pitchFamily="18" charset="0"/>
              </a:rPr>
              <a:t>2</a:t>
            </a:r>
            <a:r>
              <a:rPr lang="en-US" sz="2400" dirty="0">
                <a:effectLst/>
                <a:latin typeface="+mn-lt"/>
                <a:ea typeface="Times New Roman" panose="02020603050405020304" pitchFamily="18" charset="0"/>
              </a:rPr>
              <a:t>. Pour some of the dirty water into the top cup.</a:t>
            </a:r>
          </a:p>
          <a:p>
            <a:endParaRPr lang="en-US" sz="2400" dirty="0"/>
          </a:p>
          <a:p>
            <a:endParaRPr lang="en-US" sz="2400" dirty="0"/>
          </a:p>
          <a:p>
            <a:pPr algn="ctr">
              <a:lnSpc>
                <a:spcPct val="150000"/>
              </a:lnSpc>
            </a:pPr>
            <a:r>
              <a:rPr lang="en-US" sz="2400" dirty="0"/>
              <a:t>Observe: What happens to the things floating in the water? </a:t>
            </a:r>
          </a:p>
          <a:p>
            <a:pPr algn="ctr">
              <a:lnSpc>
                <a:spcPct val="150000"/>
              </a:lnSpc>
            </a:pPr>
            <a:r>
              <a:rPr lang="en-US" sz="2400" dirty="0"/>
              <a:t>Record: Write your observations in the table.</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
        <p:nvSpPr>
          <p:cNvPr id="5" name="Rectangle 4">
            <a:extLst>
              <a:ext uri="{FF2B5EF4-FFF2-40B4-BE49-F238E27FC236}">
                <a16:creationId xmlns:a16="http://schemas.microsoft.com/office/drawing/2014/main" id="{8B17684D-EFE6-29E7-6885-2A60EC1CE256}"/>
              </a:ext>
            </a:extLst>
          </p:cNvPr>
          <p:cNvSpPr/>
          <p:nvPr/>
        </p:nvSpPr>
        <p:spPr>
          <a:xfrm>
            <a:off x="2879003" y="4521648"/>
            <a:ext cx="7494472" cy="1095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2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524315"/>
          </a:xfrm>
          <a:prstGeom prst="rect">
            <a:avLst/>
          </a:prstGeom>
          <a:noFill/>
        </p:spPr>
        <p:txBody>
          <a:bodyPr wrap="square">
            <a:spAutoFit/>
          </a:bodyPr>
          <a:lstStyle/>
          <a:p>
            <a:r>
              <a:rPr lang="en-US" sz="2400" u="sng" dirty="0">
                <a:latin typeface="+mn-lt"/>
              </a:rPr>
              <a:t>Methods: Topsoil + Kool-Aid</a:t>
            </a:r>
          </a:p>
          <a:p>
            <a:endParaRPr lang="en-US" sz="2400" u="sng" dirty="0">
              <a:latin typeface="+mn-lt"/>
            </a:endParaRPr>
          </a:p>
          <a:p>
            <a:pPr marL="342900" indent="-342900">
              <a:buFontTx/>
              <a:buAutoNum type="arabicPeriod"/>
            </a:pPr>
            <a:r>
              <a:rPr lang="en-US" sz="2400" dirty="0"/>
              <a:t>Fill the fourth 5-oz. cup up with topsoil after putting sand in the bottom.</a:t>
            </a:r>
          </a:p>
          <a:p>
            <a:pPr marL="342900" indent="-342900">
              <a:buAutoNum type="arabicPeriod"/>
            </a:pPr>
            <a:endParaRPr lang="en-US" sz="2400" dirty="0">
              <a:latin typeface="+mn-lt"/>
            </a:endParaRPr>
          </a:p>
          <a:p>
            <a:pPr marL="342900" indent="-342900">
              <a:buFont typeface="Arial"/>
              <a:buAutoNum type="arabicPeriod"/>
            </a:pPr>
            <a:r>
              <a:rPr lang="en-US" sz="2400" dirty="0">
                <a:effectLst/>
                <a:latin typeface="+mn-lt"/>
                <a:ea typeface="Times New Roman" panose="02020603050405020304" pitchFamily="18" charset="0"/>
              </a:rPr>
              <a:t>Pour some of the grape </a:t>
            </a:r>
            <a:r>
              <a:rPr lang="en-US" sz="2400" dirty="0" err="1">
                <a:effectLst/>
                <a:latin typeface="+mn-lt"/>
                <a:ea typeface="Times New Roman" panose="02020603050405020304" pitchFamily="18" charset="0"/>
              </a:rPr>
              <a:t>Kool-aid</a:t>
            </a:r>
            <a:r>
              <a:rPr lang="en-US" sz="2400" dirty="0">
                <a:effectLst/>
                <a:latin typeface="+mn-lt"/>
                <a:ea typeface="Times New Roman" panose="02020603050405020304" pitchFamily="18" charset="0"/>
              </a:rPr>
              <a:t> into the top cup.</a:t>
            </a:r>
          </a:p>
          <a:p>
            <a:endParaRPr lang="en-US" sz="2400" dirty="0"/>
          </a:p>
          <a:p>
            <a:pPr algn="ctr"/>
            <a:r>
              <a:rPr lang="en-US" sz="2400" dirty="0">
                <a:latin typeface="+mn-lt"/>
              </a:rPr>
              <a:t>Observe: What color is the </a:t>
            </a:r>
            <a:r>
              <a:rPr lang="en-US" sz="2400" dirty="0" err="1">
                <a:latin typeface="+mn-lt"/>
              </a:rPr>
              <a:t>Kool-aid</a:t>
            </a:r>
            <a:r>
              <a:rPr lang="en-US" sz="2400" dirty="0">
                <a:latin typeface="+mn-lt"/>
              </a:rPr>
              <a:t> that goes into the cup?  </a:t>
            </a:r>
          </a:p>
          <a:p>
            <a:pPr algn="ctr"/>
            <a:r>
              <a:rPr lang="en-US" sz="2400" dirty="0">
                <a:latin typeface="+mn-lt"/>
              </a:rPr>
              <a:t>What color is the water that collects in the bottom cup? </a:t>
            </a:r>
          </a:p>
          <a:p>
            <a:pPr algn="ctr"/>
            <a:endParaRPr lang="en-US" sz="2400" dirty="0"/>
          </a:p>
          <a:p>
            <a:pPr algn="ctr"/>
            <a:r>
              <a:rPr lang="en-US" sz="2400" dirty="0">
                <a:latin typeface="+mn-lt"/>
              </a:rPr>
              <a:t>Record: Write your observations in the table.</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
        <p:nvSpPr>
          <p:cNvPr id="5" name="Rectangle 4">
            <a:extLst>
              <a:ext uri="{FF2B5EF4-FFF2-40B4-BE49-F238E27FC236}">
                <a16:creationId xmlns:a16="http://schemas.microsoft.com/office/drawing/2014/main" id="{8B17684D-EFE6-29E7-6885-2A60EC1CE256}"/>
              </a:ext>
            </a:extLst>
          </p:cNvPr>
          <p:cNvSpPr/>
          <p:nvPr/>
        </p:nvSpPr>
        <p:spPr>
          <a:xfrm>
            <a:off x="2838925" y="3684760"/>
            <a:ext cx="7494472" cy="1774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4" y="1533746"/>
            <a:ext cx="9890875" cy="3046988"/>
          </a:xfrm>
          <a:prstGeom prst="rect">
            <a:avLst/>
          </a:prstGeom>
          <a:noFill/>
        </p:spPr>
        <p:txBody>
          <a:bodyPr wrap="square">
            <a:spAutoFit/>
          </a:bodyPr>
          <a:lstStyle/>
          <a:p>
            <a:r>
              <a:rPr lang="en-US" sz="2400" u="sng" dirty="0"/>
              <a:t>Discussion</a:t>
            </a:r>
          </a:p>
          <a:p>
            <a:endParaRPr lang="en-US" sz="2400" dirty="0"/>
          </a:p>
          <a:p>
            <a:r>
              <a:rPr lang="en-US" sz="2400" dirty="0"/>
              <a:t>Compare: Is the water in the bottom cup the same color for all four scenarios?</a:t>
            </a:r>
          </a:p>
          <a:p>
            <a:endParaRPr lang="en-US" sz="2400" dirty="0"/>
          </a:p>
          <a:p>
            <a:r>
              <a:rPr lang="en-US" sz="2400" dirty="0"/>
              <a:t>Based on what we’ve learned today, what do you think caused the differences in filtrate color between the sand and the natural soil?</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37521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grpSp>
        <p:nvGrpSpPr>
          <p:cNvPr id="8" name="Group 7">
            <a:extLst>
              <a:ext uri="{FF2B5EF4-FFF2-40B4-BE49-F238E27FC236}">
                <a16:creationId xmlns:a16="http://schemas.microsoft.com/office/drawing/2014/main" id="{B1DDE7BF-A0ED-ECD3-D835-5206B52BCA59}"/>
              </a:ext>
            </a:extLst>
          </p:cNvPr>
          <p:cNvGrpSpPr/>
          <p:nvPr/>
        </p:nvGrpSpPr>
        <p:grpSpPr>
          <a:xfrm>
            <a:off x="4461587" y="3850439"/>
            <a:ext cx="2303462" cy="1975473"/>
            <a:chOff x="527689" y="2615846"/>
            <a:chExt cx="2303462" cy="1975473"/>
          </a:xfrm>
        </p:grpSpPr>
        <p:pic>
          <p:nvPicPr>
            <p:cNvPr id="9" name="Picture 4" descr="2,324 Feldspar Stock Photos, Pictures &amp; Royalty-Free Images - iStock">
              <a:extLst>
                <a:ext uri="{FF2B5EF4-FFF2-40B4-BE49-F238E27FC236}">
                  <a16:creationId xmlns:a16="http://schemas.microsoft.com/office/drawing/2014/main" id="{50392F69-5D82-B495-DD05-D5A5F26CB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9" y="2615846"/>
              <a:ext cx="2303462" cy="17275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96B7BF-1B9C-9F3C-6318-12BDC81A5ACC}"/>
                </a:ext>
              </a:extLst>
            </p:cNvPr>
            <p:cNvSpPr txBox="1"/>
            <p:nvPr/>
          </p:nvSpPr>
          <p:spPr>
            <a:xfrm>
              <a:off x="1147582" y="4283542"/>
              <a:ext cx="880369" cy="307777"/>
            </a:xfrm>
            <a:prstGeom prst="rect">
              <a:avLst/>
            </a:prstGeom>
            <a:noFill/>
          </p:spPr>
          <p:txBody>
            <a:bodyPr wrap="none" rtlCol="0">
              <a:spAutoFit/>
            </a:bodyPr>
            <a:lstStyle/>
            <a:p>
              <a:r>
                <a:rPr lang="en-US" dirty="0"/>
                <a:t>Feldspar</a:t>
              </a:r>
            </a:p>
          </p:txBody>
        </p:sp>
      </p:grpSp>
      <p:sp>
        <p:nvSpPr>
          <p:cNvPr id="12" name="TextBox 11">
            <a:extLst>
              <a:ext uri="{FF2B5EF4-FFF2-40B4-BE49-F238E27FC236}">
                <a16:creationId xmlns:a16="http://schemas.microsoft.com/office/drawing/2014/main" id="{C7B3C22E-A220-7E71-B552-A7192991D548}"/>
              </a:ext>
            </a:extLst>
          </p:cNvPr>
          <p:cNvSpPr txBox="1"/>
          <p:nvPr/>
        </p:nvSpPr>
        <p:spPr>
          <a:xfrm>
            <a:off x="2158537" y="1484365"/>
            <a:ext cx="2303462" cy="369332"/>
          </a:xfrm>
          <a:prstGeom prst="rect">
            <a:avLst/>
          </a:prstGeom>
          <a:noFill/>
        </p:spPr>
        <p:txBody>
          <a:bodyPr wrap="square" rtlCol="0">
            <a:spAutoFit/>
          </a:bodyPr>
          <a:lstStyle/>
          <a:p>
            <a:r>
              <a:rPr lang="en-US" sz="1800" dirty="0"/>
              <a:t>Parent Materials</a:t>
            </a:r>
          </a:p>
        </p:txBody>
      </p:sp>
      <p:grpSp>
        <p:nvGrpSpPr>
          <p:cNvPr id="14" name="Group 13">
            <a:extLst>
              <a:ext uri="{FF2B5EF4-FFF2-40B4-BE49-F238E27FC236}">
                <a16:creationId xmlns:a16="http://schemas.microsoft.com/office/drawing/2014/main" id="{F5CE83A4-8EA0-3F0F-C79C-162348A9E33E}"/>
              </a:ext>
            </a:extLst>
          </p:cNvPr>
          <p:cNvGrpSpPr/>
          <p:nvPr/>
        </p:nvGrpSpPr>
        <p:grpSpPr>
          <a:xfrm>
            <a:off x="2988248" y="2030957"/>
            <a:ext cx="1723013" cy="1953208"/>
            <a:chOff x="773355" y="1237208"/>
            <a:chExt cx="1723013" cy="1953208"/>
          </a:xfrm>
        </p:grpSpPr>
        <p:pic>
          <p:nvPicPr>
            <p:cNvPr id="15" name="Picture 8">
              <a:extLst>
                <a:ext uri="{FF2B5EF4-FFF2-40B4-BE49-F238E27FC236}">
                  <a16:creationId xmlns:a16="http://schemas.microsoft.com/office/drawing/2014/main" id="{F26299CB-8B38-0A67-3EE5-498FA28CA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55" y="1237208"/>
              <a:ext cx="1723013" cy="17505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9B20C28-32A5-04F1-3557-3853F037D942}"/>
                </a:ext>
              </a:extLst>
            </p:cNvPr>
            <p:cNvSpPr txBox="1"/>
            <p:nvPr/>
          </p:nvSpPr>
          <p:spPr>
            <a:xfrm>
              <a:off x="866714" y="2882639"/>
              <a:ext cx="721672" cy="307777"/>
            </a:xfrm>
            <a:prstGeom prst="rect">
              <a:avLst/>
            </a:prstGeom>
            <a:noFill/>
          </p:spPr>
          <p:txBody>
            <a:bodyPr wrap="none" rtlCol="0">
              <a:spAutoFit/>
            </a:bodyPr>
            <a:lstStyle/>
            <a:p>
              <a:r>
                <a:rPr lang="en-US" dirty="0"/>
                <a:t>Quartz</a:t>
              </a:r>
            </a:p>
          </p:txBody>
        </p:sp>
      </p:grpSp>
      <p:grpSp>
        <p:nvGrpSpPr>
          <p:cNvPr id="17" name="Group 16">
            <a:extLst>
              <a:ext uri="{FF2B5EF4-FFF2-40B4-BE49-F238E27FC236}">
                <a16:creationId xmlns:a16="http://schemas.microsoft.com/office/drawing/2014/main" id="{66B1F03E-70C9-F1FF-33A6-5E11DA5E636D}"/>
              </a:ext>
            </a:extLst>
          </p:cNvPr>
          <p:cNvGrpSpPr/>
          <p:nvPr/>
        </p:nvGrpSpPr>
        <p:grpSpPr>
          <a:xfrm>
            <a:off x="7391406" y="2297131"/>
            <a:ext cx="1953587" cy="1830920"/>
            <a:chOff x="4108546" y="1375453"/>
            <a:chExt cx="1953587" cy="1830920"/>
          </a:xfrm>
        </p:grpSpPr>
        <p:pic>
          <p:nvPicPr>
            <p:cNvPr id="18" name="Picture 2" descr="Basalt - Igneous rocks">
              <a:extLst>
                <a:ext uri="{FF2B5EF4-FFF2-40B4-BE49-F238E27FC236}">
                  <a16:creationId xmlns:a16="http://schemas.microsoft.com/office/drawing/2014/main" id="{F8F0F428-67ED-4173-4BB4-091460CE5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546" y="1375453"/>
              <a:ext cx="1953587" cy="14378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9D5FB31-C977-8961-E713-025D2A5A0FBC}"/>
                </a:ext>
              </a:extLst>
            </p:cNvPr>
            <p:cNvSpPr txBox="1"/>
            <p:nvPr/>
          </p:nvSpPr>
          <p:spPr>
            <a:xfrm>
              <a:off x="4705855" y="2898596"/>
              <a:ext cx="683200" cy="307777"/>
            </a:xfrm>
            <a:prstGeom prst="rect">
              <a:avLst/>
            </a:prstGeom>
            <a:noFill/>
          </p:spPr>
          <p:txBody>
            <a:bodyPr wrap="none" rtlCol="0">
              <a:spAutoFit/>
            </a:bodyPr>
            <a:lstStyle/>
            <a:p>
              <a:r>
                <a:rPr lang="en-US" dirty="0"/>
                <a:t>Basalt</a:t>
              </a:r>
            </a:p>
          </p:txBody>
        </p:sp>
      </p:grpSp>
      <p:grpSp>
        <p:nvGrpSpPr>
          <p:cNvPr id="20" name="Group 19">
            <a:extLst>
              <a:ext uri="{FF2B5EF4-FFF2-40B4-BE49-F238E27FC236}">
                <a16:creationId xmlns:a16="http://schemas.microsoft.com/office/drawing/2014/main" id="{934F0AF7-522E-DF55-74E8-3A24EE0FD9DD}"/>
              </a:ext>
            </a:extLst>
          </p:cNvPr>
          <p:cNvGrpSpPr/>
          <p:nvPr/>
        </p:nvGrpSpPr>
        <p:grpSpPr>
          <a:xfrm>
            <a:off x="9418552" y="4128051"/>
            <a:ext cx="1935247" cy="2017633"/>
            <a:chOff x="6105132" y="2614387"/>
            <a:chExt cx="1935247" cy="2017633"/>
          </a:xfrm>
        </p:grpSpPr>
        <p:pic>
          <p:nvPicPr>
            <p:cNvPr id="21" name="Picture 4" descr="Sandstone - Sandatlas">
              <a:extLst>
                <a:ext uri="{FF2B5EF4-FFF2-40B4-BE49-F238E27FC236}">
                  <a16:creationId xmlns:a16="http://schemas.microsoft.com/office/drawing/2014/main" id="{5882790E-8CC8-CB8F-B659-ADA045822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132" y="2614387"/>
              <a:ext cx="1935247" cy="169786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C7C8097-35DA-7D54-2E59-4DF06F82405B}"/>
                </a:ext>
              </a:extLst>
            </p:cNvPr>
            <p:cNvSpPr txBox="1"/>
            <p:nvPr/>
          </p:nvSpPr>
          <p:spPr>
            <a:xfrm>
              <a:off x="6697288" y="4324243"/>
              <a:ext cx="1040670" cy="307777"/>
            </a:xfrm>
            <a:prstGeom prst="rect">
              <a:avLst/>
            </a:prstGeom>
            <a:noFill/>
          </p:spPr>
          <p:txBody>
            <a:bodyPr wrap="none" rtlCol="0">
              <a:spAutoFit/>
            </a:bodyPr>
            <a:lstStyle/>
            <a:p>
              <a:r>
                <a:rPr lang="en-US" dirty="0"/>
                <a:t>Sandstone</a:t>
              </a:r>
            </a:p>
          </p:txBody>
        </p:sp>
      </p:grpSp>
      <p:sp>
        <p:nvSpPr>
          <p:cNvPr id="23" name="Date Placeholder 3">
            <a:extLst>
              <a:ext uri="{FF2B5EF4-FFF2-40B4-BE49-F238E27FC236}">
                <a16:creationId xmlns:a16="http://schemas.microsoft.com/office/drawing/2014/main" id="{F15F005E-33BE-6943-5CD3-486CAC2B767A}"/>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Tree>
    <p:extLst>
      <p:ext uri="{BB962C8B-B14F-4D97-AF65-F5344CB8AC3E}">
        <p14:creationId xmlns:p14="http://schemas.microsoft.com/office/powerpoint/2010/main" val="233798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3416320"/>
          </a:xfrm>
          <a:prstGeom prst="rect">
            <a:avLst/>
          </a:prstGeom>
          <a:noFill/>
        </p:spPr>
        <p:txBody>
          <a:bodyPr wrap="square">
            <a:spAutoFit/>
          </a:bodyPr>
          <a:lstStyle/>
          <a:p>
            <a:r>
              <a:rPr lang="en-US" sz="2400" u="sng" dirty="0"/>
              <a:t>Discussion</a:t>
            </a:r>
          </a:p>
          <a:p>
            <a:endParaRPr lang="en-US" sz="2400" u="sng" dirty="0"/>
          </a:p>
          <a:p>
            <a:r>
              <a:rPr lang="en-US" sz="2400" dirty="0"/>
              <a:t>Remember that blue and red make purple and that clay particles and organic matter have many negative charges on their surface (high CEC).</a:t>
            </a:r>
          </a:p>
          <a:p>
            <a:endParaRPr lang="en-US" sz="2400" dirty="0"/>
          </a:p>
          <a:p>
            <a:r>
              <a:rPr lang="en-US" sz="2400" dirty="0"/>
              <a:t>Based on the color of the water that filtered out of the soils, what can you infer about the CEC of the two soils used here?</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03202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Take-home message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431983"/>
          </a:xfrm>
          <a:prstGeom prst="rect">
            <a:avLst/>
          </a:prstGeom>
          <a:noFill/>
        </p:spPr>
        <p:txBody>
          <a:bodyPr wrap="square">
            <a:spAutoFit/>
          </a:bodyPr>
          <a:lstStyle/>
          <a:p>
            <a:r>
              <a:rPr lang="en-US" sz="2400" b="0" dirty="0">
                <a:solidFill>
                  <a:schemeClr val="tx1"/>
                </a:solidFill>
                <a:effectLst/>
                <a:latin typeface="+mn-lt"/>
                <a:ea typeface="Times New Roman" panose="02020603050405020304" pitchFamily="18" charset="0"/>
                <a:cs typeface="Times New Roman" panose="02020603050405020304" pitchFamily="18" charset="0"/>
              </a:rPr>
              <a:t>•  Soil naturally filters water that falls as rain and goes into rivers.</a:t>
            </a:r>
          </a:p>
          <a:p>
            <a:endParaRPr lang="en-US" sz="2400" b="0" dirty="0">
              <a:solidFill>
                <a:schemeClr val="tx1"/>
              </a:solidFill>
              <a:effectLst/>
              <a:latin typeface="+mn-lt"/>
              <a:ea typeface="Times New Roman" panose="02020603050405020304" pitchFamily="18" charset="0"/>
              <a:cs typeface="Times New Roman" panose="02020603050405020304" pitchFamily="18" charset="0"/>
            </a:endParaRPr>
          </a:p>
          <a:p>
            <a:pPr marL="228600" indent="-228600"/>
            <a:r>
              <a:rPr lang="en-US" sz="2400" b="0" dirty="0">
                <a:solidFill>
                  <a:schemeClr val="tx1"/>
                </a:solidFill>
                <a:effectLst/>
                <a:latin typeface="+mn-lt"/>
                <a:ea typeface="Times New Roman" panose="02020603050405020304" pitchFamily="18" charset="0"/>
                <a:cs typeface="Times New Roman" panose="02020603050405020304" pitchFamily="18" charset="0"/>
              </a:rPr>
              <a:t>•  Soil filters many chemicals out of water just like it did the grape </a:t>
            </a:r>
            <a:r>
              <a:rPr lang="en-US" sz="2400" b="0" dirty="0" err="1">
                <a:solidFill>
                  <a:schemeClr val="tx1"/>
                </a:solidFill>
                <a:effectLst/>
                <a:latin typeface="+mn-lt"/>
                <a:ea typeface="Times New Roman" panose="02020603050405020304" pitchFamily="18" charset="0"/>
                <a:cs typeface="Times New Roman" panose="02020603050405020304" pitchFamily="18" charset="0"/>
              </a:rPr>
              <a:t>Kool-aid</a:t>
            </a:r>
            <a:r>
              <a:rPr lang="en-US" sz="2400" b="0" dirty="0">
                <a:solidFill>
                  <a:schemeClr val="tx1"/>
                </a:solidFill>
                <a:effectLst/>
                <a:latin typeface="+mn-lt"/>
                <a:ea typeface="Times New Roman" panose="02020603050405020304" pitchFamily="18" charset="0"/>
                <a:cs typeface="Times New Roman" panose="02020603050405020304" pitchFamily="18" charset="0"/>
              </a:rPr>
              <a:t>.</a:t>
            </a:r>
          </a:p>
          <a:p>
            <a:pPr marL="228600" indent="-228600"/>
            <a:endParaRPr lang="en-US" sz="2400" b="0" dirty="0">
              <a:solidFill>
                <a:schemeClr val="tx1"/>
              </a:solidFill>
              <a:effectLst/>
              <a:latin typeface="+mn-lt"/>
              <a:ea typeface="Times New Roman" panose="02020603050405020304" pitchFamily="18" charset="0"/>
              <a:cs typeface="Times New Roman" panose="02020603050405020304" pitchFamily="18" charset="0"/>
            </a:endParaRPr>
          </a:p>
          <a:p>
            <a:pPr marL="228600" indent="-228600"/>
            <a:r>
              <a:rPr lang="en-US" sz="2400" b="0" dirty="0">
                <a:solidFill>
                  <a:schemeClr val="tx1"/>
                </a:solidFill>
                <a:effectLst/>
                <a:latin typeface="+mn-lt"/>
                <a:ea typeface="Times New Roman" panose="02020603050405020304" pitchFamily="18" charset="0"/>
                <a:cs typeface="Times New Roman" panose="02020603050405020304" pitchFamily="18" charset="0"/>
              </a:rPr>
              <a:t>•  These same techniques are used to purify wastewater that comes from houses, cities, industry, and large animal feeding operations.</a:t>
            </a:r>
          </a:p>
          <a:p>
            <a:endParaRPr lang="en-US" sz="1800" b="0" dirty="0">
              <a:solidFill>
                <a:schemeClr val="tx1"/>
              </a:solidFill>
              <a:effectLst/>
              <a:latin typeface="+mn-lt"/>
              <a:ea typeface="Times New Roman" panose="02020603050405020304" pitchFamily="18" charset="0"/>
              <a:cs typeface="Times New Roman" panose="02020603050405020304" pitchFamily="18" charset="0"/>
            </a:endParaRPr>
          </a:p>
          <a:p>
            <a:pPr algn="ctr"/>
            <a:endParaRPr lang="en-US" sz="2400" b="0" dirty="0">
              <a:solidFill>
                <a:schemeClr val="tx1"/>
              </a:solidFill>
              <a:effectLst/>
              <a:latin typeface="+mn-lt"/>
              <a:ea typeface="Times New Roman" panose="02020603050405020304" pitchFamily="18" charset="0"/>
              <a:cs typeface="Times New Roman" panose="02020603050405020304" pitchFamily="18" charset="0"/>
            </a:endParaRPr>
          </a:p>
          <a:p>
            <a:pPr algn="ctr"/>
            <a:endParaRPr lang="en-US" sz="2400" dirty="0">
              <a:ea typeface="Times New Roman" panose="02020603050405020304" pitchFamily="18" charset="0"/>
              <a:cs typeface="Times New Roman" panose="02020603050405020304" pitchFamily="18" charset="0"/>
            </a:endParaRPr>
          </a:p>
          <a:p>
            <a:pPr algn="ctr"/>
            <a:r>
              <a:rPr lang="en-US" sz="2400" b="0" dirty="0">
                <a:solidFill>
                  <a:schemeClr val="tx1"/>
                </a:solidFill>
                <a:effectLst/>
                <a:latin typeface="+mn-lt"/>
                <a:ea typeface="Times New Roman" panose="02020603050405020304" pitchFamily="18" charset="0"/>
                <a:cs typeface="Times New Roman" panose="02020603050405020304" pitchFamily="18" charset="0"/>
              </a:rPr>
              <a:t>A healthy soil is important for good drinking water!</a:t>
            </a:r>
            <a:endParaRPr lang="en-US" sz="2400" b="1" dirty="0">
              <a:solidFill>
                <a:schemeClr val="tx1"/>
              </a:solidFill>
              <a:effectLst/>
              <a:latin typeface="+mn-lt"/>
              <a:ea typeface="Times New Roman" panose="02020603050405020304" pitchFamily="18" charset="0"/>
              <a:cs typeface="Times New Roman" panose="02020603050405020304" pitchFamily="18" charset="0"/>
            </a:endParaRP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
        <p:nvSpPr>
          <p:cNvPr id="5" name="Oval 4">
            <a:extLst>
              <a:ext uri="{FF2B5EF4-FFF2-40B4-BE49-F238E27FC236}">
                <a16:creationId xmlns:a16="http://schemas.microsoft.com/office/drawing/2014/main" id="{4382EB06-751D-31EE-E8DB-9C64F0C3348D}"/>
              </a:ext>
            </a:extLst>
          </p:cNvPr>
          <p:cNvSpPr/>
          <p:nvPr/>
        </p:nvSpPr>
        <p:spPr>
          <a:xfrm>
            <a:off x="3235463" y="4383200"/>
            <a:ext cx="6677636" cy="11887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75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DC2A-A883-7039-955A-6A0B436E1AD9}"/>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73AB9F03-1408-BAFE-E281-3AD46B7B1279}"/>
              </a:ext>
            </a:extLst>
          </p:cNvPr>
          <p:cNvSpPr>
            <a:spLocks noGrp="1"/>
          </p:cNvSpPr>
          <p:nvPr>
            <p:ph idx="1"/>
          </p:nvPr>
        </p:nvSpPr>
        <p:spPr/>
        <p:txBody>
          <a:bodyPr/>
          <a:lstStyle/>
          <a:p>
            <a:pPr marL="0" indent="0">
              <a:buNone/>
            </a:pPr>
            <a:r>
              <a:rPr lang="en-US" u="sng" dirty="0"/>
              <a:t>Objectives</a:t>
            </a:r>
          </a:p>
          <a:p>
            <a:pPr marL="0" indent="0">
              <a:buNone/>
            </a:pPr>
            <a:endParaRPr lang="en-US" u="sng" dirty="0"/>
          </a:p>
          <a:p>
            <a:pPr marL="457200" indent="0">
              <a:buNone/>
            </a:pPr>
            <a:r>
              <a:rPr lang="en-US" dirty="0"/>
              <a:t>1. Students will learn the effects of soil pH on nutrient availability.</a:t>
            </a:r>
          </a:p>
          <a:p>
            <a:pPr marL="0" indent="0">
              <a:buNone/>
            </a:pPr>
            <a:endParaRPr lang="en-US" dirty="0"/>
          </a:p>
          <a:p>
            <a:pPr marL="0" indent="0">
              <a:lnSpc>
                <a:spcPct val="150000"/>
              </a:lnSpc>
              <a:buNone/>
            </a:pPr>
            <a:r>
              <a:rPr lang="en-US" sz="2400" dirty="0"/>
              <a:t>Meets the following Next Generation Science Standards:</a:t>
            </a:r>
          </a:p>
          <a:p>
            <a:pPr marL="742950" lvl="1" indent="-285750">
              <a:lnSpc>
                <a:spcPct val="100000"/>
              </a:lnSpc>
              <a:buFont typeface="Arial" panose="020B0604020202020204" pitchFamily="34" charset="0"/>
              <a:buChar char="•"/>
            </a:pPr>
            <a:r>
              <a:rPr lang="en-US" sz="2400" b="0" i="0" dirty="0">
                <a:solidFill>
                  <a:srgbClr val="000000"/>
                </a:solidFill>
                <a:effectLst/>
              </a:rPr>
              <a:t>PS1.A: Structure of matter</a:t>
            </a:r>
          </a:p>
          <a:p>
            <a:pPr marL="742950" lvl="1" indent="-285750">
              <a:lnSpc>
                <a:spcPct val="100000"/>
              </a:lnSpc>
              <a:buFont typeface="Arial" panose="020B0604020202020204" pitchFamily="34" charset="0"/>
              <a:buChar char="•"/>
            </a:pPr>
            <a:r>
              <a:rPr lang="en-US" sz="2400" b="0" i="0" dirty="0">
                <a:solidFill>
                  <a:srgbClr val="000000"/>
                </a:solidFill>
                <a:effectLst/>
              </a:rPr>
              <a:t>PS1.B: Chemical reactions</a:t>
            </a:r>
            <a:endParaRPr lang="en-US" sz="2400" dirty="0"/>
          </a:p>
          <a:p>
            <a:pPr lvl="1"/>
            <a:endParaRPr lang="en-US" dirty="0"/>
          </a:p>
        </p:txBody>
      </p:sp>
      <p:sp>
        <p:nvSpPr>
          <p:cNvPr id="5" name="Date Placeholder 4">
            <a:extLst>
              <a:ext uri="{FF2B5EF4-FFF2-40B4-BE49-F238E27FC236}">
                <a16:creationId xmlns:a16="http://schemas.microsoft.com/office/drawing/2014/main" id="{18AD804B-4B84-CEC2-2A8C-09DC653F852D}"/>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421690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56E6-4F00-A52A-D29E-275CD566A8F7}"/>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28B9FFFD-B738-D20D-BE5F-C5855BD520D5}"/>
              </a:ext>
            </a:extLst>
          </p:cNvPr>
          <p:cNvSpPr>
            <a:spLocks noGrp="1"/>
          </p:cNvSpPr>
          <p:nvPr>
            <p:ph idx="1"/>
          </p:nvPr>
        </p:nvSpPr>
        <p:spPr/>
        <p:txBody>
          <a:bodyPr/>
          <a:lstStyle/>
          <a:p>
            <a:pPr marL="0" indent="0">
              <a:buNone/>
            </a:pPr>
            <a:r>
              <a:rPr lang="en-US" dirty="0"/>
              <a:t>Materials</a:t>
            </a:r>
          </a:p>
          <a:p>
            <a:r>
              <a:rPr lang="en-US" dirty="0"/>
              <a:t>pH test strips</a:t>
            </a:r>
          </a:p>
          <a:p>
            <a:r>
              <a:rPr lang="en-US" dirty="0"/>
              <a:t>Distilled water</a:t>
            </a:r>
          </a:p>
          <a:p>
            <a:r>
              <a:rPr lang="en-US" dirty="0"/>
              <a:t>Soil</a:t>
            </a:r>
          </a:p>
          <a:p>
            <a:r>
              <a:rPr lang="en-US" dirty="0"/>
              <a:t>Specimen jar w/ lid</a:t>
            </a:r>
          </a:p>
          <a:p>
            <a:pPr lvl="1"/>
            <a:r>
              <a:rPr lang="en-US" dirty="0"/>
              <a:t>Alternative- cup w/ stirring rod</a:t>
            </a:r>
          </a:p>
          <a:p>
            <a:endParaRPr lang="en-US" dirty="0"/>
          </a:p>
        </p:txBody>
      </p:sp>
      <p:sp>
        <p:nvSpPr>
          <p:cNvPr id="5" name="Date Placeholder 4">
            <a:extLst>
              <a:ext uri="{FF2B5EF4-FFF2-40B4-BE49-F238E27FC236}">
                <a16:creationId xmlns:a16="http://schemas.microsoft.com/office/drawing/2014/main" id="{CDE8EDA7-AFD0-F5C8-9289-A84D05CE888D}"/>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6" name="Picture 2" descr="pH Indicator strips - Botanical Colors">
            <a:extLst>
              <a:ext uri="{FF2B5EF4-FFF2-40B4-BE49-F238E27FC236}">
                <a16:creationId xmlns:a16="http://schemas.microsoft.com/office/drawing/2014/main" id="{D49DA3AD-29DE-A12C-7336-11527A974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357" y="1825625"/>
            <a:ext cx="4178920" cy="417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9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A698-B53B-145A-7BB7-810185035309}"/>
              </a:ext>
            </a:extLst>
          </p:cNvPr>
          <p:cNvSpPr>
            <a:spLocks noGrp="1"/>
          </p:cNvSpPr>
          <p:nvPr>
            <p:ph type="title"/>
          </p:nvPr>
        </p:nvSpPr>
        <p:spPr/>
        <p:txBody>
          <a:bodyPr/>
          <a:lstStyle/>
          <a:p>
            <a:r>
              <a:rPr lang="en-US" dirty="0"/>
              <a:t>Soil pH Activity</a:t>
            </a:r>
          </a:p>
        </p:txBody>
      </p:sp>
      <p:sp>
        <p:nvSpPr>
          <p:cNvPr id="4" name="Picture Placeholder 3">
            <a:extLst>
              <a:ext uri="{FF2B5EF4-FFF2-40B4-BE49-F238E27FC236}">
                <a16:creationId xmlns:a16="http://schemas.microsoft.com/office/drawing/2014/main" id="{C11F05E7-15A8-1616-1731-E525108BE4F1}"/>
              </a:ext>
            </a:extLst>
          </p:cNvPr>
          <p:cNvSpPr>
            <a:spLocks noGrp="1"/>
          </p:cNvSpPr>
          <p:nvPr>
            <p:ph type="pic" sz="quarter" idx="13"/>
          </p:nvPr>
        </p:nvSpPr>
        <p:spPr/>
      </p:sp>
      <p:sp>
        <p:nvSpPr>
          <p:cNvPr id="5" name="Date Placeholder 4">
            <a:extLst>
              <a:ext uri="{FF2B5EF4-FFF2-40B4-BE49-F238E27FC236}">
                <a16:creationId xmlns:a16="http://schemas.microsoft.com/office/drawing/2014/main" id="{EAF14EDB-94FA-63C2-088D-ECBF8138939C}"/>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1026" name="Picture 2" descr="Water Quality 101: What Is pH in Water Testing?">
            <a:extLst>
              <a:ext uri="{FF2B5EF4-FFF2-40B4-BE49-F238E27FC236}">
                <a16:creationId xmlns:a16="http://schemas.microsoft.com/office/drawing/2014/main" id="{57D81822-7D19-BED8-E815-F2A22F3B1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624" y="1386524"/>
            <a:ext cx="8544676" cy="482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1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84A6-7523-2BF3-AE1B-814A01B00EF8}"/>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A1E25DEE-31B8-587A-6AF6-41E1146FC889}"/>
              </a:ext>
            </a:extLst>
          </p:cNvPr>
          <p:cNvSpPr>
            <a:spLocks noGrp="1"/>
          </p:cNvSpPr>
          <p:nvPr>
            <p:ph idx="1"/>
          </p:nvPr>
        </p:nvSpPr>
        <p:spPr/>
        <p:txBody>
          <a:bodyPr/>
          <a:lstStyle/>
          <a:p>
            <a:r>
              <a:rPr lang="en-US" dirty="0"/>
              <a:t>Start by discussing with students why soil pH might be important.</a:t>
            </a:r>
          </a:p>
          <a:p>
            <a:endParaRPr lang="en-US" dirty="0"/>
          </a:p>
          <a:p>
            <a:r>
              <a:rPr lang="en-US" dirty="0"/>
              <a:t>Where are other areas pH is important?</a:t>
            </a:r>
          </a:p>
          <a:p>
            <a:pPr lvl="1"/>
            <a:r>
              <a:rPr lang="en-US" dirty="0"/>
              <a:t>Cooking</a:t>
            </a:r>
          </a:p>
          <a:p>
            <a:pPr lvl="1"/>
            <a:r>
              <a:rPr lang="en-US" dirty="0"/>
              <a:t>Aquatic habitats</a:t>
            </a:r>
          </a:p>
          <a:p>
            <a:pPr lvl="1"/>
            <a:r>
              <a:rPr lang="en-US" dirty="0"/>
              <a:t>In the soil!</a:t>
            </a:r>
          </a:p>
        </p:txBody>
      </p:sp>
      <p:sp>
        <p:nvSpPr>
          <p:cNvPr id="5" name="Date Placeholder 4">
            <a:extLst>
              <a:ext uri="{FF2B5EF4-FFF2-40B4-BE49-F238E27FC236}">
                <a16:creationId xmlns:a16="http://schemas.microsoft.com/office/drawing/2014/main" id="{99BF949F-2DFD-4C3B-F18D-D079F53317E1}"/>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39383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6BD3-2012-7489-FCDE-BFC51A9BD6CC}"/>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05B29DC4-257C-3747-B5B2-4638E4D466D2}"/>
              </a:ext>
            </a:extLst>
          </p:cNvPr>
          <p:cNvSpPr>
            <a:spLocks noGrp="1"/>
          </p:cNvSpPr>
          <p:nvPr>
            <p:ph idx="1"/>
          </p:nvPr>
        </p:nvSpPr>
        <p:spPr/>
        <p:txBody>
          <a:bodyPr>
            <a:normAutofit/>
          </a:bodyPr>
          <a:lstStyle/>
          <a:p>
            <a:r>
              <a:rPr lang="en-US" dirty="0"/>
              <a:t>There are 16 necessary nutrients for plant growth:</a:t>
            </a:r>
          </a:p>
          <a:p>
            <a:pPr marL="0" indent="0" algn="ctr">
              <a:buNone/>
            </a:pPr>
            <a:r>
              <a:rPr lang="en-US" dirty="0"/>
              <a:t>C, H, O, P, K, N, S, Ca, Fe, Mg, B, Mn, Cl, Cu, Zn, Mo</a:t>
            </a:r>
          </a:p>
          <a:p>
            <a:pPr marL="0" indent="0">
              <a:buNone/>
            </a:pPr>
            <a:endParaRPr lang="en-US" dirty="0"/>
          </a:p>
          <a:p>
            <a:endParaRPr lang="en-US" dirty="0"/>
          </a:p>
          <a:p>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3626F310-C86D-7339-DA55-2EE2FB5EF3D9}"/>
              </a:ext>
            </a:extLst>
          </p:cNvPr>
          <p:cNvSpPr>
            <a:spLocks noGrp="1"/>
          </p:cNvSpPr>
          <p:nvPr>
            <p:ph type="dt" sz="half" idx="10"/>
          </p:nvPr>
        </p:nvSpPr>
        <p:spPr/>
        <p:txBody>
          <a:bodyPr/>
          <a:lstStyle/>
          <a:p>
            <a:r>
              <a:rPr lang="en-US"/>
              <a:t>Soil Science Society of America   www.soils.org | www.soils4teachers.org</a:t>
            </a:r>
            <a:endParaRPr lang="en-US" dirty="0"/>
          </a:p>
        </p:txBody>
      </p:sp>
      <p:sp>
        <p:nvSpPr>
          <p:cNvPr id="4" name="TextBox 3">
            <a:extLst>
              <a:ext uri="{FF2B5EF4-FFF2-40B4-BE49-F238E27FC236}">
                <a16:creationId xmlns:a16="http://schemas.microsoft.com/office/drawing/2014/main" id="{C1D1B975-E18E-386C-30DD-D2248E02F4F5}"/>
              </a:ext>
            </a:extLst>
          </p:cNvPr>
          <p:cNvSpPr txBox="1"/>
          <p:nvPr/>
        </p:nvSpPr>
        <p:spPr>
          <a:xfrm>
            <a:off x="2897995" y="2650716"/>
            <a:ext cx="346509" cy="1631216"/>
          </a:xfrm>
          <a:prstGeom prst="rect">
            <a:avLst/>
          </a:prstGeom>
          <a:noFill/>
        </p:spPr>
        <p:txBody>
          <a:bodyPr wrap="square" rtlCol="0">
            <a:spAutoFit/>
          </a:bodyPr>
          <a:lstStyle/>
          <a:p>
            <a:pPr algn="ctr"/>
            <a:r>
              <a:rPr lang="en-US" sz="2000" dirty="0" err="1"/>
              <a:t>arbon</a:t>
            </a:r>
            <a:endParaRPr lang="en-US" sz="2000" dirty="0"/>
          </a:p>
        </p:txBody>
      </p:sp>
      <p:sp>
        <p:nvSpPr>
          <p:cNvPr id="6" name="TextBox 5">
            <a:extLst>
              <a:ext uri="{FF2B5EF4-FFF2-40B4-BE49-F238E27FC236}">
                <a16:creationId xmlns:a16="http://schemas.microsoft.com/office/drawing/2014/main" id="{D717269D-FD27-88CB-7D51-94192DA9B915}"/>
              </a:ext>
            </a:extLst>
          </p:cNvPr>
          <p:cNvSpPr txBox="1"/>
          <p:nvPr/>
        </p:nvSpPr>
        <p:spPr>
          <a:xfrm>
            <a:off x="3262792" y="2622322"/>
            <a:ext cx="346509" cy="2246769"/>
          </a:xfrm>
          <a:prstGeom prst="rect">
            <a:avLst/>
          </a:prstGeom>
          <a:noFill/>
        </p:spPr>
        <p:txBody>
          <a:bodyPr wrap="square" rtlCol="0">
            <a:spAutoFit/>
          </a:bodyPr>
          <a:lstStyle/>
          <a:p>
            <a:pPr algn="ctr"/>
            <a:r>
              <a:rPr lang="en-US" sz="2000" dirty="0" err="1"/>
              <a:t>ydrogen</a:t>
            </a:r>
            <a:endParaRPr lang="en-US" sz="2000" dirty="0"/>
          </a:p>
        </p:txBody>
      </p:sp>
      <p:sp>
        <p:nvSpPr>
          <p:cNvPr id="7" name="TextBox 6">
            <a:extLst>
              <a:ext uri="{FF2B5EF4-FFF2-40B4-BE49-F238E27FC236}">
                <a16:creationId xmlns:a16="http://schemas.microsoft.com/office/drawing/2014/main" id="{6BD52328-9FB6-9984-04A8-7A0A3EDB6D44}"/>
              </a:ext>
            </a:extLst>
          </p:cNvPr>
          <p:cNvSpPr txBox="1"/>
          <p:nvPr/>
        </p:nvSpPr>
        <p:spPr>
          <a:xfrm>
            <a:off x="3666568" y="2622803"/>
            <a:ext cx="346509" cy="1631216"/>
          </a:xfrm>
          <a:prstGeom prst="rect">
            <a:avLst/>
          </a:prstGeom>
          <a:noFill/>
        </p:spPr>
        <p:txBody>
          <a:bodyPr wrap="square" rtlCol="0">
            <a:spAutoFit/>
          </a:bodyPr>
          <a:lstStyle/>
          <a:p>
            <a:pPr algn="ctr"/>
            <a:r>
              <a:rPr lang="en-US" sz="2000" dirty="0" err="1"/>
              <a:t>xygen</a:t>
            </a:r>
            <a:endParaRPr lang="en-US" sz="2000" dirty="0"/>
          </a:p>
        </p:txBody>
      </p:sp>
      <p:sp>
        <p:nvSpPr>
          <p:cNvPr id="8" name="TextBox 7">
            <a:extLst>
              <a:ext uri="{FF2B5EF4-FFF2-40B4-BE49-F238E27FC236}">
                <a16:creationId xmlns:a16="http://schemas.microsoft.com/office/drawing/2014/main" id="{E7DC5851-24B0-9BB0-7A8A-7DDF83E2E3C8}"/>
              </a:ext>
            </a:extLst>
          </p:cNvPr>
          <p:cNvSpPr txBox="1"/>
          <p:nvPr/>
        </p:nvSpPr>
        <p:spPr>
          <a:xfrm>
            <a:off x="4033289" y="2648791"/>
            <a:ext cx="346509" cy="2862322"/>
          </a:xfrm>
          <a:prstGeom prst="rect">
            <a:avLst/>
          </a:prstGeom>
          <a:noFill/>
        </p:spPr>
        <p:txBody>
          <a:bodyPr wrap="square" rtlCol="0">
            <a:spAutoFit/>
          </a:bodyPr>
          <a:lstStyle/>
          <a:p>
            <a:pPr algn="ctr"/>
            <a:r>
              <a:rPr lang="en-US" sz="2000" dirty="0" err="1"/>
              <a:t>hosphorus</a:t>
            </a:r>
            <a:endParaRPr lang="en-US" sz="2000" dirty="0"/>
          </a:p>
        </p:txBody>
      </p:sp>
      <p:sp>
        <p:nvSpPr>
          <p:cNvPr id="9" name="TextBox 8">
            <a:extLst>
              <a:ext uri="{FF2B5EF4-FFF2-40B4-BE49-F238E27FC236}">
                <a16:creationId xmlns:a16="http://schemas.microsoft.com/office/drawing/2014/main" id="{44355E13-4B00-186A-E76D-D3E0F4B7D306}"/>
              </a:ext>
            </a:extLst>
          </p:cNvPr>
          <p:cNvSpPr txBox="1"/>
          <p:nvPr/>
        </p:nvSpPr>
        <p:spPr>
          <a:xfrm>
            <a:off x="4418780" y="2638685"/>
            <a:ext cx="266574" cy="2862322"/>
          </a:xfrm>
          <a:prstGeom prst="rect">
            <a:avLst/>
          </a:prstGeom>
          <a:noFill/>
        </p:spPr>
        <p:txBody>
          <a:bodyPr wrap="square" rtlCol="0">
            <a:spAutoFit/>
          </a:bodyPr>
          <a:lstStyle/>
          <a:p>
            <a:pPr algn="ctr"/>
            <a:r>
              <a:rPr lang="en-US" sz="2000" dirty="0"/>
              <a:t>potassium</a:t>
            </a:r>
          </a:p>
        </p:txBody>
      </p:sp>
      <p:sp>
        <p:nvSpPr>
          <p:cNvPr id="10" name="TextBox 9">
            <a:extLst>
              <a:ext uri="{FF2B5EF4-FFF2-40B4-BE49-F238E27FC236}">
                <a16:creationId xmlns:a16="http://schemas.microsoft.com/office/drawing/2014/main" id="{030B46B8-1E06-42D6-32F9-439906EBF4FF}"/>
              </a:ext>
            </a:extLst>
          </p:cNvPr>
          <p:cNvSpPr txBox="1"/>
          <p:nvPr/>
        </p:nvSpPr>
        <p:spPr>
          <a:xfrm>
            <a:off x="4743943" y="2658300"/>
            <a:ext cx="308662" cy="2246769"/>
          </a:xfrm>
          <a:prstGeom prst="rect">
            <a:avLst/>
          </a:prstGeom>
          <a:noFill/>
        </p:spPr>
        <p:txBody>
          <a:bodyPr wrap="square" rtlCol="0">
            <a:spAutoFit/>
          </a:bodyPr>
          <a:lstStyle/>
          <a:p>
            <a:pPr algn="ctr"/>
            <a:r>
              <a:rPr lang="en-US" sz="2000" dirty="0" err="1"/>
              <a:t>i</a:t>
            </a:r>
            <a:endParaRPr lang="en-US" sz="2000" dirty="0"/>
          </a:p>
          <a:p>
            <a:pPr algn="ctr"/>
            <a:r>
              <a:rPr lang="en-US" sz="2000" dirty="0" err="1"/>
              <a:t>trogen</a:t>
            </a:r>
            <a:endParaRPr lang="en-US" sz="2000" dirty="0"/>
          </a:p>
        </p:txBody>
      </p:sp>
      <p:sp>
        <p:nvSpPr>
          <p:cNvPr id="11" name="TextBox 10">
            <a:extLst>
              <a:ext uri="{FF2B5EF4-FFF2-40B4-BE49-F238E27FC236}">
                <a16:creationId xmlns:a16="http://schemas.microsoft.com/office/drawing/2014/main" id="{E0C30720-BAD2-85E1-ED82-AB2AB524685C}"/>
              </a:ext>
            </a:extLst>
          </p:cNvPr>
          <p:cNvSpPr txBox="1"/>
          <p:nvPr/>
        </p:nvSpPr>
        <p:spPr>
          <a:xfrm>
            <a:off x="5184448" y="2658300"/>
            <a:ext cx="215324" cy="1938992"/>
          </a:xfrm>
          <a:prstGeom prst="rect">
            <a:avLst/>
          </a:prstGeom>
          <a:noFill/>
        </p:spPr>
        <p:txBody>
          <a:bodyPr wrap="square" rtlCol="0">
            <a:spAutoFit/>
          </a:bodyPr>
          <a:lstStyle/>
          <a:p>
            <a:pPr algn="ctr"/>
            <a:r>
              <a:rPr lang="en-US" sz="2000" dirty="0" err="1"/>
              <a:t>ilicon</a:t>
            </a:r>
            <a:endParaRPr lang="en-US" sz="2000" dirty="0"/>
          </a:p>
        </p:txBody>
      </p:sp>
      <p:sp>
        <p:nvSpPr>
          <p:cNvPr id="12" name="TextBox 11">
            <a:extLst>
              <a:ext uri="{FF2B5EF4-FFF2-40B4-BE49-F238E27FC236}">
                <a16:creationId xmlns:a16="http://schemas.microsoft.com/office/drawing/2014/main" id="{6960F39A-B002-ACAA-9FB0-7FE9660A4FA3}"/>
              </a:ext>
            </a:extLst>
          </p:cNvPr>
          <p:cNvSpPr txBox="1"/>
          <p:nvPr/>
        </p:nvSpPr>
        <p:spPr>
          <a:xfrm>
            <a:off x="5572360" y="2641458"/>
            <a:ext cx="215324" cy="1938992"/>
          </a:xfrm>
          <a:prstGeom prst="rect">
            <a:avLst/>
          </a:prstGeom>
          <a:noFill/>
        </p:spPr>
        <p:txBody>
          <a:bodyPr wrap="square" rtlCol="0">
            <a:spAutoFit/>
          </a:bodyPr>
          <a:lstStyle/>
          <a:p>
            <a:pPr algn="ctr"/>
            <a:r>
              <a:rPr lang="en-US" sz="2000" dirty="0" err="1"/>
              <a:t>alcium</a:t>
            </a:r>
            <a:endParaRPr lang="en-US" sz="2000" dirty="0"/>
          </a:p>
        </p:txBody>
      </p:sp>
      <p:sp>
        <p:nvSpPr>
          <p:cNvPr id="13" name="TextBox 12">
            <a:extLst>
              <a:ext uri="{FF2B5EF4-FFF2-40B4-BE49-F238E27FC236}">
                <a16:creationId xmlns:a16="http://schemas.microsoft.com/office/drawing/2014/main" id="{18CDD8F3-524D-2685-C10F-29D62AC32F73}"/>
              </a:ext>
            </a:extLst>
          </p:cNvPr>
          <p:cNvSpPr txBox="1"/>
          <p:nvPr/>
        </p:nvSpPr>
        <p:spPr>
          <a:xfrm>
            <a:off x="6045369" y="2643382"/>
            <a:ext cx="346509" cy="1323439"/>
          </a:xfrm>
          <a:prstGeom prst="rect">
            <a:avLst/>
          </a:prstGeom>
          <a:noFill/>
        </p:spPr>
        <p:txBody>
          <a:bodyPr wrap="square" rtlCol="0">
            <a:spAutoFit/>
          </a:bodyPr>
          <a:lstStyle/>
          <a:p>
            <a:pPr algn="ctr"/>
            <a:r>
              <a:rPr lang="en-US" sz="2000" dirty="0"/>
              <a:t>i</a:t>
            </a:r>
          </a:p>
          <a:p>
            <a:pPr algn="ctr"/>
            <a:r>
              <a:rPr lang="en-US" sz="2000" dirty="0" err="1"/>
              <a:t>ron</a:t>
            </a:r>
            <a:endParaRPr lang="en-US" sz="2000" dirty="0"/>
          </a:p>
        </p:txBody>
      </p:sp>
      <p:sp>
        <p:nvSpPr>
          <p:cNvPr id="14" name="TextBox 13">
            <a:extLst>
              <a:ext uri="{FF2B5EF4-FFF2-40B4-BE49-F238E27FC236}">
                <a16:creationId xmlns:a16="http://schemas.microsoft.com/office/drawing/2014/main" id="{C1EA7E3B-16BA-38D0-7218-98528C59B0D4}"/>
              </a:ext>
            </a:extLst>
          </p:cNvPr>
          <p:cNvSpPr txBox="1"/>
          <p:nvPr/>
        </p:nvSpPr>
        <p:spPr>
          <a:xfrm>
            <a:off x="6562933" y="2604881"/>
            <a:ext cx="308663" cy="2554545"/>
          </a:xfrm>
          <a:prstGeom prst="rect">
            <a:avLst/>
          </a:prstGeom>
          <a:noFill/>
        </p:spPr>
        <p:txBody>
          <a:bodyPr wrap="square" rtlCol="0">
            <a:spAutoFit/>
          </a:bodyPr>
          <a:lstStyle/>
          <a:p>
            <a:pPr algn="ctr"/>
            <a:r>
              <a:rPr lang="en-US" sz="2000" dirty="0" err="1"/>
              <a:t>agnesium</a:t>
            </a:r>
            <a:endParaRPr lang="en-US" sz="2000" dirty="0"/>
          </a:p>
        </p:txBody>
      </p:sp>
      <p:sp>
        <p:nvSpPr>
          <p:cNvPr id="15" name="TextBox 14">
            <a:extLst>
              <a:ext uri="{FF2B5EF4-FFF2-40B4-BE49-F238E27FC236}">
                <a16:creationId xmlns:a16="http://schemas.microsoft.com/office/drawing/2014/main" id="{9F265047-7749-FCB2-B5C4-5AFA451A0C63}"/>
              </a:ext>
            </a:extLst>
          </p:cNvPr>
          <p:cNvSpPr txBox="1"/>
          <p:nvPr/>
        </p:nvSpPr>
        <p:spPr>
          <a:xfrm>
            <a:off x="7115639" y="2611137"/>
            <a:ext cx="346509" cy="1323439"/>
          </a:xfrm>
          <a:prstGeom prst="rect">
            <a:avLst/>
          </a:prstGeom>
          <a:noFill/>
        </p:spPr>
        <p:txBody>
          <a:bodyPr wrap="square" rtlCol="0">
            <a:spAutoFit/>
          </a:bodyPr>
          <a:lstStyle/>
          <a:p>
            <a:pPr algn="ctr"/>
            <a:r>
              <a:rPr lang="en-US" sz="2000" dirty="0" err="1"/>
              <a:t>oron</a:t>
            </a:r>
            <a:endParaRPr lang="en-US" sz="2000" dirty="0"/>
          </a:p>
        </p:txBody>
      </p:sp>
      <p:sp>
        <p:nvSpPr>
          <p:cNvPr id="16" name="TextBox 15">
            <a:extLst>
              <a:ext uri="{FF2B5EF4-FFF2-40B4-BE49-F238E27FC236}">
                <a16:creationId xmlns:a16="http://schemas.microsoft.com/office/drawing/2014/main" id="{9A0272DD-1F9C-7B7C-88FD-5705692CB88A}"/>
              </a:ext>
            </a:extLst>
          </p:cNvPr>
          <p:cNvSpPr txBox="1"/>
          <p:nvPr/>
        </p:nvSpPr>
        <p:spPr>
          <a:xfrm>
            <a:off x="7543873" y="2625952"/>
            <a:ext cx="346509" cy="2554545"/>
          </a:xfrm>
          <a:prstGeom prst="rect">
            <a:avLst/>
          </a:prstGeom>
          <a:noFill/>
        </p:spPr>
        <p:txBody>
          <a:bodyPr wrap="square" rtlCol="0">
            <a:spAutoFit/>
          </a:bodyPr>
          <a:lstStyle/>
          <a:p>
            <a:pPr algn="ctr"/>
            <a:r>
              <a:rPr lang="en-US" sz="2000" dirty="0" err="1"/>
              <a:t>anganese</a:t>
            </a:r>
            <a:endParaRPr lang="en-US" sz="2000" dirty="0"/>
          </a:p>
        </p:txBody>
      </p:sp>
      <p:sp>
        <p:nvSpPr>
          <p:cNvPr id="17" name="TextBox 16">
            <a:extLst>
              <a:ext uri="{FF2B5EF4-FFF2-40B4-BE49-F238E27FC236}">
                <a16:creationId xmlns:a16="http://schemas.microsoft.com/office/drawing/2014/main" id="{FEA6C594-D1C1-58CD-F87D-B06C389F47F4}"/>
              </a:ext>
            </a:extLst>
          </p:cNvPr>
          <p:cNvSpPr txBox="1"/>
          <p:nvPr/>
        </p:nvSpPr>
        <p:spPr>
          <a:xfrm>
            <a:off x="8186270" y="2667079"/>
            <a:ext cx="314230" cy="2246769"/>
          </a:xfrm>
          <a:prstGeom prst="rect">
            <a:avLst/>
          </a:prstGeom>
          <a:noFill/>
        </p:spPr>
        <p:txBody>
          <a:bodyPr wrap="square" rtlCol="0">
            <a:spAutoFit/>
          </a:bodyPr>
          <a:lstStyle/>
          <a:p>
            <a:pPr algn="ctr"/>
            <a:r>
              <a:rPr lang="en-US" sz="2000" dirty="0" err="1"/>
              <a:t>hlorine</a:t>
            </a:r>
            <a:endParaRPr lang="en-US" sz="2000" dirty="0"/>
          </a:p>
        </p:txBody>
      </p:sp>
      <p:sp>
        <p:nvSpPr>
          <p:cNvPr id="18" name="TextBox 17">
            <a:extLst>
              <a:ext uri="{FF2B5EF4-FFF2-40B4-BE49-F238E27FC236}">
                <a16:creationId xmlns:a16="http://schemas.microsoft.com/office/drawing/2014/main" id="{65CC51CC-9C88-2BB5-69B6-7C989E9302DF}"/>
              </a:ext>
            </a:extLst>
          </p:cNvPr>
          <p:cNvSpPr txBox="1"/>
          <p:nvPr/>
        </p:nvSpPr>
        <p:spPr>
          <a:xfrm>
            <a:off x="8624145" y="2612697"/>
            <a:ext cx="346509" cy="1631216"/>
          </a:xfrm>
          <a:prstGeom prst="rect">
            <a:avLst/>
          </a:prstGeom>
          <a:noFill/>
        </p:spPr>
        <p:txBody>
          <a:bodyPr wrap="square" rtlCol="0">
            <a:spAutoFit/>
          </a:bodyPr>
          <a:lstStyle/>
          <a:p>
            <a:pPr algn="ctr"/>
            <a:r>
              <a:rPr lang="en-US" sz="2000" dirty="0" err="1"/>
              <a:t>opper</a:t>
            </a:r>
            <a:endParaRPr lang="en-US" sz="2000" dirty="0"/>
          </a:p>
        </p:txBody>
      </p:sp>
      <p:sp>
        <p:nvSpPr>
          <p:cNvPr id="19" name="TextBox 18">
            <a:extLst>
              <a:ext uri="{FF2B5EF4-FFF2-40B4-BE49-F238E27FC236}">
                <a16:creationId xmlns:a16="http://schemas.microsoft.com/office/drawing/2014/main" id="{B8FEA89C-789A-E31C-4A91-363E72D2DDF3}"/>
              </a:ext>
            </a:extLst>
          </p:cNvPr>
          <p:cNvSpPr txBox="1"/>
          <p:nvPr/>
        </p:nvSpPr>
        <p:spPr>
          <a:xfrm>
            <a:off x="9168014" y="2663229"/>
            <a:ext cx="346509" cy="1015663"/>
          </a:xfrm>
          <a:prstGeom prst="rect">
            <a:avLst/>
          </a:prstGeom>
          <a:noFill/>
        </p:spPr>
        <p:txBody>
          <a:bodyPr wrap="square" rtlCol="0">
            <a:spAutoFit/>
          </a:bodyPr>
          <a:lstStyle/>
          <a:p>
            <a:pPr algn="ctr"/>
            <a:r>
              <a:rPr lang="en-US" sz="2000" dirty="0" err="1"/>
              <a:t>inc</a:t>
            </a:r>
            <a:endParaRPr lang="en-US" sz="2000" dirty="0"/>
          </a:p>
        </p:txBody>
      </p:sp>
      <p:sp>
        <p:nvSpPr>
          <p:cNvPr id="20" name="TextBox 19">
            <a:extLst>
              <a:ext uri="{FF2B5EF4-FFF2-40B4-BE49-F238E27FC236}">
                <a16:creationId xmlns:a16="http://schemas.microsoft.com/office/drawing/2014/main" id="{CDC20A41-F849-5325-E6E4-0DB47AC95E92}"/>
              </a:ext>
            </a:extLst>
          </p:cNvPr>
          <p:cNvSpPr txBox="1"/>
          <p:nvPr/>
        </p:nvSpPr>
        <p:spPr>
          <a:xfrm>
            <a:off x="9779262" y="2619220"/>
            <a:ext cx="257370" cy="2862322"/>
          </a:xfrm>
          <a:prstGeom prst="rect">
            <a:avLst/>
          </a:prstGeom>
          <a:noFill/>
        </p:spPr>
        <p:txBody>
          <a:bodyPr wrap="square" rtlCol="0">
            <a:spAutoFit/>
          </a:bodyPr>
          <a:lstStyle/>
          <a:p>
            <a:pPr algn="ctr"/>
            <a:r>
              <a:rPr lang="en-US" sz="2000" dirty="0" err="1"/>
              <a:t>olybdenum</a:t>
            </a:r>
            <a:endParaRPr lang="en-US" sz="2000" dirty="0"/>
          </a:p>
        </p:txBody>
      </p:sp>
    </p:spTree>
    <p:extLst>
      <p:ext uri="{BB962C8B-B14F-4D97-AF65-F5344CB8AC3E}">
        <p14:creationId xmlns:p14="http://schemas.microsoft.com/office/powerpoint/2010/main" val="25934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4E39-09C7-8888-5112-C1C4C105D1EB}"/>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15E31C32-8562-CA01-65BF-CE937896DC43}"/>
              </a:ext>
            </a:extLst>
          </p:cNvPr>
          <p:cNvSpPr>
            <a:spLocks noGrp="1"/>
          </p:cNvSpPr>
          <p:nvPr>
            <p:ph idx="1"/>
          </p:nvPr>
        </p:nvSpPr>
        <p:spPr/>
        <p:txBody>
          <a:bodyPr/>
          <a:lstStyle/>
          <a:p>
            <a:pPr marL="0" indent="0" algn="ctr">
              <a:buNone/>
            </a:pPr>
            <a:r>
              <a:rPr lang="en-US" dirty="0"/>
              <a:t>Mnemonic device time!</a:t>
            </a:r>
          </a:p>
          <a:p>
            <a:pPr marL="0" indent="0" algn="ctr">
              <a:buNone/>
            </a:pPr>
            <a:endParaRPr lang="en-US" dirty="0"/>
          </a:p>
          <a:p>
            <a:pPr marL="0" indent="0" algn="ctr">
              <a:buNone/>
            </a:pPr>
            <a:r>
              <a:rPr lang="en-US" dirty="0"/>
              <a:t>“</a:t>
            </a:r>
            <a:r>
              <a:rPr lang="en-US" dirty="0" err="1"/>
              <a:t>Chopkin’s</a:t>
            </a:r>
            <a:r>
              <a:rPr lang="en-US" dirty="0"/>
              <a:t> café is managed by mine close cousin, Moe.”</a:t>
            </a:r>
          </a:p>
          <a:p>
            <a:pPr marL="0" indent="0" algn="ctr">
              <a:buNone/>
            </a:pPr>
            <a:endParaRPr lang="en-US" dirty="0"/>
          </a:p>
          <a:p>
            <a:pPr marL="0" indent="0" algn="ctr">
              <a:buNone/>
            </a:pPr>
            <a:r>
              <a:rPr lang="en-US" dirty="0"/>
              <a:t>CHOPKNS </a:t>
            </a:r>
            <a:r>
              <a:rPr lang="en-US" dirty="0" err="1"/>
              <a:t>CaFe</a:t>
            </a:r>
            <a:r>
              <a:rPr lang="en-US" dirty="0"/>
              <a:t> Mg B Mn Cl </a:t>
            </a:r>
            <a:r>
              <a:rPr lang="en-US" dirty="0" err="1"/>
              <a:t>CuZn</a:t>
            </a:r>
            <a:r>
              <a:rPr lang="en-US" dirty="0"/>
              <a:t> Mo.</a:t>
            </a:r>
          </a:p>
        </p:txBody>
      </p:sp>
      <p:sp>
        <p:nvSpPr>
          <p:cNvPr id="4" name="Picture Placeholder 3">
            <a:extLst>
              <a:ext uri="{FF2B5EF4-FFF2-40B4-BE49-F238E27FC236}">
                <a16:creationId xmlns:a16="http://schemas.microsoft.com/office/drawing/2014/main" id="{4E7331FD-0AF2-6316-10DC-53FFF344C3AC}"/>
              </a:ext>
            </a:extLst>
          </p:cNvPr>
          <p:cNvSpPr>
            <a:spLocks noGrp="1"/>
          </p:cNvSpPr>
          <p:nvPr>
            <p:ph type="pic" sz="quarter" idx="13"/>
          </p:nvPr>
        </p:nvSpPr>
        <p:spPr/>
      </p:sp>
      <p:sp>
        <p:nvSpPr>
          <p:cNvPr id="5" name="Date Placeholder 4">
            <a:extLst>
              <a:ext uri="{FF2B5EF4-FFF2-40B4-BE49-F238E27FC236}">
                <a16:creationId xmlns:a16="http://schemas.microsoft.com/office/drawing/2014/main" id="{4034A28D-B639-3E4F-000F-18F7A116FE2B}"/>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120657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CC61-C477-40D7-D3D1-09EF8357A287}"/>
              </a:ext>
            </a:extLst>
          </p:cNvPr>
          <p:cNvSpPr>
            <a:spLocks noGrp="1"/>
          </p:cNvSpPr>
          <p:nvPr>
            <p:ph type="title"/>
          </p:nvPr>
        </p:nvSpPr>
        <p:spPr/>
        <p:txBody>
          <a:bodyPr/>
          <a:lstStyle/>
          <a:p>
            <a:r>
              <a:rPr lang="en-US" dirty="0"/>
              <a:t>Soil pH Activity</a:t>
            </a:r>
          </a:p>
        </p:txBody>
      </p:sp>
      <p:sp>
        <p:nvSpPr>
          <p:cNvPr id="5" name="Date Placeholder 4">
            <a:extLst>
              <a:ext uri="{FF2B5EF4-FFF2-40B4-BE49-F238E27FC236}">
                <a16:creationId xmlns:a16="http://schemas.microsoft.com/office/drawing/2014/main" id="{2B72D70F-507E-8EFE-5A9B-EDE22A6309DB}"/>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2050" name="Picture 2" descr="Understanding Plant Nutrition - GreenPlanet Nutrients USA">
            <a:extLst>
              <a:ext uri="{FF2B5EF4-FFF2-40B4-BE49-F238E27FC236}">
                <a16:creationId xmlns:a16="http://schemas.microsoft.com/office/drawing/2014/main" id="{91264684-298A-11F6-328E-BAC9716302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32"/>
          <a:stretch/>
        </p:blipFill>
        <p:spPr bwMode="auto">
          <a:xfrm>
            <a:off x="5732655" y="900177"/>
            <a:ext cx="6377569" cy="5402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1BAC16-1C58-1047-21FF-8E0598CA6F06}"/>
              </a:ext>
            </a:extLst>
          </p:cNvPr>
          <p:cNvSpPr txBox="1"/>
          <p:nvPr/>
        </p:nvSpPr>
        <p:spPr>
          <a:xfrm>
            <a:off x="1591810" y="2225740"/>
            <a:ext cx="4367560" cy="3200876"/>
          </a:xfrm>
          <a:prstGeom prst="rect">
            <a:avLst/>
          </a:prstGeom>
          <a:noFill/>
        </p:spPr>
        <p:txBody>
          <a:bodyPr wrap="square" rtlCol="0">
            <a:spAutoFit/>
          </a:bodyPr>
          <a:lstStyle/>
          <a:p>
            <a:pPr marL="285750" indent="-285750">
              <a:buFont typeface="Arial" panose="020B0604020202020204" pitchFamily="34" charset="0"/>
              <a:buChar char="•"/>
            </a:pPr>
            <a:r>
              <a:rPr lang="en-US" sz="2400" dirty="0"/>
              <a:t>Nutrient availability varies with soil pH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Example questions:</a:t>
            </a:r>
          </a:p>
          <a:p>
            <a:pPr marL="742950" lvl="1" indent="-285750">
              <a:spcAft>
                <a:spcPts val="600"/>
              </a:spcAft>
              <a:buFont typeface="Arial" panose="020B0604020202020204" pitchFamily="34" charset="0"/>
              <a:buChar char="•"/>
            </a:pPr>
            <a:r>
              <a:rPr lang="en-US" sz="2400" dirty="0"/>
              <a:t>At what pH is magnesium most available?</a:t>
            </a:r>
          </a:p>
          <a:p>
            <a:pPr marL="742950" lvl="1" indent="-285750">
              <a:spcAft>
                <a:spcPts val="600"/>
              </a:spcAft>
              <a:buFont typeface="Arial" panose="020B0604020202020204" pitchFamily="34" charset="0"/>
              <a:buChar char="•"/>
            </a:pPr>
            <a:r>
              <a:rPr lang="en-US" sz="2400" dirty="0"/>
              <a:t>Boron?</a:t>
            </a:r>
          </a:p>
          <a:p>
            <a:pPr marL="742950" lvl="1" indent="-285750">
              <a:spcAft>
                <a:spcPts val="600"/>
              </a:spcAft>
              <a:buFont typeface="Arial" panose="020B0604020202020204" pitchFamily="34" charset="0"/>
              <a:buChar char="•"/>
            </a:pPr>
            <a:r>
              <a:rPr lang="en-US" sz="2400" dirty="0"/>
              <a:t>Phosphorus?</a:t>
            </a:r>
          </a:p>
        </p:txBody>
      </p:sp>
    </p:spTree>
    <p:extLst>
      <p:ext uri="{BB962C8B-B14F-4D97-AF65-F5344CB8AC3E}">
        <p14:creationId xmlns:p14="http://schemas.microsoft.com/office/powerpoint/2010/main" val="154421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BEC4-243E-51D0-B657-0470B72259CA}"/>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CDBCDA24-B766-75E7-7B20-569FB45ABF32}"/>
              </a:ext>
            </a:extLst>
          </p:cNvPr>
          <p:cNvSpPr>
            <a:spLocks noGrp="1"/>
          </p:cNvSpPr>
          <p:nvPr>
            <p:ph idx="1"/>
          </p:nvPr>
        </p:nvSpPr>
        <p:spPr>
          <a:xfrm>
            <a:off x="1616505" y="1868157"/>
            <a:ext cx="6007037" cy="4351338"/>
          </a:xfrm>
        </p:spPr>
        <p:txBody>
          <a:bodyPr>
            <a:normAutofit/>
          </a:bodyPr>
          <a:lstStyle/>
          <a:p>
            <a:pPr>
              <a:lnSpc>
                <a:spcPct val="100000"/>
              </a:lnSpc>
              <a:spcAft>
                <a:spcPts val="600"/>
              </a:spcAft>
            </a:pPr>
            <a:r>
              <a:rPr lang="en-US" dirty="0"/>
              <a:t>Place 1/8 cup (30 g) of soil into a cup or jar</a:t>
            </a:r>
          </a:p>
          <a:p>
            <a:pPr>
              <a:lnSpc>
                <a:spcPct val="100000"/>
              </a:lnSpc>
              <a:spcAft>
                <a:spcPts val="600"/>
              </a:spcAft>
            </a:pPr>
            <a:r>
              <a:rPr lang="en-US" dirty="0"/>
              <a:t>Add 1/8 cup (30 g) of distilled water</a:t>
            </a:r>
          </a:p>
          <a:p>
            <a:pPr>
              <a:lnSpc>
                <a:spcPct val="100000"/>
              </a:lnSpc>
              <a:spcAft>
                <a:spcPts val="600"/>
              </a:spcAft>
            </a:pPr>
            <a:r>
              <a:rPr lang="en-US" dirty="0"/>
              <a:t>Cover the cup or jar and shake vigorously ~25 times</a:t>
            </a:r>
          </a:p>
          <a:p>
            <a:pPr lvl="1">
              <a:lnSpc>
                <a:spcPct val="100000"/>
              </a:lnSpc>
              <a:spcAft>
                <a:spcPts val="600"/>
              </a:spcAft>
            </a:pPr>
            <a:r>
              <a:rPr lang="en-US" dirty="0"/>
              <a:t>Alternatively, stir the soil-water mixture with a stirring rod</a:t>
            </a:r>
          </a:p>
          <a:p>
            <a:pPr lvl="1"/>
            <a:endParaRPr lang="en-US" dirty="0"/>
          </a:p>
        </p:txBody>
      </p:sp>
      <p:sp>
        <p:nvSpPr>
          <p:cNvPr id="5" name="Date Placeholder 4">
            <a:extLst>
              <a:ext uri="{FF2B5EF4-FFF2-40B4-BE49-F238E27FC236}">
                <a16:creationId xmlns:a16="http://schemas.microsoft.com/office/drawing/2014/main" id="{85751CC6-C9C0-9808-CDC2-F5FE2A150501}"/>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2050" name="Picture 2" descr="Soil Testing Metals Analysis - AWE Magazine">
            <a:extLst>
              <a:ext uri="{FF2B5EF4-FFF2-40B4-BE49-F238E27FC236}">
                <a16:creationId xmlns:a16="http://schemas.microsoft.com/office/drawing/2014/main" id="{3239F3A3-754A-D13E-459E-6EF5779D7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8" t="7288" r="997" b="465"/>
          <a:stretch/>
        </p:blipFill>
        <p:spPr bwMode="auto">
          <a:xfrm>
            <a:off x="7697973" y="1690688"/>
            <a:ext cx="3973110" cy="408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0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grpSp>
        <p:nvGrpSpPr>
          <p:cNvPr id="12" name="Group 11">
            <a:extLst>
              <a:ext uri="{FF2B5EF4-FFF2-40B4-BE49-F238E27FC236}">
                <a16:creationId xmlns:a16="http://schemas.microsoft.com/office/drawing/2014/main" id="{A84730D2-77D9-CE08-A7C5-06F7E3B8E54D}"/>
              </a:ext>
            </a:extLst>
          </p:cNvPr>
          <p:cNvGrpSpPr/>
          <p:nvPr/>
        </p:nvGrpSpPr>
        <p:grpSpPr>
          <a:xfrm>
            <a:off x="2322890" y="2830957"/>
            <a:ext cx="2830007" cy="1803034"/>
            <a:chOff x="593678" y="1445003"/>
            <a:chExt cx="2830007" cy="1803034"/>
          </a:xfrm>
        </p:grpSpPr>
        <p:pic>
          <p:nvPicPr>
            <p:cNvPr id="13" name="Picture 12">
              <a:extLst>
                <a:ext uri="{FF2B5EF4-FFF2-40B4-BE49-F238E27FC236}">
                  <a16:creationId xmlns:a16="http://schemas.microsoft.com/office/drawing/2014/main" id="{4D0445F6-F31D-2415-1E6B-1AE5CB5CFB15}"/>
                </a:ext>
              </a:extLst>
            </p:cNvPr>
            <p:cNvPicPr>
              <a:picLocks noChangeAspect="1"/>
            </p:cNvPicPr>
            <p:nvPr/>
          </p:nvPicPr>
          <p:blipFill>
            <a:blip r:embed="rId3"/>
            <a:stretch>
              <a:fillRect/>
            </a:stretch>
          </p:blipFill>
          <p:spPr>
            <a:xfrm>
              <a:off x="593678" y="1445003"/>
              <a:ext cx="2478728" cy="1568889"/>
            </a:xfrm>
            <a:prstGeom prst="rect">
              <a:avLst/>
            </a:prstGeom>
          </p:spPr>
        </p:pic>
        <p:sp>
          <p:nvSpPr>
            <p:cNvPr id="14" name="TextBox 13">
              <a:extLst>
                <a:ext uri="{FF2B5EF4-FFF2-40B4-BE49-F238E27FC236}">
                  <a16:creationId xmlns:a16="http://schemas.microsoft.com/office/drawing/2014/main" id="{E83FFAC7-09CB-0810-F601-86E7C9AD5509}"/>
                </a:ext>
              </a:extLst>
            </p:cNvPr>
            <p:cNvSpPr txBox="1"/>
            <p:nvPr/>
          </p:nvSpPr>
          <p:spPr>
            <a:xfrm>
              <a:off x="626909" y="2986427"/>
              <a:ext cx="2796776" cy="261610"/>
            </a:xfrm>
            <a:prstGeom prst="rect">
              <a:avLst/>
            </a:prstGeom>
            <a:noFill/>
          </p:spPr>
          <p:txBody>
            <a:bodyPr wrap="square" rtlCol="0">
              <a:spAutoFit/>
            </a:bodyPr>
            <a:lstStyle/>
            <a:p>
              <a:r>
                <a:rPr lang="en-US" sz="1050" dirty="0"/>
                <a:t>Source: Saleh et al., 2015.</a:t>
              </a:r>
            </a:p>
          </p:txBody>
        </p:sp>
      </p:grpSp>
      <p:grpSp>
        <p:nvGrpSpPr>
          <p:cNvPr id="15" name="Group 14">
            <a:extLst>
              <a:ext uri="{FF2B5EF4-FFF2-40B4-BE49-F238E27FC236}">
                <a16:creationId xmlns:a16="http://schemas.microsoft.com/office/drawing/2014/main" id="{5E29D652-2F66-77FA-D99E-91A7D688C9B9}"/>
              </a:ext>
            </a:extLst>
          </p:cNvPr>
          <p:cNvGrpSpPr/>
          <p:nvPr/>
        </p:nvGrpSpPr>
        <p:grpSpPr>
          <a:xfrm>
            <a:off x="5008389" y="2830957"/>
            <a:ext cx="2309628" cy="2536500"/>
            <a:chOff x="3279177" y="1393639"/>
            <a:chExt cx="2309628" cy="2536500"/>
          </a:xfrm>
        </p:grpSpPr>
        <p:pic>
          <p:nvPicPr>
            <p:cNvPr id="16" name="Picture 4" descr="Materials 14 04688 g002">
              <a:extLst>
                <a:ext uri="{FF2B5EF4-FFF2-40B4-BE49-F238E27FC236}">
                  <a16:creationId xmlns:a16="http://schemas.microsoft.com/office/drawing/2014/main" id="{FC7596E9-A09D-11A1-EA6B-706B625F2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99" t="50000"/>
            <a:stretch/>
          </p:blipFill>
          <p:spPr bwMode="auto">
            <a:xfrm>
              <a:off x="3279177" y="1393639"/>
              <a:ext cx="2309628" cy="235622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86AD610-E0E6-E1FE-F3B8-BF170597CF3C}"/>
                </a:ext>
              </a:extLst>
            </p:cNvPr>
            <p:cNvSpPr txBox="1"/>
            <p:nvPr/>
          </p:nvSpPr>
          <p:spPr>
            <a:xfrm>
              <a:off x="3423685" y="3676223"/>
              <a:ext cx="2165120" cy="253916"/>
            </a:xfrm>
            <a:prstGeom prst="rect">
              <a:avLst/>
            </a:prstGeom>
            <a:noFill/>
          </p:spPr>
          <p:txBody>
            <a:bodyPr wrap="square" rtlCol="0">
              <a:spAutoFit/>
            </a:bodyPr>
            <a:lstStyle/>
            <a:p>
              <a:r>
                <a:rPr lang="en-US" sz="1050" dirty="0"/>
                <a:t>Source: </a:t>
              </a:r>
              <a:r>
                <a:rPr lang="en-US" sz="1050" dirty="0" err="1"/>
                <a:t>Jozefaciuk</a:t>
              </a:r>
              <a:r>
                <a:rPr lang="en-US" sz="1050" dirty="0"/>
                <a:t> et al., 2021.</a:t>
              </a:r>
            </a:p>
          </p:txBody>
        </p:sp>
      </p:grpSp>
      <p:grpSp>
        <p:nvGrpSpPr>
          <p:cNvPr id="18" name="Group 17">
            <a:extLst>
              <a:ext uri="{FF2B5EF4-FFF2-40B4-BE49-F238E27FC236}">
                <a16:creationId xmlns:a16="http://schemas.microsoft.com/office/drawing/2014/main" id="{DD886B7D-B2A8-7CC7-840E-D74D7D452508}"/>
              </a:ext>
            </a:extLst>
          </p:cNvPr>
          <p:cNvGrpSpPr/>
          <p:nvPr/>
        </p:nvGrpSpPr>
        <p:grpSpPr>
          <a:xfrm>
            <a:off x="7524788" y="2834092"/>
            <a:ext cx="3406355" cy="2558746"/>
            <a:chOff x="5795576" y="1448138"/>
            <a:chExt cx="3406355" cy="2558746"/>
          </a:xfrm>
        </p:grpSpPr>
        <p:pic>
          <p:nvPicPr>
            <p:cNvPr id="19" name="Picture 6" descr="Clay Mineralogy · Dr. Krakow Rohstoffconsult">
              <a:extLst>
                <a:ext uri="{FF2B5EF4-FFF2-40B4-BE49-F238E27FC236}">
                  <a16:creationId xmlns:a16="http://schemas.microsoft.com/office/drawing/2014/main" id="{CECA5567-46C8-7A43-AF38-B8AAA905B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527" y="1448138"/>
              <a:ext cx="3172931" cy="21161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E6906A5-E9A7-EA39-AB30-D79FB29F22D0}"/>
                </a:ext>
              </a:extLst>
            </p:cNvPr>
            <p:cNvSpPr txBox="1"/>
            <p:nvPr/>
          </p:nvSpPr>
          <p:spPr>
            <a:xfrm>
              <a:off x="5795576" y="3591386"/>
              <a:ext cx="3406355" cy="415498"/>
            </a:xfrm>
            <a:prstGeom prst="rect">
              <a:avLst/>
            </a:prstGeom>
            <a:noFill/>
          </p:spPr>
          <p:txBody>
            <a:bodyPr wrap="square" rtlCol="0">
              <a:spAutoFit/>
            </a:bodyPr>
            <a:lstStyle/>
            <a:p>
              <a:r>
                <a:rPr lang="en-US" sz="1050" b="0" i="0" dirty="0">
                  <a:solidFill>
                    <a:schemeClr val="tx1"/>
                  </a:solidFill>
                  <a:effectLst/>
                  <a:latin typeface="Calibri" panose="020F0502020204030204" pitchFamily="34" charset="0"/>
                </a:rPr>
                <a:t>Source: Clay Archive of Mineralogical Society of Great Britain &amp; Ireland and the Clay Minerals Society.</a:t>
              </a:r>
            </a:p>
          </p:txBody>
        </p:sp>
      </p:grpSp>
      <p:sp>
        <p:nvSpPr>
          <p:cNvPr id="21" name="TextBox 20">
            <a:extLst>
              <a:ext uri="{FF2B5EF4-FFF2-40B4-BE49-F238E27FC236}">
                <a16:creationId xmlns:a16="http://schemas.microsoft.com/office/drawing/2014/main" id="{1ACCE6CF-252C-F782-0E1E-B84FF8479E35}"/>
              </a:ext>
            </a:extLst>
          </p:cNvPr>
          <p:cNvSpPr txBox="1"/>
          <p:nvPr/>
        </p:nvSpPr>
        <p:spPr>
          <a:xfrm>
            <a:off x="2772923" y="1992388"/>
            <a:ext cx="1687176" cy="830997"/>
          </a:xfrm>
          <a:prstGeom prst="rect">
            <a:avLst/>
          </a:prstGeom>
          <a:noFill/>
        </p:spPr>
        <p:txBody>
          <a:bodyPr wrap="square" rtlCol="0">
            <a:spAutoFit/>
          </a:bodyPr>
          <a:lstStyle/>
          <a:p>
            <a:pPr algn="ctr"/>
            <a:r>
              <a:rPr lang="en-US" sz="1600" dirty="0"/>
              <a:t>Sand</a:t>
            </a:r>
          </a:p>
          <a:p>
            <a:pPr algn="ctr"/>
            <a:endParaRPr lang="en-US" sz="1600" dirty="0"/>
          </a:p>
          <a:p>
            <a:pPr algn="ctr"/>
            <a:r>
              <a:rPr lang="en-US" sz="1600" dirty="0"/>
              <a:t>0.05-2.0 mm</a:t>
            </a:r>
          </a:p>
        </p:txBody>
      </p:sp>
      <p:sp>
        <p:nvSpPr>
          <p:cNvPr id="22" name="TextBox 21">
            <a:extLst>
              <a:ext uri="{FF2B5EF4-FFF2-40B4-BE49-F238E27FC236}">
                <a16:creationId xmlns:a16="http://schemas.microsoft.com/office/drawing/2014/main" id="{F6C6ECA0-3C1F-A200-E04A-D6BDEB598745}"/>
              </a:ext>
            </a:extLst>
          </p:cNvPr>
          <p:cNvSpPr txBox="1"/>
          <p:nvPr/>
        </p:nvSpPr>
        <p:spPr>
          <a:xfrm>
            <a:off x="5152897" y="1992388"/>
            <a:ext cx="2071182" cy="830997"/>
          </a:xfrm>
          <a:prstGeom prst="rect">
            <a:avLst/>
          </a:prstGeom>
          <a:noFill/>
        </p:spPr>
        <p:txBody>
          <a:bodyPr wrap="square" rtlCol="0">
            <a:spAutoFit/>
          </a:bodyPr>
          <a:lstStyle/>
          <a:p>
            <a:pPr algn="ctr"/>
            <a:r>
              <a:rPr lang="en-US" sz="1600" dirty="0"/>
              <a:t>Silt</a:t>
            </a:r>
          </a:p>
          <a:p>
            <a:pPr algn="ctr"/>
            <a:endParaRPr lang="en-US" sz="1600" dirty="0"/>
          </a:p>
          <a:p>
            <a:pPr algn="ctr"/>
            <a:r>
              <a:rPr lang="en-US" sz="1600" dirty="0"/>
              <a:t>0.002-0.05 mm</a:t>
            </a:r>
          </a:p>
        </p:txBody>
      </p:sp>
      <p:sp>
        <p:nvSpPr>
          <p:cNvPr id="23" name="TextBox 22">
            <a:extLst>
              <a:ext uri="{FF2B5EF4-FFF2-40B4-BE49-F238E27FC236}">
                <a16:creationId xmlns:a16="http://schemas.microsoft.com/office/drawing/2014/main" id="{592E6EE2-A13C-5F20-0724-D3E294D16794}"/>
              </a:ext>
            </a:extLst>
          </p:cNvPr>
          <p:cNvSpPr txBox="1"/>
          <p:nvPr/>
        </p:nvSpPr>
        <p:spPr>
          <a:xfrm>
            <a:off x="8473331" y="1992388"/>
            <a:ext cx="1509267" cy="830997"/>
          </a:xfrm>
          <a:prstGeom prst="rect">
            <a:avLst/>
          </a:prstGeom>
          <a:noFill/>
        </p:spPr>
        <p:txBody>
          <a:bodyPr wrap="square" rtlCol="0">
            <a:spAutoFit/>
          </a:bodyPr>
          <a:lstStyle/>
          <a:p>
            <a:pPr algn="ctr"/>
            <a:r>
              <a:rPr lang="en-US" sz="1600" dirty="0"/>
              <a:t>Clay</a:t>
            </a:r>
          </a:p>
          <a:p>
            <a:pPr algn="ctr"/>
            <a:endParaRPr lang="en-US" sz="1600" dirty="0"/>
          </a:p>
          <a:p>
            <a:pPr algn="ctr"/>
            <a:r>
              <a:rPr lang="en-US" sz="1600" dirty="0"/>
              <a:t>&lt;0.002 mm</a:t>
            </a:r>
          </a:p>
        </p:txBody>
      </p:sp>
      <p:sp>
        <p:nvSpPr>
          <p:cNvPr id="24" name="Date Placeholder 3">
            <a:extLst>
              <a:ext uri="{FF2B5EF4-FFF2-40B4-BE49-F238E27FC236}">
                <a16:creationId xmlns:a16="http://schemas.microsoft.com/office/drawing/2014/main" id="{9060CB6F-EF52-BD89-440B-5605863F8CC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5" name="TextBox 24">
            <a:extLst>
              <a:ext uri="{FF2B5EF4-FFF2-40B4-BE49-F238E27FC236}">
                <a16:creationId xmlns:a16="http://schemas.microsoft.com/office/drawing/2014/main" id="{E4C12F17-78A2-32A0-9F81-38FC42F26B1D}"/>
              </a:ext>
            </a:extLst>
          </p:cNvPr>
          <p:cNvSpPr txBox="1"/>
          <p:nvPr/>
        </p:nvSpPr>
        <p:spPr>
          <a:xfrm>
            <a:off x="3337071" y="5713096"/>
            <a:ext cx="5517857" cy="307777"/>
          </a:xfrm>
          <a:prstGeom prst="rect">
            <a:avLst/>
          </a:prstGeom>
          <a:noFill/>
        </p:spPr>
        <p:txBody>
          <a:bodyPr wrap="none" rtlCol="0">
            <a:spAutoFit/>
          </a:bodyPr>
          <a:lstStyle/>
          <a:p>
            <a:r>
              <a:rPr lang="en-US" dirty="0"/>
              <a:t>Each bucket includes examples of these three primary soil particles!</a:t>
            </a:r>
          </a:p>
        </p:txBody>
      </p:sp>
    </p:spTree>
    <p:extLst>
      <p:ext uri="{BB962C8B-B14F-4D97-AF65-F5344CB8AC3E}">
        <p14:creationId xmlns:p14="http://schemas.microsoft.com/office/powerpoint/2010/main" val="4083623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B153-D7DA-9A80-DA32-90EF83165898}"/>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41DF692C-EF33-BF49-EFAE-3EB6DD1FABB0}"/>
              </a:ext>
            </a:extLst>
          </p:cNvPr>
          <p:cNvSpPr>
            <a:spLocks noGrp="1"/>
          </p:cNvSpPr>
          <p:nvPr>
            <p:ph idx="1"/>
          </p:nvPr>
        </p:nvSpPr>
        <p:spPr>
          <a:xfrm>
            <a:off x="1818526" y="2169041"/>
            <a:ext cx="5613632" cy="4007921"/>
          </a:xfrm>
        </p:spPr>
        <p:txBody>
          <a:bodyPr/>
          <a:lstStyle/>
          <a:p>
            <a:pPr marL="228600" lvl="1">
              <a:lnSpc>
                <a:spcPct val="100000"/>
              </a:lnSpc>
              <a:spcBef>
                <a:spcPts val="0"/>
              </a:spcBef>
              <a:spcAft>
                <a:spcPts val="600"/>
              </a:spcAft>
            </a:pPr>
            <a:r>
              <a:rPr lang="en-US" sz="2800" dirty="0"/>
              <a:t>Allow the mixture to settle for 10-15 minutes</a:t>
            </a:r>
          </a:p>
          <a:p>
            <a:pPr marL="228600" lvl="1">
              <a:lnSpc>
                <a:spcPct val="100000"/>
              </a:lnSpc>
              <a:spcBef>
                <a:spcPts val="0"/>
              </a:spcBef>
              <a:spcAft>
                <a:spcPts val="600"/>
              </a:spcAft>
            </a:pPr>
            <a:r>
              <a:rPr lang="en-US" sz="2800" dirty="0"/>
              <a:t>Insert the tip of the pH paper into the supernatant (water above the settled soil).</a:t>
            </a:r>
          </a:p>
          <a:p>
            <a:endParaRPr lang="en-US" dirty="0"/>
          </a:p>
        </p:txBody>
      </p:sp>
      <p:sp>
        <p:nvSpPr>
          <p:cNvPr id="5" name="Date Placeholder 4">
            <a:extLst>
              <a:ext uri="{FF2B5EF4-FFF2-40B4-BE49-F238E27FC236}">
                <a16:creationId xmlns:a16="http://schemas.microsoft.com/office/drawing/2014/main" id="{C9163DA3-FBB2-4F62-83D3-BAAE1D8E9CE0}"/>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7" name="Picture 6">
            <a:extLst>
              <a:ext uri="{FF2B5EF4-FFF2-40B4-BE49-F238E27FC236}">
                <a16:creationId xmlns:a16="http://schemas.microsoft.com/office/drawing/2014/main" id="{6A39F805-24D1-7A09-35E4-F6B95DC2BCE8}"/>
              </a:ext>
            </a:extLst>
          </p:cNvPr>
          <p:cNvPicPr>
            <a:picLocks noChangeAspect="1"/>
          </p:cNvPicPr>
          <p:nvPr/>
        </p:nvPicPr>
        <p:blipFill>
          <a:blip r:embed="rId2"/>
          <a:stretch>
            <a:fillRect/>
          </a:stretch>
        </p:blipFill>
        <p:spPr>
          <a:xfrm>
            <a:off x="8193337" y="1690688"/>
            <a:ext cx="3463795" cy="4455042"/>
          </a:xfrm>
          <a:prstGeom prst="rect">
            <a:avLst/>
          </a:prstGeom>
        </p:spPr>
      </p:pic>
    </p:spTree>
    <p:extLst>
      <p:ext uri="{BB962C8B-B14F-4D97-AF65-F5344CB8AC3E}">
        <p14:creationId xmlns:p14="http://schemas.microsoft.com/office/powerpoint/2010/main" val="241732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1395-CEA1-7642-BEE7-DC623DC6D22F}"/>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DF0FF3FD-378F-36E3-50F7-945136EB5E0D}"/>
              </a:ext>
            </a:extLst>
          </p:cNvPr>
          <p:cNvSpPr>
            <a:spLocks noGrp="1"/>
          </p:cNvSpPr>
          <p:nvPr>
            <p:ph idx="1"/>
          </p:nvPr>
        </p:nvSpPr>
        <p:spPr/>
        <p:txBody>
          <a:bodyPr/>
          <a:lstStyle/>
          <a:p>
            <a:r>
              <a:rPr lang="en-US" sz="2800" dirty="0"/>
              <a:t>Let the paper dry for 60 seconds, then compare to the pH color chart to determine the soil’s </a:t>
            </a:r>
            <a:r>
              <a:rPr lang="en-US" sz="2800" dirty="0" err="1"/>
              <a:t>pH.</a:t>
            </a:r>
            <a:endParaRPr lang="en-US" sz="2800" dirty="0"/>
          </a:p>
          <a:p>
            <a:endParaRPr lang="en-US" dirty="0"/>
          </a:p>
        </p:txBody>
      </p:sp>
      <p:sp>
        <p:nvSpPr>
          <p:cNvPr id="5" name="Date Placeholder 4">
            <a:extLst>
              <a:ext uri="{FF2B5EF4-FFF2-40B4-BE49-F238E27FC236}">
                <a16:creationId xmlns:a16="http://schemas.microsoft.com/office/drawing/2014/main" id="{DFA0E37A-CC14-A1F0-4D97-5ED5C3277EBF}"/>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4098" name="Picture 2" descr="Ways to measure pH">
            <a:extLst>
              <a:ext uri="{FF2B5EF4-FFF2-40B4-BE49-F238E27FC236}">
                <a16:creationId xmlns:a16="http://schemas.microsoft.com/office/drawing/2014/main" id="{A11B7F3C-0FF8-50CC-DCA3-1D67C2B24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815" y="2868465"/>
            <a:ext cx="3308498" cy="330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07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117B-77B4-AE07-C7B7-2B0696F9DFEB}"/>
              </a:ext>
            </a:extLst>
          </p:cNvPr>
          <p:cNvSpPr>
            <a:spLocks noGrp="1"/>
          </p:cNvSpPr>
          <p:nvPr>
            <p:ph type="title"/>
          </p:nvPr>
        </p:nvSpPr>
        <p:spPr/>
        <p:txBody>
          <a:bodyPr/>
          <a:lstStyle/>
          <a:p>
            <a:r>
              <a:rPr lang="en-US" dirty="0"/>
              <a:t>Soil pH Activity</a:t>
            </a:r>
          </a:p>
        </p:txBody>
      </p:sp>
      <p:sp>
        <p:nvSpPr>
          <p:cNvPr id="3" name="Content Placeholder 2">
            <a:extLst>
              <a:ext uri="{FF2B5EF4-FFF2-40B4-BE49-F238E27FC236}">
                <a16:creationId xmlns:a16="http://schemas.microsoft.com/office/drawing/2014/main" id="{377472E2-7B47-76EB-DD26-F3CE55859B10}"/>
              </a:ext>
            </a:extLst>
          </p:cNvPr>
          <p:cNvSpPr>
            <a:spLocks noGrp="1"/>
          </p:cNvSpPr>
          <p:nvPr>
            <p:ph idx="1"/>
          </p:nvPr>
        </p:nvSpPr>
        <p:spPr>
          <a:xfrm>
            <a:off x="1830322" y="1758156"/>
            <a:ext cx="5487436" cy="4351338"/>
          </a:xfrm>
        </p:spPr>
        <p:txBody>
          <a:bodyPr/>
          <a:lstStyle/>
          <a:p>
            <a:r>
              <a:rPr lang="en-US" dirty="0"/>
              <a:t>What plants would grow best in your soil?</a:t>
            </a:r>
          </a:p>
          <a:p>
            <a:endParaRPr lang="en-US" dirty="0"/>
          </a:p>
        </p:txBody>
      </p:sp>
      <p:sp>
        <p:nvSpPr>
          <p:cNvPr id="5" name="Date Placeholder 4">
            <a:extLst>
              <a:ext uri="{FF2B5EF4-FFF2-40B4-BE49-F238E27FC236}">
                <a16:creationId xmlns:a16="http://schemas.microsoft.com/office/drawing/2014/main" id="{C3573C4D-59EC-CEEC-D865-B2BF802AE050}"/>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7" name="Picture 6">
            <a:extLst>
              <a:ext uri="{FF2B5EF4-FFF2-40B4-BE49-F238E27FC236}">
                <a16:creationId xmlns:a16="http://schemas.microsoft.com/office/drawing/2014/main" id="{D108EBFB-2B3C-3AFF-31B2-1388DB53AB3D}"/>
              </a:ext>
            </a:extLst>
          </p:cNvPr>
          <p:cNvPicPr>
            <a:picLocks noChangeAspect="1"/>
          </p:cNvPicPr>
          <p:nvPr/>
        </p:nvPicPr>
        <p:blipFill>
          <a:blip r:embed="rId3"/>
          <a:stretch>
            <a:fillRect/>
          </a:stretch>
        </p:blipFill>
        <p:spPr>
          <a:xfrm>
            <a:off x="7757648" y="319088"/>
            <a:ext cx="3724275" cy="5857875"/>
          </a:xfrm>
          <a:prstGeom prst="rect">
            <a:avLst/>
          </a:prstGeom>
        </p:spPr>
      </p:pic>
      <p:pic>
        <p:nvPicPr>
          <p:cNvPr id="3074" name="Picture 2" descr="Espoma | Hydrangeas: True Blue or Tickled Pink?">
            <a:extLst>
              <a:ext uri="{FF2B5EF4-FFF2-40B4-BE49-F238E27FC236}">
                <a16:creationId xmlns:a16="http://schemas.microsoft.com/office/drawing/2014/main" id="{F3CBA30F-7AB3-1CEF-8B86-7F547B57F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534" y="3933825"/>
            <a:ext cx="5619169" cy="187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6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pH Activity</a:t>
            </a:r>
          </a:p>
        </p:txBody>
      </p:sp>
      <p:sp>
        <p:nvSpPr>
          <p:cNvPr id="6" name="Content Placeholder 5">
            <a:extLst>
              <a:ext uri="{FF2B5EF4-FFF2-40B4-BE49-F238E27FC236}">
                <a16:creationId xmlns:a16="http://schemas.microsoft.com/office/drawing/2014/main" id="{583E7C63-A9DA-30BE-4A44-4B124660A45E}"/>
              </a:ext>
            </a:extLst>
          </p:cNvPr>
          <p:cNvSpPr>
            <a:spLocks noGrp="1"/>
          </p:cNvSpPr>
          <p:nvPr>
            <p:ph idx="1"/>
          </p:nvPr>
        </p:nvSpPr>
        <p:spPr>
          <a:xfrm>
            <a:off x="1818526" y="1825625"/>
            <a:ext cx="4040853" cy="4351338"/>
          </a:xfrm>
        </p:spPr>
        <p:txBody>
          <a:bodyPr/>
          <a:lstStyle/>
          <a:p>
            <a:r>
              <a:rPr lang="en-US" dirty="0"/>
              <a:t>Test Your Soil pH</a:t>
            </a:r>
          </a:p>
          <a:p>
            <a:pPr lvl="1"/>
            <a:r>
              <a:rPr lang="en-US" dirty="0"/>
              <a:t>What plants grow best?</a:t>
            </a:r>
          </a:p>
          <a:p>
            <a:r>
              <a:rPr lang="en-US" dirty="0"/>
              <a:t>Compare with other items such as:</a:t>
            </a:r>
          </a:p>
          <a:p>
            <a:pPr lvl="1"/>
            <a:r>
              <a:rPr lang="en-US" dirty="0"/>
              <a:t>Orange juice</a:t>
            </a:r>
          </a:p>
          <a:p>
            <a:pPr lvl="1"/>
            <a:r>
              <a:rPr lang="en-US" dirty="0"/>
              <a:t>Vinegar/lemon juice</a:t>
            </a:r>
          </a:p>
          <a:p>
            <a:pPr lvl="1"/>
            <a:r>
              <a:rPr lang="en-US" dirty="0"/>
              <a:t>Coke</a:t>
            </a:r>
          </a:p>
          <a:p>
            <a:pPr lvl="1"/>
            <a:r>
              <a:rPr lang="en-US" dirty="0"/>
              <a:t>Milk</a:t>
            </a:r>
          </a:p>
          <a:p>
            <a:pPr lvl="1"/>
            <a:r>
              <a:rPr lang="en-US" dirty="0"/>
              <a:t>Hydrogen peroxide</a:t>
            </a:r>
          </a:p>
          <a:p>
            <a:pPr lvl="1"/>
            <a:r>
              <a:rPr lang="en-US" dirty="0"/>
              <a:t>Bleach</a:t>
            </a:r>
          </a:p>
          <a:p>
            <a:pPr lvl="1"/>
            <a:endParaRPr lang="en-US" dirty="0"/>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p:txBody>
          <a:bodyPr/>
          <a:lstStyle/>
          <a:p>
            <a:r>
              <a:rPr lang="en-US" dirty="0"/>
              <a:t>Soil Science Society of America   www.soils.org | www.soils4teachers.org</a:t>
            </a:r>
          </a:p>
        </p:txBody>
      </p:sp>
      <p:pic>
        <p:nvPicPr>
          <p:cNvPr id="4" name="Picture 3" descr="A group of objects next to each other&#10;&#10;Description automatically generated with low confidence">
            <a:extLst>
              <a:ext uri="{FF2B5EF4-FFF2-40B4-BE49-F238E27FC236}">
                <a16:creationId xmlns:a16="http://schemas.microsoft.com/office/drawing/2014/main" id="{6B6C7A30-E4A5-5000-148D-EF14B9E49BF8}"/>
              </a:ext>
            </a:extLst>
          </p:cNvPr>
          <p:cNvPicPr>
            <a:picLocks noChangeAspect="1"/>
          </p:cNvPicPr>
          <p:nvPr/>
        </p:nvPicPr>
        <p:blipFill rotWithShape="1">
          <a:blip r:embed="rId3">
            <a:extLst>
              <a:ext uri="{28A0092B-C50C-407E-A947-70E740481C1C}">
                <a14:useLocalDpi xmlns:a14="http://schemas.microsoft.com/office/drawing/2010/main" val="0"/>
              </a:ext>
            </a:extLst>
          </a:blip>
          <a:srcRect l="7920"/>
          <a:stretch/>
        </p:blipFill>
        <p:spPr>
          <a:xfrm>
            <a:off x="6586161" y="1690688"/>
            <a:ext cx="4941393" cy="4024814"/>
          </a:xfrm>
          <a:prstGeom prst="rect">
            <a:avLst/>
          </a:prstGeom>
        </p:spPr>
      </p:pic>
    </p:spTree>
    <p:extLst>
      <p:ext uri="{BB962C8B-B14F-4D97-AF65-F5344CB8AC3E}">
        <p14:creationId xmlns:p14="http://schemas.microsoft.com/office/powerpoint/2010/main" val="238394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Soil Chemistry Resources</a:t>
            </a:r>
            <a:endParaRPr dirty="0"/>
          </a:p>
        </p:txBody>
      </p:sp>
      <p:sp>
        <p:nvSpPr>
          <p:cNvPr id="478" name="Google Shape;478;p25"/>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Char char="•"/>
            </a:pPr>
            <a:r>
              <a:rPr lang="en-US" dirty="0"/>
              <a:t>Know Soil Know Life, Chapter 4:</a:t>
            </a:r>
          </a:p>
          <a:p>
            <a:pPr marL="571500" lvl="1" indent="0">
              <a:spcBef>
                <a:spcPts val="0"/>
              </a:spcBef>
              <a:buNone/>
            </a:pPr>
            <a:r>
              <a:rPr lang="en-US" dirty="0"/>
              <a:t>Chemical Properties of Soil: Soil Fertility and Nutrient Management</a:t>
            </a:r>
          </a:p>
          <a:p>
            <a:pPr marL="571500" lvl="1" indent="0">
              <a:spcBef>
                <a:spcPts val="0"/>
              </a:spcBef>
              <a:buNone/>
            </a:pPr>
            <a:endParaRPr lang="en-US" dirty="0"/>
          </a:p>
          <a:p>
            <a:pPr>
              <a:spcBef>
                <a:spcPts val="0"/>
              </a:spcBef>
            </a:pPr>
            <a:r>
              <a:rPr lang="en-US" dirty="0"/>
              <a:t>Know Soil Know Life Educators Guide, Online:</a:t>
            </a:r>
          </a:p>
          <a:p>
            <a:pPr marL="571500" lvl="1" indent="0">
              <a:spcBef>
                <a:spcPts val="0"/>
              </a:spcBef>
              <a:buNone/>
            </a:pPr>
            <a:r>
              <a:rPr lang="en-US" dirty="0">
                <a:hlinkClick r:id="rId3"/>
              </a:rPr>
              <a:t>https://serc.carleton.edu/kskl_educator/soil_chemistry/index.html</a:t>
            </a:r>
            <a:endParaRPr lang="en-US" dirty="0"/>
          </a:p>
          <a:p>
            <a:pPr marL="571500" lvl="1" indent="0">
              <a:spcBef>
                <a:spcPts val="0"/>
              </a:spcBef>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479" name="Google Shape;479;p2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sp>
        <p:nvSpPr>
          <p:cNvPr id="6" name="TextBox 5">
            <a:extLst>
              <a:ext uri="{FF2B5EF4-FFF2-40B4-BE49-F238E27FC236}">
                <a16:creationId xmlns:a16="http://schemas.microsoft.com/office/drawing/2014/main" id="{0097E6D0-20D8-7BDE-0CB4-B2D4CB1B07EF}"/>
              </a:ext>
            </a:extLst>
          </p:cNvPr>
          <p:cNvSpPr txBox="1"/>
          <p:nvPr/>
        </p:nvSpPr>
        <p:spPr>
          <a:xfrm>
            <a:off x="2080885" y="1820448"/>
            <a:ext cx="8826071" cy="461665"/>
          </a:xfrm>
          <a:prstGeom prst="rect">
            <a:avLst/>
          </a:prstGeom>
          <a:noFill/>
        </p:spPr>
        <p:txBody>
          <a:bodyPr wrap="none" rtlCol="0">
            <a:spAutoFit/>
          </a:bodyPr>
          <a:lstStyle/>
          <a:p>
            <a:r>
              <a:rPr lang="en-US" sz="2400" dirty="0"/>
              <a:t>Surfaces of sand particles typically do not have any charge (i.e., Si</a:t>
            </a:r>
            <a:r>
              <a:rPr lang="en-US" sz="2400" baseline="-25000" dirty="0"/>
              <a:t>2</a:t>
            </a:r>
            <a:r>
              <a:rPr lang="en-US" sz="2400" dirty="0"/>
              <a:t>O</a:t>
            </a:r>
            <a:r>
              <a:rPr lang="en-US" sz="2400" baseline="-25000" dirty="0"/>
              <a:t>4</a:t>
            </a:r>
            <a:r>
              <a:rPr lang="en-US" sz="2400" dirty="0"/>
              <a:t>)</a:t>
            </a:r>
          </a:p>
        </p:txBody>
      </p:sp>
      <p:sp>
        <p:nvSpPr>
          <p:cNvPr id="8" name="TextBox 7">
            <a:extLst>
              <a:ext uri="{FF2B5EF4-FFF2-40B4-BE49-F238E27FC236}">
                <a16:creationId xmlns:a16="http://schemas.microsoft.com/office/drawing/2014/main" id="{786982FE-411F-1B08-86B0-4CBFC85B89AA}"/>
              </a:ext>
            </a:extLst>
          </p:cNvPr>
          <p:cNvSpPr txBox="1"/>
          <p:nvPr/>
        </p:nvSpPr>
        <p:spPr>
          <a:xfrm>
            <a:off x="2022347" y="4304322"/>
            <a:ext cx="9027792" cy="738664"/>
          </a:xfrm>
          <a:prstGeom prst="rect">
            <a:avLst/>
          </a:prstGeom>
          <a:noFill/>
        </p:spPr>
        <p:txBody>
          <a:bodyPr wrap="none" rtlCol="0">
            <a:spAutoFit/>
          </a:bodyPr>
          <a:lstStyle/>
          <a:p>
            <a:r>
              <a:rPr lang="en-US" sz="2400" dirty="0"/>
              <a:t>Surfaces of clay particles generally have a negative charge (i.e., SiAlO</a:t>
            </a:r>
            <a:r>
              <a:rPr lang="en-US" sz="2400" baseline="-25000" dirty="0"/>
              <a:t>4</a:t>
            </a:r>
            <a:r>
              <a:rPr lang="en-US" sz="2400" baseline="50000" dirty="0"/>
              <a:t>- </a:t>
            </a:r>
            <a:r>
              <a:rPr lang="en-US" sz="2400" dirty="0"/>
              <a:t>)</a:t>
            </a:r>
          </a:p>
          <a:p>
            <a:endParaRPr lang="en-US" dirty="0"/>
          </a:p>
        </p:txBody>
      </p:sp>
      <p:pic>
        <p:nvPicPr>
          <p:cNvPr id="9" name="Picture 2" descr="The tech of PIXAR part 1: Piper – daring to be different – fxguide">
            <a:extLst>
              <a:ext uri="{FF2B5EF4-FFF2-40B4-BE49-F238E27FC236}">
                <a16:creationId xmlns:a16="http://schemas.microsoft.com/office/drawing/2014/main" id="{B0F0BB93-CCA4-BE74-58C7-65481E12E8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816" t="42042" r="18393" b="30267"/>
          <a:stretch/>
        </p:blipFill>
        <p:spPr bwMode="auto">
          <a:xfrm rot="16200000">
            <a:off x="5408103" y="2346801"/>
            <a:ext cx="1375795" cy="168537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A98B6C9-C851-8411-1391-E16E8EB31641}"/>
              </a:ext>
            </a:extLst>
          </p:cNvPr>
          <p:cNvGrpSpPr/>
          <p:nvPr/>
        </p:nvGrpSpPr>
        <p:grpSpPr>
          <a:xfrm>
            <a:off x="5745260" y="5170688"/>
            <a:ext cx="701480" cy="474132"/>
            <a:chOff x="4456891" y="3966814"/>
            <a:chExt cx="701480" cy="474132"/>
          </a:xfrm>
        </p:grpSpPr>
        <p:grpSp>
          <p:nvGrpSpPr>
            <p:cNvPr id="12" name="Group 11">
              <a:extLst>
                <a:ext uri="{FF2B5EF4-FFF2-40B4-BE49-F238E27FC236}">
                  <a16:creationId xmlns:a16="http://schemas.microsoft.com/office/drawing/2014/main" id="{66C237D3-CBC5-A3B7-6B4F-BB5497D53EA7}"/>
                </a:ext>
              </a:extLst>
            </p:cNvPr>
            <p:cNvGrpSpPr/>
            <p:nvPr/>
          </p:nvGrpSpPr>
          <p:grpSpPr>
            <a:xfrm>
              <a:off x="4456891" y="3966814"/>
              <a:ext cx="701480" cy="474132"/>
              <a:chOff x="4456891" y="3966814"/>
              <a:chExt cx="701480" cy="474132"/>
            </a:xfrm>
          </p:grpSpPr>
          <p:pic>
            <p:nvPicPr>
              <p:cNvPr id="14" name="Picture 2" descr="The tech of PIXAR part 1: Piper – daring to be different – fxguide">
                <a:extLst>
                  <a:ext uri="{FF2B5EF4-FFF2-40B4-BE49-F238E27FC236}">
                    <a16:creationId xmlns:a16="http://schemas.microsoft.com/office/drawing/2014/main" id="{6A531E97-8EF9-94E8-4AA3-CF31AF306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86" t="51223" r="6123" b="21086"/>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76935A9-D67F-18D4-012E-7E88BC313549}"/>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B1BBF5-0286-3118-3C06-0DF992396C3B}"/>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5A9D41-18FF-5296-2770-06D36A0625DB}"/>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290A8A-DEE3-094C-C3F4-5046338FAF24}"/>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CF7641-4D9A-D492-DE66-E2290D24C479}"/>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0A23711-5948-8438-CB0E-7AB629418DF6}"/>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Tree>
    <p:extLst>
      <p:ext uri="{BB962C8B-B14F-4D97-AF65-F5344CB8AC3E}">
        <p14:creationId xmlns:p14="http://schemas.microsoft.com/office/powerpoint/2010/main" val="173047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4" y="1884147"/>
            <a:ext cx="6097508" cy="3785652"/>
          </a:xfrm>
          <a:prstGeom prst="rect">
            <a:avLst/>
          </a:prstGeom>
          <a:noFill/>
        </p:spPr>
        <p:txBody>
          <a:bodyPr wrap="square">
            <a:spAutoFit/>
          </a:bodyPr>
          <a:lstStyle/>
          <a:p>
            <a:r>
              <a:rPr lang="en-US" sz="2400" dirty="0"/>
              <a:t>A soil’s </a:t>
            </a:r>
            <a:r>
              <a:rPr lang="en-US" sz="2400" u="sng" dirty="0"/>
              <a:t>cation exchange capacity</a:t>
            </a:r>
            <a:r>
              <a:rPr lang="en-US" sz="2400" dirty="0"/>
              <a:t> (CEC) is a measure of the total number of negatively-charged surfaces within the soil capable of adsorbing cations.</a:t>
            </a:r>
          </a:p>
          <a:p>
            <a:endParaRPr lang="en-US" sz="2400" dirty="0"/>
          </a:p>
          <a:p>
            <a:r>
              <a:rPr lang="en-US" sz="2400" dirty="0"/>
              <a:t>A soil with a high CEC will be able to capture and store a greater number of cations than a soil with a low CEC.</a:t>
            </a:r>
          </a:p>
          <a:p>
            <a:endParaRPr lang="en-US" sz="2400" dirty="0"/>
          </a:p>
          <a:p>
            <a:r>
              <a:rPr lang="en-US" sz="2400" dirty="0"/>
              <a:t>Both clay and organic matter have a high CEC.</a:t>
            </a:r>
          </a:p>
        </p:txBody>
      </p:sp>
      <p:pic>
        <p:nvPicPr>
          <p:cNvPr id="22" name="Picture 8" descr="Physics4Kids.com: Electricity &amp; Magnetism: Conductors">
            <a:extLst>
              <a:ext uri="{FF2B5EF4-FFF2-40B4-BE49-F238E27FC236}">
                <a16:creationId xmlns:a16="http://schemas.microsoft.com/office/drawing/2014/main" id="{E97C9B42-75DA-8491-9D41-69F7F0239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322" y="2322657"/>
            <a:ext cx="2950248" cy="221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7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grpSp>
        <p:nvGrpSpPr>
          <p:cNvPr id="6" name="Group 5">
            <a:extLst>
              <a:ext uri="{FF2B5EF4-FFF2-40B4-BE49-F238E27FC236}">
                <a16:creationId xmlns:a16="http://schemas.microsoft.com/office/drawing/2014/main" id="{3D7A23FC-4B0F-CE42-0EEE-725AAC6BA27D}"/>
              </a:ext>
            </a:extLst>
          </p:cNvPr>
          <p:cNvGrpSpPr/>
          <p:nvPr/>
        </p:nvGrpSpPr>
        <p:grpSpPr>
          <a:xfrm>
            <a:off x="2845624" y="3087533"/>
            <a:ext cx="701480" cy="474132"/>
            <a:chOff x="4456891" y="3966814"/>
            <a:chExt cx="701480" cy="474132"/>
          </a:xfrm>
        </p:grpSpPr>
        <p:grpSp>
          <p:nvGrpSpPr>
            <p:cNvPr id="7" name="Group 6">
              <a:extLst>
                <a:ext uri="{FF2B5EF4-FFF2-40B4-BE49-F238E27FC236}">
                  <a16:creationId xmlns:a16="http://schemas.microsoft.com/office/drawing/2014/main" id="{A0A94B3B-414C-90B5-19ED-1B40D9DF40EB}"/>
                </a:ext>
              </a:extLst>
            </p:cNvPr>
            <p:cNvGrpSpPr/>
            <p:nvPr/>
          </p:nvGrpSpPr>
          <p:grpSpPr>
            <a:xfrm>
              <a:off x="4456891" y="3966814"/>
              <a:ext cx="701480" cy="474132"/>
              <a:chOff x="4456891" y="3966814"/>
              <a:chExt cx="701480" cy="474132"/>
            </a:xfrm>
          </p:grpSpPr>
          <p:pic>
            <p:nvPicPr>
              <p:cNvPr id="9" name="Picture 2" descr="The tech of PIXAR part 1: Piper – daring to be different – fxguide">
                <a:extLst>
                  <a:ext uri="{FF2B5EF4-FFF2-40B4-BE49-F238E27FC236}">
                    <a16:creationId xmlns:a16="http://schemas.microsoft.com/office/drawing/2014/main" id="{25AC0807-1A49-E68E-3BD1-077EAB964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86" t="51223" r="6123" b="21086"/>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A95E953-1F66-725E-EEC5-8DAFF7C59B72}"/>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CB2611-C08B-4EE3-8F22-6EFC8AC4ED11}"/>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D47EA4-3A51-7A6F-6F82-AD96777CE618}"/>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51DC98-CCC5-2919-72B5-E5954489BBC7}"/>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C817E0-1D58-DB49-3027-B0DAA865242F}"/>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B6467AA-BE19-576E-2F22-4063338C5F70}"/>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5955918F-7EF7-2487-9876-9A3DA9D0B388}"/>
              </a:ext>
            </a:extLst>
          </p:cNvPr>
          <p:cNvSpPr/>
          <p:nvPr/>
        </p:nvSpPr>
        <p:spPr>
          <a:xfrm>
            <a:off x="2329149" y="2385837"/>
            <a:ext cx="735977" cy="569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6" name="Oval 15">
            <a:extLst>
              <a:ext uri="{FF2B5EF4-FFF2-40B4-BE49-F238E27FC236}">
                <a16:creationId xmlns:a16="http://schemas.microsoft.com/office/drawing/2014/main" id="{A36784E9-BC1D-896A-71D8-FC9D9ACF5A04}"/>
              </a:ext>
            </a:extLst>
          </p:cNvPr>
          <p:cNvSpPr/>
          <p:nvPr/>
        </p:nvSpPr>
        <p:spPr>
          <a:xfrm>
            <a:off x="2633337" y="4005478"/>
            <a:ext cx="702099" cy="5486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7" name="Oval 16">
            <a:extLst>
              <a:ext uri="{FF2B5EF4-FFF2-40B4-BE49-F238E27FC236}">
                <a16:creationId xmlns:a16="http://schemas.microsoft.com/office/drawing/2014/main" id="{E4DD75F6-FAAB-BCDA-2E4B-3EC4FF3AB845}"/>
              </a:ext>
            </a:extLst>
          </p:cNvPr>
          <p:cNvSpPr/>
          <p:nvPr/>
        </p:nvSpPr>
        <p:spPr>
          <a:xfrm>
            <a:off x="4066059" y="2394684"/>
            <a:ext cx="807023" cy="5486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8" name="Oval 17">
            <a:extLst>
              <a:ext uri="{FF2B5EF4-FFF2-40B4-BE49-F238E27FC236}">
                <a16:creationId xmlns:a16="http://schemas.microsoft.com/office/drawing/2014/main" id="{1E389524-1D45-F42B-D5CD-54BDBB878438}"/>
              </a:ext>
            </a:extLst>
          </p:cNvPr>
          <p:cNvSpPr/>
          <p:nvPr/>
        </p:nvSpPr>
        <p:spPr>
          <a:xfrm>
            <a:off x="3335438" y="2255583"/>
            <a:ext cx="543484" cy="45244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sp>
        <p:nvSpPr>
          <p:cNvPr id="19" name="Oval 18">
            <a:extLst>
              <a:ext uri="{FF2B5EF4-FFF2-40B4-BE49-F238E27FC236}">
                <a16:creationId xmlns:a16="http://schemas.microsoft.com/office/drawing/2014/main" id="{0A163441-FA32-D2B5-1BB1-AFEA45D04D3D}"/>
              </a:ext>
            </a:extLst>
          </p:cNvPr>
          <p:cNvSpPr/>
          <p:nvPr/>
        </p:nvSpPr>
        <p:spPr>
          <a:xfrm>
            <a:off x="1947312" y="3400800"/>
            <a:ext cx="543484" cy="45244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sp>
        <p:nvSpPr>
          <p:cNvPr id="23" name="Oval 22">
            <a:extLst>
              <a:ext uri="{FF2B5EF4-FFF2-40B4-BE49-F238E27FC236}">
                <a16:creationId xmlns:a16="http://schemas.microsoft.com/office/drawing/2014/main" id="{04C43E50-92CB-68FE-2101-340141EDE3D3}"/>
              </a:ext>
            </a:extLst>
          </p:cNvPr>
          <p:cNvSpPr/>
          <p:nvPr/>
        </p:nvSpPr>
        <p:spPr>
          <a:xfrm>
            <a:off x="4066059" y="3553038"/>
            <a:ext cx="543484" cy="45244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cxnSp>
        <p:nvCxnSpPr>
          <p:cNvPr id="24" name="Straight Connector 23">
            <a:extLst>
              <a:ext uri="{FF2B5EF4-FFF2-40B4-BE49-F238E27FC236}">
                <a16:creationId xmlns:a16="http://schemas.microsoft.com/office/drawing/2014/main" id="{96B82277-DDA3-609E-3634-FA729F14DF19}"/>
              </a:ext>
            </a:extLst>
          </p:cNvPr>
          <p:cNvCxnSpPr>
            <a:cxnSpLocks/>
          </p:cNvCxnSpPr>
          <p:nvPr/>
        </p:nvCxnSpPr>
        <p:spPr>
          <a:xfrm>
            <a:off x="6643065" y="1422850"/>
            <a:ext cx="0" cy="3716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20E5D26-EBA7-93A7-F3D4-5568208DA077}"/>
              </a:ext>
            </a:extLst>
          </p:cNvPr>
          <p:cNvGrpSpPr/>
          <p:nvPr/>
        </p:nvGrpSpPr>
        <p:grpSpPr>
          <a:xfrm>
            <a:off x="9087656" y="2969509"/>
            <a:ext cx="701480" cy="474132"/>
            <a:chOff x="4456891" y="3966814"/>
            <a:chExt cx="701480" cy="474132"/>
          </a:xfrm>
        </p:grpSpPr>
        <p:grpSp>
          <p:nvGrpSpPr>
            <p:cNvPr id="26" name="Group 25">
              <a:extLst>
                <a:ext uri="{FF2B5EF4-FFF2-40B4-BE49-F238E27FC236}">
                  <a16:creationId xmlns:a16="http://schemas.microsoft.com/office/drawing/2014/main" id="{010FFA94-A723-79C6-C300-90704CCD84BA}"/>
                </a:ext>
              </a:extLst>
            </p:cNvPr>
            <p:cNvGrpSpPr/>
            <p:nvPr/>
          </p:nvGrpSpPr>
          <p:grpSpPr>
            <a:xfrm>
              <a:off x="4456891" y="3966814"/>
              <a:ext cx="701480" cy="474132"/>
              <a:chOff x="4456891" y="3966814"/>
              <a:chExt cx="701480" cy="474132"/>
            </a:xfrm>
          </p:grpSpPr>
          <p:pic>
            <p:nvPicPr>
              <p:cNvPr id="28" name="Picture 2" descr="The tech of PIXAR part 1: Piper – daring to be different – fxguide">
                <a:extLst>
                  <a:ext uri="{FF2B5EF4-FFF2-40B4-BE49-F238E27FC236}">
                    <a16:creationId xmlns:a16="http://schemas.microsoft.com/office/drawing/2014/main" id="{9C115D62-FDE6-E2E6-D2AA-9C84F50440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86" t="51223" r="6123" b="21086"/>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642D4475-9AE0-9F3E-6F6D-00296D83D7E9}"/>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D28A5F-5E60-2095-30C5-24FB410F7CD4}"/>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099C3D-F80C-6B4C-18F6-1FD93CA3C23E}"/>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1B4BF3-06C4-C395-6888-6FD55308C1B9}"/>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6F71A3-33DF-546A-CB47-151773F88D07}"/>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B21328F2-3482-2730-11D7-0C62300FB13E}"/>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128A898A-592F-1833-5D0D-05D70D0E2FC0}"/>
              </a:ext>
            </a:extLst>
          </p:cNvPr>
          <p:cNvSpPr/>
          <p:nvPr/>
        </p:nvSpPr>
        <p:spPr>
          <a:xfrm>
            <a:off x="8302477" y="2413406"/>
            <a:ext cx="900288" cy="46656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5" name="Oval 34">
            <a:extLst>
              <a:ext uri="{FF2B5EF4-FFF2-40B4-BE49-F238E27FC236}">
                <a16:creationId xmlns:a16="http://schemas.microsoft.com/office/drawing/2014/main" id="{922CE53E-B73A-DE1C-A0FB-CE0A32E01ED6}"/>
              </a:ext>
            </a:extLst>
          </p:cNvPr>
          <p:cNvSpPr/>
          <p:nvPr/>
        </p:nvSpPr>
        <p:spPr>
          <a:xfrm>
            <a:off x="8484771" y="3672166"/>
            <a:ext cx="861816" cy="46656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6" name="Oval 35">
            <a:extLst>
              <a:ext uri="{FF2B5EF4-FFF2-40B4-BE49-F238E27FC236}">
                <a16:creationId xmlns:a16="http://schemas.microsoft.com/office/drawing/2014/main" id="{75EE4C9A-1E12-45AC-9A06-C8FA7E96FF6C}"/>
              </a:ext>
            </a:extLst>
          </p:cNvPr>
          <p:cNvSpPr/>
          <p:nvPr/>
        </p:nvSpPr>
        <p:spPr>
          <a:xfrm>
            <a:off x="9916158" y="2991027"/>
            <a:ext cx="879171" cy="46656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7" name="Oval 36">
            <a:extLst>
              <a:ext uri="{FF2B5EF4-FFF2-40B4-BE49-F238E27FC236}">
                <a16:creationId xmlns:a16="http://schemas.microsoft.com/office/drawing/2014/main" id="{33A27D17-68A8-8B4C-29A1-94E681E384FB}"/>
              </a:ext>
            </a:extLst>
          </p:cNvPr>
          <p:cNvSpPr/>
          <p:nvPr/>
        </p:nvSpPr>
        <p:spPr>
          <a:xfrm>
            <a:off x="9726248" y="2092839"/>
            <a:ext cx="693020" cy="548659"/>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
        <p:nvSpPr>
          <p:cNvPr id="38" name="Oval 37">
            <a:extLst>
              <a:ext uri="{FF2B5EF4-FFF2-40B4-BE49-F238E27FC236}">
                <a16:creationId xmlns:a16="http://schemas.microsoft.com/office/drawing/2014/main" id="{57F7A43B-5090-FDBC-FADC-35267464181A}"/>
              </a:ext>
            </a:extLst>
          </p:cNvPr>
          <p:cNvSpPr/>
          <p:nvPr/>
        </p:nvSpPr>
        <p:spPr>
          <a:xfrm>
            <a:off x="9569649" y="3590073"/>
            <a:ext cx="693020" cy="548659"/>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
        <p:nvSpPr>
          <p:cNvPr id="39" name="Oval 38">
            <a:extLst>
              <a:ext uri="{FF2B5EF4-FFF2-40B4-BE49-F238E27FC236}">
                <a16:creationId xmlns:a16="http://schemas.microsoft.com/office/drawing/2014/main" id="{E01F6249-58D5-1BBF-01E9-2E82F5DE3CCD}"/>
              </a:ext>
            </a:extLst>
          </p:cNvPr>
          <p:cNvSpPr/>
          <p:nvPr/>
        </p:nvSpPr>
        <p:spPr>
          <a:xfrm>
            <a:off x="8246585" y="3050782"/>
            <a:ext cx="693020" cy="548659"/>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Tree>
    <p:extLst>
      <p:ext uri="{BB962C8B-B14F-4D97-AF65-F5344CB8AC3E}">
        <p14:creationId xmlns:p14="http://schemas.microsoft.com/office/powerpoint/2010/main" val="13162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96296E-6 L 0.03802 0.0831 " pathEditMode="relative" rAng="0" ptsTypes="AA">
                                      <p:cBhvr>
                                        <p:cTn id="6" dur="2000" fill="hold"/>
                                        <p:tgtEl>
                                          <p:spTgt spid="15"/>
                                        </p:tgtEl>
                                        <p:attrNameLst>
                                          <p:attrName>ppt_x</p:attrName>
                                          <p:attrName>ppt_y</p:attrName>
                                        </p:attrNameLst>
                                      </p:cBhvr>
                                      <p:rCtr x="1901" y="4144"/>
                                    </p:animMotion>
                                  </p:childTnLst>
                                </p:cTn>
                              </p:par>
                              <p:par>
                                <p:cTn id="7" presetID="42" presetClass="path" presetSubtype="0" accel="50000" decel="50000" fill="hold" grpId="0" nodeType="withEffect">
                                  <p:stCondLst>
                                    <p:cond delay="0"/>
                                  </p:stCondLst>
                                  <p:childTnLst>
                                    <p:animMotion origin="layout" path="M -1.25E-6 -3.7037E-6 L 0.05625 -0.04814 " pathEditMode="relative" rAng="0" ptsTypes="AA">
                                      <p:cBhvr>
                                        <p:cTn id="8" dur="2000" fill="hold"/>
                                        <p:tgtEl>
                                          <p:spTgt spid="19"/>
                                        </p:tgtEl>
                                        <p:attrNameLst>
                                          <p:attrName>ppt_x</p:attrName>
                                          <p:attrName>ppt_y</p:attrName>
                                        </p:attrNameLst>
                                      </p:cBhvr>
                                      <p:rCtr x="2812" y="-2407"/>
                                    </p:animMotion>
                                  </p:childTnLst>
                                </p:cTn>
                              </p:par>
                              <p:par>
                                <p:cTn id="9" presetID="42" presetClass="path" presetSubtype="0" accel="50000" decel="50000" fill="hold" grpId="0" nodeType="withEffect">
                                  <p:stCondLst>
                                    <p:cond delay="0"/>
                                  </p:stCondLst>
                                  <p:childTnLst>
                                    <p:animMotion origin="layout" path="M -1.04167E-6 -4.07407E-6 L 0.00938 -0.12476 " pathEditMode="relative" rAng="0" ptsTypes="AA">
                                      <p:cBhvr>
                                        <p:cTn id="10" dur="2000" fill="hold"/>
                                        <p:tgtEl>
                                          <p:spTgt spid="16"/>
                                        </p:tgtEl>
                                        <p:attrNameLst>
                                          <p:attrName>ppt_x</p:attrName>
                                          <p:attrName>ppt_y</p:attrName>
                                        </p:attrNameLst>
                                      </p:cBhvr>
                                      <p:rCtr x="469" y="-6250"/>
                                    </p:animMotion>
                                  </p:childTnLst>
                                </p:cTn>
                              </p:par>
                              <p:par>
                                <p:cTn id="11" presetID="42" presetClass="path" presetSubtype="0" accel="50000" decel="50000" fill="hold" grpId="0" nodeType="withEffect">
                                  <p:stCondLst>
                                    <p:cond delay="0"/>
                                  </p:stCondLst>
                                  <p:childTnLst>
                                    <p:animMotion origin="layout" path="M 2.29167E-6 4.44444E-6 L -0.07591 -0.05371 " pathEditMode="relative" rAng="0" ptsTypes="AA">
                                      <p:cBhvr>
                                        <p:cTn id="12" dur="2000" fill="hold"/>
                                        <p:tgtEl>
                                          <p:spTgt spid="23"/>
                                        </p:tgtEl>
                                        <p:attrNameLst>
                                          <p:attrName>ppt_x</p:attrName>
                                          <p:attrName>ppt_y</p:attrName>
                                        </p:attrNameLst>
                                      </p:cBhvr>
                                      <p:rCtr x="-3802" y="-2685"/>
                                    </p:animMotion>
                                  </p:childTnLst>
                                </p:cTn>
                              </p:par>
                              <p:par>
                                <p:cTn id="13" presetID="42" presetClass="path" presetSubtype="0" accel="50000" decel="50000" fill="hold" grpId="0" nodeType="withEffect">
                                  <p:stCondLst>
                                    <p:cond delay="0"/>
                                  </p:stCondLst>
                                  <p:childTnLst>
                                    <p:animMotion origin="layout" path="M 1.04167E-6 -3.7037E-7 L -0.06003 0.10671 " pathEditMode="relative" rAng="0" ptsTypes="AA">
                                      <p:cBhvr>
                                        <p:cTn id="14" dur="2000" fill="hold"/>
                                        <p:tgtEl>
                                          <p:spTgt spid="17"/>
                                        </p:tgtEl>
                                        <p:attrNameLst>
                                          <p:attrName>ppt_x</p:attrName>
                                          <p:attrName>ppt_y</p:attrName>
                                        </p:attrNameLst>
                                      </p:cBhvr>
                                      <p:rCtr x="-3008" y="5324"/>
                                    </p:animMotion>
                                  </p:childTnLst>
                                </p:cTn>
                              </p:par>
                              <p:par>
                                <p:cTn id="15" presetID="42" presetClass="path" presetSubtype="0" accel="50000" decel="50000" fill="hold" grpId="0" nodeType="withEffect">
                                  <p:stCondLst>
                                    <p:cond delay="0"/>
                                  </p:stCondLst>
                                  <p:childTnLst>
                                    <p:animMotion origin="layout" path="M -3.33333E-6 4.44444E-6 L -0.02968 0.08981 " pathEditMode="relative" rAng="0" ptsTypes="AA">
                                      <p:cBhvr>
                                        <p:cTn id="16" dur="2000" fill="hold"/>
                                        <p:tgtEl>
                                          <p:spTgt spid="18"/>
                                        </p:tgtEl>
                                        <p:attrNameLst>
                                          <p:attrName>ppt_x</p:attrName>
                                          <p:attrName>ppt_y</p:attrName>
                                        </p:attrNameLst>
                                      </p:cBhvr>
                                      <p:rCtr x="-1484" y="449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45833E-6 3.7037E-7 L -0.01927 -0.21273 " pathEditMode="relative" rAng="0" ptsTypes="AA">
                                      <p:cBhvr>
                                        <p:cTn id="20" dur="2000" fill="hold"/>
                                        <p:tgtEl>
                                          <p:spTgt spid="34"/>
                                        </p:tgtEl>
                                        <p:attrNameLst>
                                          <p:attrName>ppt_x</p:attrName>
                                          <p:attrName>ppt_y</p:attrName>
                                        </p:attrNameLst>
                                      </p:cBhvr>
                                      <p:rCtr x="-964" y="-10648"/>
                                    </p:animMotion>
                                  </p:childTnLst>
                                </p:cTn>
                              </p:par>
                              <p:par>
                                <p:cTn id="21" presetID="42" presetClass="path" presetSubtype="0" accel="50000" decel="50000" fill="hold" grpId="0" nodeType="withEffect">
                                  <p:stCondLst>
                                    <p:cond delay="0"/>
                                  </p:stCondLst>
                                  <p:childTnLst>
                                    <p:animMotion origin="layout" path="M 3.125E-6 -4.44444E-6 L -0.05196 0.14838 " pathEditMode="relative" rAng="0" ptsTypes="AA">
                                      <p:cBhvr>
                                        <p:cTn id="22" dur="2000" fill="hold"/>
                                        <p:tgtEl>
                                          <p:spTgt spid="35"/>
                                        </p:tgtEl>
                                        <p:attrNameLst>
                                          <p:attrName>ppt_x</p:attrName>
                                          <p:attrName>ppt_y</p:attrName>
                                        </p:attrNameLst>
                                      </p:cBhvr>
                                      <p:rCtr x="-2604" y="7407"/>
                                    </p:animMotion>
                                  </p:childTnLst>
                                </p:cTn>
                              </p:par>
                              <p:par>
                                <p:cTn id="23" presetID="42" presetClass="path" presetSubtype="0" accel="50000" decel="50000" fill="hold" grpId="0" nodeType="withEffect">
                                  <p:stCondLst>
                                    <p:cond delay="0"/>
                                  </p:stCondLst>
                                  <p:childTnLst>
                                    <p:animMotion origin="layout" path="M 1.04167E-6 1.11111E-6 L 0.11888 -0.08426 " pathEditMode="relative" rAng="0" ptsTypes="AA">
                                      <p:cBhvr>
                                        <p:cTn id="24" dur="2000" fill="hold"/>
                                        <p:tgtEl>
                                          <p:spTgt spid="36"/>
                                        </p:tgtEl>
                                        <p:attrNameLst>
                                          <p:attrName>ppt_x</p:attrName>
                                          <p:attrName>ppt_y</p:attrName>
                                        </p:attrNameLst>
                                      </p:cBhvr>
                                      <p:rCtr x="5937" y="-4213"/>
                                    </p:animMotion>
                                  </p:childTnLst>
                                </p:cTn>
                              </p:par>
                              <p:par>
                                <p:cTn id="25" presetID="42" presetClass="path" presetSubtype="0" accel="50000" decel="50000" fill="hold" grpId="0" nodeType="withEffect">
                                  <p:stCondLst>
                                    <p:cond delay="0"/>
                                  </p:stCondLst>
                                  <p:childTnLst>
                                    <p:animMotion origin="layout" path="M -1.875E-6 0.00648 L 0.08919 -0.16019 " pathEditMode="relative" rAng="0" ptsTypes="AA">
                                      <p:cBhvr>
                                        <p:cTn id="26" dur="2000" fill="hold"/>
                                        <p:tgtEl>
                                          <p:spTgt spid="37"/>
                                        </p:tgtEl>
                                        <p:attrNameLst>
                                          <p:attrName>ppt_x</p:attrName>
                                          <p:attrName>ppt_y</p:attrName>
                                        </p:attrNameLst>
                                      </p:cBhvr>
                                      <p:rCtr x="4453" y="-8333"/>
                                    </p:animMotion>
                                  </p:childTnLst>
                                </p:cTn>
                              </p:par>
                              <p:par>
                                <p:cTn id="27" presetID="42" presetClass="path" presetSubtype="0" accel="50000" decel="50000" fill="hold" grpId="0" nodeType="withEffect">
                                  <p:stCondLst>
                                    <p:cond delay="0"/>
                                  </p:stCondLst>
                                  <p:childTnLst>
                                    <p:animMotion origin="layout" path="M -1.25E-6 4.07407E-6 L 0.02721 0.20393 " pathEditMode="relative" rAng="0" ptsTypes="AA">
                                      <p:cBhvr>
                                        <p:cTn id="28" dur="2000" fill="hold"/>
                                        <p:tgtEl>
                                          <p:spTgt spid="38"/>
                                        </p:tgtEl>
                                        <p:attrNameLst>
                                          <p:attrName>ppt_x</p:attrName>
                                          <p:attrName>ppt_y</p:attrName>
                                        </p:attrNameLst>
                                      </p:cBhvr>
                                      <p:rCtr x="1354" y="10185"/>
                                    </p:animMotion>
                                  </p:childTnLst>
                                </p:cTn>
                              </p:par>
                              <p:par>
                                <p:cTn id="29" presetID="42" presetClass="path" presetSubtype="0" accel="50000" decel="50000" fill="hold" grpId="0" nodeType="withEffect">
                                  <p:stCondLst>
                                    <p:cond delay="0"/>
                                  </p:stCondLst>
                                  <p:childTnLst>
                                    <p:animMotion origin="layout" path="M 2.29167E-6 -2.22222E-6 L -0.08242 0.07246 " pathEditMode="relative" rAng="0" ptsTypes="AA">
                                      <p:cBhvr>
                                        <p:cTn id="30" dur="2000" fill="hold"/>
                                        <p:tgtEl>
                                          <p:spTgt spid="39"/>
                                        </p:tgtEl>
                                        <p:attrNameLst>
                                          <p:attrName>ppt_x</p:attrName>
                                          <p:attrName>ppt_y</p:attrName>
                                        </p:attrNameLst>
                                      </p:cBhvr>
                                      <p:rCtr x="-4128"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3"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5043368"/>
          </a:xfrm>
          <a:prstGeom prst="rect">
            <a:avLst/>
          </a:prstGeom>
          <a:noFill/>
        </p:spPr>
        <p:txBody>
          <a:bodyPr wrap="square">
            <a:spAutoFit/>
          </a:bodyPr>
          <a:lstStyle/>
          <a:p>
            <a:r>
              <a:rPr lang="en-US" sz="2400" u="sng" dirty="0">
                <a:latin typeface="+mn-lt"/>
              </a:rPr>
              <a:t>Objectives</a:t>
            </a:r>
          </a:p>
          <a:p>
            <a:endParaRPr lang="en-US" sz="2400" dirty="0">
              <a:latin typeface="+mn-lt"/>
            </a:endParaRPr>
          </a:p>
          <a:p>
            <a:pPr marR="0" lvl="0">
              <a:lnSpc>
                <a:spcPct val="107000"/>
              </a:lnSpc>
              <a:spcBef>
                <a:spcPts val="375"/>
              </a:spcBef>
              <a:spcAft>
                <a:spcPts val="0"/>
              </a:spcAft>
              <a:buSzPts val="1000"/>
              <a:tabLst>
                <a:tab pos="457200" algn="l"/>
              </a:tabLst>
            </a:pPr>
            <a:r>
              <a:rPr lang="en-US" sz="2400" dirty="0">
                <a:latin typeface="+mn-lt"/>
              </a:rPr>
              <a:t>1. </a:t>
            </a:r>
            <a:r>
              <a:rPr lang="en-US" sz="2400" dirty="0">
                <a:effectLst/>
                <a:latin typeface="+mn-lt"/>
                <a:ea typeface="Times New Roman" panose="02020603050405020304" pitchFamily="18" charset="0"/>
                <a:cs typeface="Times New Roman" panose="02020603050405020304" pitchFamily="18" charset="0"/>
              </a:rPr>
              <a:t>Students will discover that soils physically and chemically filter impurities out of water. </a:t>
            </a:r>
            <a:endParaRPr lang="en-US" sz="2400" dirty="0">
              <a:effectLst/>
              <a:latin typeface="+mn-lt"/>
              <a:ea typeface="Calibri" panose="020F0502020204030204" pitchFamily="34" charset="0"/>
              <a:cs typeface="Times New Roman" panose="02020603050405020304" pitchFamily="18" charset="0"/>
            </a:endParaRPr>
          </a:p>
          <a:p>
            <a:pPr marR="0" lvl="0">
              <a:lnSpc>
                <a:spcPct val="107000"/>
              </a:lnSpc>
              <a:spcBef>
                <a:spcPts val="375"/>
              </a:spcBef>
              <a:spcAft>
                <a:spcPts val="0"/>
              </a:spcAft>
              <a:buSzPts val="1000"/>
              <a:tabLst>
                <a:tab pos="457200" algn="l"/>
              </a:tabLst>
            </a:pPr>
            <a:r>
              <a:rPr lang="en-US" sz="2400" dirty="0">
                <a:effectLst/>
                <a:latin typeface="+mn-lt"/>
                <a:ea typeface="Times New Roman" panose="02020603050405020304" pitchFamily="18" charset="0"/>
                <a:cs typeface="Times New Roman" panose="02020603050405020304" pitchFamily="18" charset="0"/>
              </a:rPr>
              <a:t>2. Students will discover the role of soil in creating clean drinking water. </a:t>
            </a:r>
          </a:p>
          <a:p>
            <a:pPr marR="0" lvl="0">
              <a:lnSpc>
                <a:spcPct val="107000"/>
              </a:lnSpc>
              <a:spcBef>
                <a:spcPts val="375"/>
              </a:spcBef>
              <a:spcAft>
                <a:spcPts val="0"/>
              </a:spcAft>
              <a:buSzPts val="1000"/>
              <a:tabLst>
                <a:tab pos="457200" algn="l"/>
              </a:tabLst>
            </a:pPr>
            <a:endParaRPr lang="en-US" sz="2400" dirty="0">
              <a:ea typeface="Calibri" panose="020F0502020204030204" pitchFamily="34" charset="0"/>
              <a:cs typeface="Times New Roman" panose="02020603050405020304" pitchFamily="18" charset="0"/>
            </a:endParaRPr>
          </a:p>
          <a:p>
            <a:pPr>
              <a:lnSpc>
                <a:spcPct val="150000"/>
              </a:lnSpc>
            </a:pPr>
            <a:r>
              <a:rPr lang="en-US" sz="2400" dirty="0"/>
              <a:t>Meets the following Next Generation Science Standards:</a:t>
            </a:r>
          </a:p>
          <a:p>
            <a:pPr marL="742950" lvl="1" indent="-285750">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PS1.A: Structure of matter</a:t>
            </a:r>
          </a:p>
          <a:p>
            <a:pPr marL="742950" lvl="1" indent="-285750">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PS1.B: Chemical reactions</a:t>
            </a:r>
            <a:endParaRPr lang="en-US" sz="2400" dirty="0"/>
          </a:p>
          <a:p>
            <a:pPr marR="0" lvl="0">
              <a:lnSpc>
                <a:spcPct val="107000"/>
              </a:lnSpc>
              <a:spcBef>
                <a:spcPts val="375"/>
              </a:spcBef>
              <a:spcAft>
                <a:spcPts val="0"/>
              </a:spcAft>
              <a:buSzPts val="1000"/>
              <a:tabLst>
                <a:tab pos="457200" algn="l"/>
              </a:tabLst>
            </a:pPr>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2036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5078313"/>
          </a:xfrm>
          <a:prstGeom prst="rect">
            <a:avLst/>
          </a:prstGeom>
          <a:noFill/>
        </p:spPr>
        <p:txBody>
          <a:bodyPr wrap="square">
            <a:spAutoFit/>
          </a:bodyPr>
          <a:lstStyle/>
          <a:p>
            <a:r>
              <a:rPr lang="en-US" sz="2400" u="sng" dirty="0"/>
              <a:t>Materials and Preparation</a:t>
            </a:r>
          </a:p>
          <a:p>
            <a:endParaRPr lang="en-US" sz="2400" dirty="0"/>
          </a:p>
          <a:p>
            <a:pPr marL="285750" indent="-285750">
              <a:lnSpc>
                <a:spcPct val="150000"/>
              </a:lnSpc>
              <a:buFont typeface="Arial" panose="020B0604020202020204" pitchFamily="34" charset="0"/>
              <a:buChar char="•"/>
            </a:pPr>
            <a:r>
              <a:rPr lang="en-US" sz="2400" dirty="0">
                <a:latin typeface="+mn-lt"/>
              </a:rPr>
              <a:t>3 oz and 5 oz paper cups</a:t>
            </a:r>
          </a:p>
          <a:p>
            <a:pPr marL="285750" indent="-285750">
              <a:lnSpc>
                <a:spcPct val="150000"/>
              </a:lnSpc>
              <a:buFont typeface="Arial" panose="020B0604020202020204" pitchFamily="34" charset="0"/>
              <a:buChar char="•"/>
            </a:pPr>
            <a:r>
              <a:rPr lang="en-US" sz="2400" dirty="0">
                <a:latin typeface="+mn-lt"/>
              </a:rPr>
              <a:t>play sand </a:t>
            </a:r>
          </a:p>
          <a:p>
            <a:pPr marL="285750" indent="-285750">
              <a:lnSpc>
                <a:spcPct val="150000"/>
              </a:lnSpc>
              <a:buFont typeface="Arial" panose="020B0604020202020204" pitchFamily="34" charset="0"/>
              <a:buChar char="•"/>
            </a:pPr>
            <a:r>
              <a:rPr lang="en-US" sz="2400" dirty="0">
                <a:latin typeface="+mn-lt"/>
              </a:rPr>
              <a:t>natural soil </a:t>
            </a:r>
          </a:p>
          <a:p>
            <a:pPr marL="285750" indent="-285750">
              <a:lnSpc>
                <a:spcPct val="150000"/>
              </a:lnSpc>
              <a:buFont typeface="Arial" panose="020B0604020202020204" pitchFamily="34" charset="0"/>
              <a:buChar char="•"/>
            </a:pPr>
            <a:r>
              <a:rPr lang="en-US" sz="2400" dirty="0">
                <a:latin typeface="+mn-lt"/>
              </a:rPr>
              <a:t>grape </a:t>
            </a:r>
            <a:r>
              <a:rPr lang="en-US" sz="2400" dirty="0" err="1">
                <a:latin typeface="+mn-lt"/>
              </a:rPr>
              <a:t>Kool-aid</a:t>
            </a:r>
            <a:endParaRPr lang="en-US" sz="2400" dirty="0">
              <a:latin typeface="+mn-lt"/>
            </a:endParaRPr>
          </a:p>
          <a:p>
            <a:pPr marL="285750" indent="-285750">
              <a:lnSpc>
                <a:spcPct val="150000"/>
              </a:lnSpc>
              <a:buFont typeface="Arial" panose="020B0604020202020204" pitchFamily="34" charset="0"/>
              <a:buChar char="•"/>
            </a:pPr>
            <a:r>
              <a:rPr lang="en-US" sz="2400" dirty="0">
                <a:latin typeface="+mn-lt"/>
              </a:rPr>
              <a:t>toothpicks</a:t>
            </a:r>
          </a:p>
          <a:p>
            <a:pPr marL="285750" indent="-285750">
              <a:lnSpc>
                <a:spcPct val="150000"/>
              </a:lnSpc>
              <a:buFont typeface="Arial" panose="020B0604020202020204" pitchFamily="34" charset="0"/>
              <a:buChar char="•"/>
            </a:pPr>
            <a:r>
              <a:rPr lang="en-US" sz="2400" dirty="0">
                <a:latin typeface="+mn-lt"/>
              </a:rPr>
              <a:t>other colors, e.g., green, red, orange, yellow food coloring </a:t>
            </a:r>
          </a:p>
          <a:p>
            <a:pPr marL="285750" indent="-285750">
              <a:lnSpc>
                <a:spcPct val="150000"/>
              </a:lnSpc>
              <a:buFont typeface="Arial" panose="020B0604020202020204" pitchFamily="34" charset="0"/>
              <a:buChar char="•"/>
            </a:pPr>
            <a:r>
              <a:rPr lang="en-US" sz="2400" dirty="0"/>
              <a:t>“</a:t>
            </a:r>
            <a:r>
              <a:rPr lang="en-US" sz="2400" dirty="0">
                <a:latin typeface="+mn-lt"/>
              </a:rPr>
              <a:t>floaties”</a:t>
            </a:r>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46499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2325481"/>
            <a:ext cx="9535274" cy="2677656"/>
          </a:xfrm>
          <a:prstGeom prst="rect">
            <a:avLst/>
          </a:prstGeom>
          <a:noFill/>
        </p:spPr>
        <p:txBody>
          <a:bodyPr wrap="square">
            <a:spAutoFit/>
          </a:bodyPr>
          <a:lstStyle/>
          <a:p>
            <a:r>
              <a:rPr lang="en-US" sz="2400" dirty="0"/>
              <a:t>*Note: The results are more dramatic if the play sand has been sieved to remove the smaller particles. If you do not have soil sieves, you can use a colander or a spaghetti strainer if the holes are small. Another material that makes a good sieve is screening.  A fine screen attached to a small frame makes an excellent sieve.  </a:t>
            </a:r>
          </a:p>
          <a:p>
            <a:endParaRPr lang="en-US" sz="2400"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36819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2539</Words>
  <Application>Microsoft Office PowerPoint</Application>
  <PresentationFormat>Widescreen</PresentationFormat>
  <Paragraphs>336</Paragraphs>
  <Slides>34</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Symbol</vt:lpstr>
      <vt:lpstr>Office Theme</vt:lpstr>
      <vt:lpstr>Custom Design</vt:lpstr>
      <vt:lpstr>PowerPoint Presentation</vt:lpstr>
      <vt:lpstr>Introduction</vt:lpstr>
      <vt:lpstr>Introduction</vt:lpstr>
      <vt:lpstr>Introduction</vt:lpstr>
      <vt:lpstr>Introduction</vt:lpstr>
      <vt:lpstr>Introduction</vt:lpstr>
      <vt:lpstr>Soil is a Filter Activity </vt:lpstr>
      <vt:lpstr>Soil is a Filter Activity </vt:lpstr>
      <vt:lpstr>Soil is a Filter Activity </vt:lpstr>
      <vt:lpstr>Soil is a Filter Activity </vt:lpstr>
      <vt:lpstr>Soil is a Filter Activity </vt:lpstr>
      <vt:lpstr>Soil is a Filter Activity </vt:lpstr>
      <vt:lpstr>Soil is a Filter Activity </vt:lpstr>
      <vt:lpstr>Soil is a Filter Activity</vt:lpstr>
      <vt:lpstr>Soil is a Filter Activity </vt:lpstr>
      <vt:lpstr>Soil is a Filter Activity </vt:lpstr>
      <vt:lpstr>Soil is a Filter Activity </vt:lpstr>
      <vt:lpstr>Soil is a Filter Activity </vt:lpstr>
      <vt:lpstr>Soil is a Filter Activity </vt:lpstr>
      <vt:lpstr>Soil is a Filter Activity </vt:lpstr>
      <vt:lpstr>Take-home message </vt:lpstr>
      <vt:lpstr>Soil pH Activity</vt:lpstr>
      <vt:lpstr>Soil pH Activity</vt:lpstr>
      <vt:lpstr>Soil pH Activity</vt:lpstr>
      <vt:lpstr>Soil pH Activity</vt:lpstr>
      <vt:lpstr>Soil pH Activity</vt:lpstr>
      <vt:lpstr>Soil pH Activity</vt:lpstr>
      <vt:lpstr>Soil pH Activity</vt:lpstr>
      <vt:lpstr>Soil pH Activity</vt:lpstr>
      <vt:lpstr>Soil pH Activity</vt:lpstr>
      <vt:lpstr>Soil pH Activity</vt:lpstr>
      <vt:lpstr>Soil pH Activity</vt:lpstr>
      <vt:lpstr>Soil pH Activity</vt:lpstr>
      <vt:lpstr>Soil Chemistry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20</cp:revision>
  <cp:lastPrinted>2022-08-15T21:26:36Z</cp:lastPrinted>
  <dcterms:created xsi:type="dcterms:W3CDTF">2022-06-03T14:17:32Z</dcterms:created>
  <dcterms:modified xsi:type="dcterms:W3CDTF">2022-10-10T17:53:59Z</dcterms:modified>
</cp:coreProperties>
</file>