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94"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hQR8dtCBChomclqCNntB9hy1G80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159" autoAdjust="0"/>
  </p:normalViewPr>
  <p:slideViewPr>
    <p:cSldViewPr snapToGrid="0">
      <p:cViewPr varScale="1">
        <p:scale>
          <a:sx n="57" d="100"/>
          <a:sy n="57" d="100"/>
        </p:scale>
        <p:origin x="92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5439494564499687E-2"/>
          <c:y val="1.4577594123048668E-2"/>
          <c:w val="0.95456050543550031"/>
          <c:h val="0.9708448117539028"/>
        </c:manualLayout>
      </c:layout>
      <c:pie3DChart>
        <c:varyColors val="1"/>
        <c:ser>
          <c:idx val="0"/>
          <c:order val="0"/>
          <c:tx>
            <c:strRef>
              <c:f>Sheet1!$B$1</c:f>
              <c:strCache>
                <c:ptCount val="1"/>
                <c:pt idx="0">
                  <c:v>Sales</c:v>
                </c:pt>
              </c:strCache>
            </c:strRef>
          </c:tx>
          <c:dPt>
            <c:idx val="0"/>
            <c:bubble3D val="0"/>
            <c:spPr>
              <a:solidFill>
                <a:schemeClr val="accent3">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F16B-4479-8BC9-48F9B4BA59DC}"/>
              </c:ext>
            </c:extLst>
          </c:dPt>
          <c:dPt>
            <c:idx val="1"/>
            <c:bubble3D val="0"/>
            <c:spPr>
              <a:solidFill>
                <a:schemeClr val="bg2">
                  <a:lumMod val="40000"/>
                  <a:lumOff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F16B-4479-8BC9-48F9B4BA59DC}"/>
              </c:ext>
            </c:extLst>
          </c:dPt>
          <c:dPt>
            <c:idx val="2"/>
            <c:bubble3D val="0"/>
            <c:spPr>
              <a:solidFill>
                <a:schemeClr val="tx2"/>
              </a:solidFill>
              <a:ln w="25400">
                <a:solidFill>
                  <a:schemeClr val="lt1"/>
                </a:solidFill>
              </a:ln>
              <a:effectLst/>
              <a:sp3d contourW="25400">
                <a:contourClr>
                  <a:schemeClr val="lt1"/>
                </a:contourClr>
              </a:sp3d>
            </c:spPr>
            <c:extLst>
              <c:ext xmlns:c16="http://schemas.microsoft.com/office/drawing/2014/chart" uri="{C3380CC4-5D6E-409C-BE32-E72D297353CC}">
                <c16:uniqueId val="{00000005-F16B-4479-8BC9-48F9B4BA59DC}"/>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F16B-4479-8BC9-48F9B4BA59DC}"/>
              </c:ext>
            </c:extLst>
          </c:dPt>
          <c:cat>
            <c:strRef>
              <c:f>Sheet1!$A$2:$A$5</c:f>
              <c:strCache>
                <c:ptCount val="3"/>
                <c:pt idx="0">
                  <c:v>1st Qtr</c:v>
                </c:pt>
                <c:pt idx="1">
                  <c:v>2nd Qtr</c:v>
                </c:pt>
                <c:pt idx="2">
                  <c:v>3rd Qtr</c:v>
                </c:pt>
              </c:strCache>
            </c:strRef>
          </c:cat>
          <c:val>
            <c:numRef>
              <c:f>Sheet1!$B$2:$B$5</c:f>
              <c:numCache>
                <c:formatCode>General</c:formatCode>
                <c:ptCount val="4"/>
                <c:pt idx="0">
                  <c:v>50</c:v>
                </c:pt>
                <c:pt idx="1">
                  <c:v>25</c:v>
                </c:pt>
                <c:pt idx="2">
                  <c:v>25</c:v>
                </c:pt>
              </c:numCache>
            </c:numRef>
          </c:val>
          <c:extLst>
            <c:ext xmlns:c16="http://schemas.microsoft.com/office/drawing/2014/chart" uri="{C3380CC4-5D6E-409C-BE32-E72D297353CC}">
              <c16:uniqueId val="{00000008-F16B-4479-8BC9-48F9B4BA59DC}"/>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0.54525</cdr:x>
      <cdr:y>0.34709</cdr:y>
    </cdr:from>
    <cdr:to>
      <cdr:x>0.86666</cdr:x>
      <cdr:y>0.44964</cdr:y>
    </cdr:to>
    <cdr:sp macro="" textlink="">
      <cdr:nvSpPr>
        <cdr:cNvPr id="2" name="TextBox 1">
          <a:extLst xmlns:a="http://schemas.openxmlformats.org/drawingml/2006/main">
            <a:ext uri="{FF2B5EF4-FFF2-40B4-BE49-F238E27FC236}">
              <a16:creationId xmlns:a16="http://schemas.microsoft.com/office/drawing/2014/main" id="{072937D2-73A6-496D-922A-BA8763F7A8A6}"/>
            </a:ext>
          </a:extLst>
        </cdr:cNvPr>
        <cdr:cNvSpPr txBox="1"/>
      </cdr:nvSpPr>
      <cdr:spPr>
        <a:xfrm xmlns:a="http://schemas.openxmlformats.org/drawingml/2006/main">
          <a:off x="1598038" y="852965"/>
          <a:ext cx="942000" cy="252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Solid ~ 50%</a:t>
          </a:r>
        </a:p>
      </cdr:txBody>
    </cdr:sp>
  </cdr:relSizeAnchor>
  <cdr:relSizeAnchor xmlns:cdr="http://schemas.openxmlformats.org/drawingml/2006/chartDrawing">
    <cdr:from>
      <cdr:x>0.18719</cdr:x>
      <cdr:y>0.313</cdr:y>
    </cdr:from>
    <cdr:to>
      <cdr:x>0.53678</cdr:x>
      <cdr:y>0.44777</cdr:y>
    </cdr:to>
    <cdr:sp macro="" textlink="">
      <cdr:nvSpPr>
        <cdr:cNvPr id="3" name="TextBox 2">
          <a:extLst xmlns:a="http://schemas.openxmlformats.org/drawingml/2006/main">
            <a:ext uri="{FF2B5EF4-FFF2-40B4-BE49-F238E27FC236}">
              <a16:creationId xmlns:a16="http://schemas.microsoft.com/office/drawing/2014/main" id="{8F208497-39E1-4B2B-B5EE-F0F43A605988}"/>
            </a:ext>
          </a:extLst>
        </cdr:cNvPr>
        <cdr:cNvSpPr txBox="1"/>
      </cdr:nvSpPr>
      <cdr:spPr>
        <a:xfrm xmlns:a="http://schemas.openxmlformats.org/drawingml/2006/main">
          <a:off x="575508" y="1090739"/>
          <a:ext cx="1074786" cy="4696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Liquid ~ 25%</a:t>
          </a:r>
        </a:p>
      </cdr:txBody>
    </cdr:sp>
  </cdr:relSizeAnchor>
  <cdr:relSizeAnchor xmlns:cdr="http://schemas.openxmlformats.org/drawingml/2006/chartDrawing">
    <cdr:from>
      <cdr:x>0.18974</cdr:x>
      <cdr:y>0.4512</cdr:y>
    </cdr:from>
    <cdr:to>
      <cdr:x>0.57052</cdr:x>
      <cdr:y>0.60279</cdr:y>
    </cdr:to>
    <cdr:sp macro="" textlink="">
      <cdr:nvSpPr>
        <cdr:cNvPr id="4" name="TextBox 3">
          <a:extLst xmlns:a="http://schemas.openxmlformats.org/drawingml/2006/main">
            <a:ext uri="{FF2B5EF4-FFF2-40B4-BE49-F238E27FC236}">
              <a16:creationId xmlns:a16="http://schemas.microsoft.com/office/drawing/2014/main" id="{2269D284-CE96-4304-866B-CEE901F31D70}"/>
            </a:ext>
          </a:extLst>
        </cdr:cNvPr>
        <cdr:cNvSpPr txBox="1"/>
      </cdr:nvSpPr>
      <cdr:spPr>
        <a:xfrm xmlns:a="http://schemas.openxmlformats.org/drawingml/2006/main">
          <a:off x="583348" y="1572350"/>
          <a:ext cx="1170677" cy="5282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Gas ~ 25%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en.wikipedia.org/wiki/Microorganisms" TargetMode="External"/><Relationship Id="rId3" Type="http://schemas.openxmlformats.org/officeDocument/2006/relationships/hyperlink" Target="https://en.wikipedia.org/wiki/Liquid" TargetMode="External"/><Relationship Id="rId7" Type="http://schemas.openxmlformats.org/officeDocument/2006/relationships/hyperlink" Target="https://en.wikipedia.org/wiki/Rhizosphere"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n.wikipedia.org/wiki/Habitat" TargetMode="External"/><Relationship Id="rId5" Type="http://schemas.openxmlformats.org/officeDocument/2006/relationships/hyperlink" Target="https://en.wikipedia.org/wiki/Soil" TargetMode="External"/><Relationship Id="rId4" Type="http://schemas.openxmlformats.org/officeDocument/2006/relationships/hyperlink" Target="https://en.wikipedia.org/wiki/Ga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dirty="0">
                <a:solidFill>
                  <a:srgbClr val="1E4E79"/>
                </a:solidFill>
              </a:rPr>
              <a:t>Soil ≠ Dirt</a:t>
            </a:r>
            <a:endParaRPr b="0" dirty="0"/>
          </a:p>
        </p:txBody>
      </p:sp>
      <p:sp>
        <p:nvSpPr>
          <p:cNvPr id="248" name="Google Shape;24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US" dirty="0"/>
              <a:t>Soil is a medium for plant growth that supplies water and important nutrients to plants, holding roots firmly.</a:t>
            </a:r>
            <a:endParaRPr dirty="0"/>
          </a:p>
          <a:p>
            <a:pPr marL="0" marR="0" lvl="0" indent="0" algn="l" rtl="0">
              <a:lnSpc>
                <a:spcPct val="100000"/>
              </a:lnSpc>
              <a:spcBef>
                <a:spcPts val="0"/>
              </a:spcBef>
              <a:spcAft>
                <a:spcPts val="0"/>
              </a:spcAft>
              <a:buClr>
                <a:srgbClr val="000000"/>
              </a:buClr>
              <a:buSzPts val="1400"/>
              <a:buFont typeface="Arial"/>
              <a:buNone/>
            </a:pPr>
            <a:r>
              <a:rPr lang="en-US" sz="1200" dirty="0"/>
              <a:t>Modifies the atmosphere by emitting and absorbing gases (carbon dioxide, methane, water vapor, and the like) and dust.  </a:t>
            </a: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Provide habitat for animals that live in the soil</a:t>
            </a:r>
            <a:endParaRPr lang="en-US" dirty="0"/>
          </a:p>
          <a:p>
            <a:pPr marL="0" marR="0" lvl="0" indent="0" algn="l" rtl="0">
              <a:lnSpc>
                <a:spcPct val="100000"/>
              </a:lnSpc>
              <a:spcBef>
                <a:spcPts val="0"/>
              </a:spcBef>
              <a:spcAft>
                <a:spcPts val="0"/>
              </a:spcAft>
              <a:buClr>
                <a:srgbClr val="000000"/>
              </a:buClr>
              <a:buSzPts val="1400"/>
              <a:buFont typeface="Arial"/>
              <a:buNone/>
            </a:pPr>
            <a:r>
              <a:rPr lang="en-US" sz="1200" dirty="0"/>
              <a:t>Media for the construction of foundations, roadbeds, dams, and buildings</a:t>
            </a:r>
            <a:endParaRPr dirty="0"/>
          </a:p>
          <a:p>
            <a:pPr marL="0" marR="0" lvl="0" indent="0" algn="l" rtl="0">
              <a:lnSpc>
                <a:spcPct val="100000"/>
              </a:lnSpc>
              <a:spcBef>
                <a:spcPts val="0"/>
              </a:spcBef>
              <a:spcAft>
                <a:spcPts val="0"/>
              </a:spcAft>
              <a:buClr>
                <a:srgbClr val="000000"/>
              </a:buClr>
              <a:buSzPts val="1400"/>
              <a:buFont typeface="Arial"/>
              <a:buNone/>
            </a:pPr>
            <a:r>
              <a:rPr lang="en-US" sz="1200" dirty="0"/>
              <a:t>Act as a living filter to clean water before it moves into an aquifer</a:t>
            </a:r>
          </a:p>
          <a:p>
            <a:pPr marL="0" marR="0" lvl="0" indent="0" algn="l" rtl="0">
              <a:lnSpc>
                <a:spcPct val="100000"/>
              </a:lnSpc>
              <a:spcBef>
                <a:spcPts val="0"/>
              </a:spcBef>
              <a:spcAft>
                <a:spcPts val="0"/>
              </a:spcAft>
              <a:buClr>
                <a:srgbClr val="000000"/>
              </a:buClr>
              <a:buSzPts val="1400"/>
              <a:buFont typeface="Arial"/>
              <a:buNone/>
            </a:pPr>
            <a:r>
              <a:rPr lang="en-US" sz="1200" dirty="0"/>
              <a:t>Also, helps to capture Carbon from the atmosphere (sequestration)</a:t>
            </a:r>
            <a:endParaRPr dirty="0"/>
          </a:p>
          <a:p>
            <a:pPr marL="0" lvl="0" indent="0" algn="l" rtl="0">
              <a:spcBef>
                <a:spcPts val="0"/>
              </a:spcBef>
              <a:spcAft>
                <a:spcPts val="0"/>
              </a:spcAft>
              <a:buNone/>
            </a:pPr>
            <a:endParaRPr dirty="0"/>
          </a:p>
        </p:txBody>
      </p:sp>
      <p:sp>
        <p:nvSpPr>
          <p:cNvPr id="255" name="Google Shape;25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7" name="Google Shape;26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lnSpc>
                <a:spcPct val="100000"/>
              </a:lnSpc>
              <a:spcBef>
                <a:spcPts val="0"/>
              </a:spcBef>
              <a:spcAft>
                <a:spcPts val="0"/>
              </a:spcAft>
              <a:buClr>
                <a:schemeClr val="dk1"/>
              </a:buClr>
              <a:buSzPts val="1100"/>
              <a:buFont typeface="Calibri"/>
              <a:buNone/>
            </a:pPr>
            <a:r>
              <a:rPr lang="en-US" dirty="0"/>
              <a:t>There are many different soils in the world (over 10,000!). All are different because of where and how they formed. Soils differ from one part of the world to another, even from one part of a backyard to another. They differ because of where and how they formed. Five major factors interact to create different types of soils: Together these factors are called “</a:t>
            </a:r>
            <a:r>
              <a:rPr lang="en-US" dirty="0" err="1"/>
              <a:t>ClORPT</a:t>
            </a:r>
            <a:r>
              <a:rPr lang="en-US" dirty="0"/>
              <a:t>” – pronounced CLORPT!</a:t>
            </a:r>
            <a:endParaRPr dirty="0"/>
          </a:p>
          <a:p>
            <a:pPr marL="457200" lvl="0" indent="-298450" algn="l" rtl="0">
              <a:lnSpc>
                <a:spcPct val="100000"/>
              </a:lnSpc>
              <a:spcBef>
                <a:spcPts val="0"/>
              </a:spcBef>
              <a:spcAft>
                <a:spcPts val="0"/>
              </a:spcAft>
              <a:buClr>
                <a:schemeClr val="dk1"/>
              </a:buClr>
              <a:buSzPts val="1100"/>
              <a:buFont typeface="Arial"/>
              <a:buChar char="●"/>
            </a:pPr>
            <a:r>
              <a:rPr lang="en-US" dirty="0">
                <a:latin typeface="Arial"/>
                <a:ea typeface="Arial"/>
                <a:cs typeface="Arial"/>
                <a:sym typeface="Arial"/>
              </a:rPr>
              <a:t>The soil forms through the interaction of these factors.  No one factor is more important to the formation of a soil but some factors may plan a larger role in the formation of a particular soil.</a:t>
            </a:r>
            <a:endParaRPr dirty="0"/>
          </a:p>
          <a:p>
            <a:pPr marL="457200" marR="0" lvl="0" indent="-298450" algn="l" rtl="0">
              <a:lnSpc>
                <a:spcPct val="100000"/>
              </a:lnSpc>
              <a:spcBef>
                <a:spcPts val="0"/>
              </a:spcBef>
              <a:spcAft>
                <a:spcPts val="0"/>
              </a:spcAft>
              <a:buClr>
                <a:srgbClr val="000000"/>
              </a:buClr>
              <a:buSzPts val="1100"/>
              <a:buFont typeface="Arial"/>
              <a:buChar char="●"/>
            </a:pPr>
            <a:r>
              <a:rPr lang="en-US" dirty="0">
                <a:latin typeface="Arial"/>
                <a:ea typeface="Arial"/>
                <a:cs typeface="Arial"/>
                <a:sym typeface="Arial"/>
              </a:rPr>
              <a:t>What are the factors of soil formation?  To help you think of them,  think of things that influence you or have made you the way you are: i.e. parents = parent material;  where you live = climate and relief, vegetation; how old you are = time; influence of others (teachers etc.) = organisms</a:t>
            </a:r>
            <a:endParaRPr dirty="0"/>
          </a:p>
          <a:p>
            <a:pPr marL="0" lvl="0" indent="0" algn="l" rtl="0">
              <a:spcBef>
                <a:spcPts val="0"/>
              </a:spcBef>
              <a:spcAft>
                <a:spcPts val="0"/>
              </a:spcAft>
              <a:buNone/>
            </a:pPr>
            <a:endParaRPr dirty="0"/>
          </a:p>
        </p:txBody>
      </p:sp>
      <p:sp>
        <p:nvSpPr>
          <p:cNvPr id="277" name="Google Shape;27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None/>
            </a:pPr>
            <a:r>
              <a:rPr lang="en-US" sz="1800" b="0" i="0" u="none" strike="noStrike" dirty="0">
                <a:solidFill>
                  <a:srgbClr val="000000"/>
                </a:solidFill>
                <a:latin typeface="Calibri"/>
                <a:ea typeface="Calibri"/>
                <a:cs typeface="Calibri"/>
                <a:sym typeface="Calibri"/>
              </a:rPr>
              <a:t>Climate can have profound effects on regional differences between soils.  However, on a given 1 acre site, climatic conditions will generally be the same across it. </a:t>
            </a:r>
            <a:endParaRPr dirty="0"/>
          </a:p>
          <a:p>
            <a:pPr marL="0" lvl="0" indent="-114300" algn="l" rtl="0">
              <a:spcBef>
                <a:spcPts val="0"/>
              </a:spcBef>
              <a:spcAft>
                <a:spcPts val="0"/>
              </a:spcAft>
              <a:buClr>
                <a:srgbClr val="000000"/>
              </a:buClr>
              <a:buSzPts val="1800"/>
              <a:buFont typeface="Arial"/>
              <a:buChar char="•"/>
            </a:pPr>
            <a:r>
              <a:rPr lang="en-US" sz="1800" b="0" i="0" u="none" strike="noStrike" dirty="0">
                <a:solidFill>
                  <a:srgbClr val="000000"/>
                </a:solidFill>
                <a:latin typeface="Calibri"/>
                <a:ea typeface="Calibri"/>
                <a:cs typeface="Calibri"/>
                <a:sym typeface="Calibri"/>
              </a:rPr>
              <a:t>Temperature and moisture influence the speed of chemical reactions, which in turn help control how fast rocks weather and dead organisms decompose. Soils develop faster in warm, moist climates and slowest in cold or arid ones </a:t>
            </a:r>
            <a:endParaRPr sz="1800" b="0" i="0" u="none" strike="noStrike" dirty="0">
              <a:solidFill>
                <a:srgbClr val="000000"/>
              </a:solidFill>
              <a:latin typeface="Arial"/>
              <a:ea typeface="Arial"/>
              <a:cs typeface="Arial"/>
              <a:sym typeface="Arial"/>
            </a:endParaRPr>
          </a:p>
          <a:p>
            <a:pPr marL="158750" lvl="0" indent="0" algn="l" rtl="0">
              <a:spcBef>
                <a:spcPts val="0"/>
              </a:spcBef>
              <a:spcAft>
                <a:spcPts val="0"/>
              </a:spcAft>
              <a:buNone/>
            </a:pPr>
            <a:r>
              <a:rPr lang="en-US" sz="1800" b="0" i="0" u="none" strike="noStrike" dirty="0">
                <a:solidFill>
                  <a:srgbClr val="000000"/>
                </a:solidFill>
                <a:latin typeface="Calibri"/>
                <a:ea typeface="Calibri"/>
                <a:cs typeface="Calibri"/>
                <a:sym typeface="Calibri"/>
              </a:rPr>
              <a:t>Examples of Temperature/Precipitation relationships:  Hot-Dry (desert), Cold-Dry (Antarctica), Hot-Wet (tropics), Cold-Wet (northern Canada)    Desert</a:t>
            </a:r>
            <a:endParaRPr dirty="0"/>
          </a:p>
          <a:p>
            <a:pPr marL="158750" lvl="0" indent="0" algn="l" rtl="0">
              <a:spcBef>
                <a:spcPts val="0"/>
              </a:spcBef>
              <a:spcAft>
                <a:spcPts val="0"/>
              </a:spcAft>
              <a:buNone/>
            </a:pPr>
            <a:endParaRPr lang="en-US" sz="1800" b="0" i="0" u="none" strike="noStrike" dirty="0">
              <a:solidFill>
                <a:srgbClr val="000000"/>
              </a:solidFill>
              <a:latin typeface="Calibri"/>
              <a:ea typeface="Calibri"/>
              <a:cs typeface="Calibri"/>
              <a:sym typeface="Calibri"/>
            </a:endParaRPr>
          </a:p>
          <a:p>
            <a:pPr marL="158750" lvl="0" indent="0" algn="l" rtl="0">
              <a:spcBef>
                <a:spcPts val="0"/>
              </a:spcBef>
              <a:spcAft>
                <a:spcPts val="0"/>
              </a:spcAft>
              <a:buNone/>
            </a:pPr>
            <a:r>
              <a:rPr lang="en-US" sz="1800" b="0" i="0" u="none" strike="noStrike" dirty="0">
                <a:solidFill>
                  <a:srgbClr val="000000"/>
                </a:solidFill>
                <a:latin typeface="Calibri"/>
                <a:ea typeface="Calibri"/>
                <a:cs typeface="Calibri"/>
                <a:sym typeface="Calibri"/>
              </a:rPr>
              <a:t>Weathering is the breakdown or disintegration of rock, minerals, and organic materials at or near the Earth’s surface.  Two types of weathering processes – mechanical (physical) or chemical.  Mechanical weathering is the physical breaking of rocks into smaller pieces.  Chemical weathering is the process in which materials decompose due to chemical reactions such as dissolution, hydrations, and oxidation-reduction reactions.</a:t>
            </a:r>
            <a:endParaRPr dirty="0"/>
          </a:p>
          <a:p>
            <a:pPr marL="0" lvl="0" indent="0" algn="l" rtl="0">
              <a:spcBef>
                <a:spcPts val="0"/>
              </a:spcBef>
              <a:spcAft>
                <a:spcPts val="0"/>
              </a:spcAft>
              <a:buNone/>
            </a:pPr>
            <a:endParaRPr dirty="0"/>
          </a:p>
        </p:txBody>
      </p:sp>
      <p:sp>
        <p:nvSpPr>
          <p:cNvPr id="285" name="Google Shape;28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—Plants root, animals burrow, and microrganimsms– these and other organisms speed up the breakdown of large soil particles into smaller ones.</a:t>
            </a:r>
            <a:endParaRPr/>
          </a:p>
          <a:p>
            <a:pPr marL="0" lvl="0" indent="-114300" algn="l" rtl="0">
              <a:spcBef>
                <a:spcPts val="0"/>
              </a:spcBef>
              <a:spcAft>
                <a:spcPts val="0"/>
              </a:spcAft>
              <a:buClr>
                <a:srgbClr val="000000"/>
              </a:buClr>
              <a:buSzPts val="1800"/>
              <a:buFont typeface="Arial"/>
              <a:buChar char="•"/>
            </a:pPr>
            <a:r>
              <a:rPr lang="en-US" sz="1800" b="0" i="0" u="none" strike="noStrike">
                <a:solidFill>
                  <a:srgbClr val="000000"/>
                </a:solidFill>
                <a:latin typeface="Calibri"/>
                <a:ea typeface="Calibri"/>
                <a:cs typeface="Calibri"/>
                <a:sym typeface="Calibri"/>
              </a:rPr>
              <a:t>Microorganisms, plants, and animals help to form soil by adding organic matter, aiding in decomposition, and mixing/aerating (bioturbation).</a:t>
            </a:r>
            <a:endParaRPr sz="1800" b="0" i="0" u="none" strike="noStrike">
              <a:solidFill>
                <a:srgbClr val="000000"/>
              </a:solidFill>
              <a:latin typeface="Arial"/>
              <a:ea typeface="Arial"/>
              <a:cs typeface="Arial"/>
              <a:sym typeface="Arial"/>
            </a:endParaRPr>
          </a:p>
          <a:p>
            <a:pPr marL="0" lvl="0" indent="-114300" algn="l" rtl="0">
              <a:spcBef>
                <a:spcPts val="0"/>
              </a:spcBef>
              <a:spcAft>
                <a:spcPts val="0"/>
              </a:spcAft>
              <a:buClr>
                <a:srgbClr val="000000"/>
              </a:buClr>
              <a:buSzPts val="1800"/>
              <a:buFont typeface="Arial"/>
              <a:buChar char="•"/>
            </a:pPr>
            <a:r>
              <a:rPr lang="en-US" sz="1800" b="0" i="0" u="none" strike="noStrike">
                <a:solidFill>
                  <a:srgbClr val="000000"/>
                </a:solidFill>
                <a:latin typeface="Calibri"/>
                <a:ea typeface="Calibri"/>
                <a:cs typeface="Calibri"/>
                <a:sym typeface="Calibri"/>
              </a:rPr>
              <a:t>Plant roots spread breaking up rocks and soils. </a:t>
            </a:r>
            <a:endParaRPr sz="1800" b="0" i="0" u="none" strike="noStrike">
              <a:solidFill>
                <a:srgbClr val="000000"/>
              </a:solidFill>
              <a:latin typeface="Arial"/>
              <a:ea typeface="Arial"/>
              <a:cs typeface="Arial"/>
              <a:sym typeface="Arial"/>
            </a:endParaRPr>
          </a:p>
          <a:p>
            <a:pPr marL="0" lvl="0" indent="-114300" algn="l" rtl="0">
              <a:spcBef>
                <a:spcPts val="0"/>
              </a:spcBef>
              <a:spcAft>
                <a:spcPts val="0"/>
              </a:spcAft>
              <a:buClr>
                <a:srgbClr val="000000"/>
              </a:buClr>
              <a:buSzPts val="1800"/>
              <a:buFont typeface="Arial"/>
              <a:buChar char="•"/>
            </a:pPr>
            <a:r>
              <a:rPr lang="en-US" sz="1800" b="0" i="0" u="none" strike="noStrike">
                <a:solidFill>
                  <a:srgbClr val="000000"/>
                </a:solidFill>
                <a:latin typeface="Calibri"/>
                <a:ea typeface="Calibri"/>
                <a:cs typeface="Calibri"/>
                <a:sym typeface="Calibri"/>
              </a:rPr>
              <a:t>Animals and insects are mostly involved in mixing the soil, permitting more air and water to enter.  They also enrich the soil by breaking down organic matter into available nutrients.  Of course, they also decompose (like organisms).</a:t>
            </a:r>
            <a:endParaRPr sz="1800" b="0" i="0" u="none" strike="noStrike">
              <a:solidFill>
                <a:srgbClr val="000000"/>
              </a:solidFill>
              <a:latin typeface="Arial"/>
              <a:ea typeface="Arial"/>
              <a:cs typeface="Arial"/>
              <a:sym typeface="Arial"/>
            </a:endParaRPr>
          </a:p>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Meso organisms are the mid-sized organisms that range from about 2 mm down to 0.2 mm (~0.01) in diameter. These include mites, springtails, and smaller worms. Some of these organisms are visible to the naked eye, but many are difficult to see without some magnification. Finally, the microorganisms are the small ones, less than 0.2 mm in diameter. In general, these can only be seen using microscopes, though large masses of fungal filaments can sometimes be seen.</a:t>
            </a:r>
            <a:endParaRPr/>
          </a:p>
          <a:p>
            <a:pPr marL="0" lvl="0" indent="0" algn="l" rtl="0">
              <a:spcBef>
                <a:spcPts val="0"/>
              </a:spcBef>
              <a:spcAft>
                <a:spcPts val="0"/>
              </a:spcAft>
              <a:buClr>
                <a:schemeClr val="dk1"/>
              </a:buClr>
              <a:buSzPts val="1200"/>
              <a:buFont typeface="Calibri"/>
              <a:buNone/>
            </a:pPr>
            <a:endParaRPr/>
          </a:p>
        </p:txBody>
      </p:sp>
      <p:sp>
        <p:nvSpPr>
          <p:cNvPr id="295" name="Google Shape;29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76200" algn="l" rtl="0">
              <a:spcBef>
                <a:spcPts val="0"/>
              </a:spcBef>
              <a:spcAft>
                <a:spcPts val="0"/>
              </a:spcAft>
              <a:buClr>
                <a:srgbClr val="000000"/>
              </a:buClr>
              <a:buSzPts val="1200"/>
              <a:buFont typeface="Arial"/>
              <a:buChar char="•"/>
            </a:pPr>
            <a:r>
              <a:rPr lang="en-US" sz="1200" b="0" i="0" u="none" strike="noStrike" dirty="0">
                <a:solidFill>
                  <a:srgbClr val="000000"/>
                </a:solidFill>
                <a:latin typeface="Calibri"/>
                <a:ea typeface="Calibri"/>
                <a:cs typeface="Calibri"/>
                <a:sym typeface="Calibri"/>
              </a:rPr>
              <a:t>Relief can greatly influence soil development. The primary reason should be due to drainage and water movement.  Soil developed on different parts of the landscape reflect the effects of drainage.  Soils on steeper slopes tend to be drier than in flatter areas because of increased runoff.</a:t>
            </a:r>
            <a:endParaRPr sz="1100" b="0" i="0" u="none" strike="noStrike" dirty="0">
              <a:solidFill>
                <a:srgbClr val="000000"/>
              </a:solidFill>
              <a:latin typeface="Arial"/>
              <a:ea typeface="Arial"/>
              <a:cs typeface="Arial"/>
              <a:sym typeface="Arial"/>
            </a:endParaRPr>
          </a:p>
          <a:p>
            <a:pPr marL="0" lvl="0" indent="-76200" algn="l" rtl="0">
              <a:spcBef>
                <a:spcPts val="0"/>
              </a:spcBef>
              <a:spcAft>
                <a:spcPts val="0"/>
              </a:spcAft>
              <a:buClr>
                <a:srgbClr val="000000"/>
              </a:buClr>
              <a:buSzPts val="1200"/>
              <a:buFont typeface="Arial"/>
              <a:buChar char="•"/>
            </a:pPr>
            <a:r>
              <a:rPr lang="en-US" sz="1200" b="0" i="0" u="none" strike="noStrike" dirty="0">
                <a:solidFill>
                  <a:srgbClr val="000000"/>
                </a:solidFill>
                <a:latin typeface="Calibri"/>
                <a:ea typeface="Calibri"/>
                <a:cs typeface="Calibri"/>
                <a:sym typeface="Calibri"/>
              </a:rPr>
              <a:t>The shape of the land and the direction it faces make a difference in how much sunlight the soils gets and how much water it keeps. </a:t>
            </a:r>
            <a:endParaRPr sz="1100" b="0" i="0" u="none" strike="noStrike" dirty="0">
              <a:solidFill>
                <a:srgbClr val="000000"/>
              </a:solidFill>
              <a:latin typeface="Arial"/>
              <a:ea typeface="Arial"/>
              <a:cs typeface="Arial"/>
              <a:sym typeface="Arial"/>
            </a:endParaRPr>
          </a:p>
          <a:p>
            <a:pPr marL="0" lvl="0" indent="-76200" algn="l" rtl="0">
              <a:spcBef>
                <a:spcPts val="0"/>
              </a:spcBef>
              <a:spcAft>
                <a:spcPts val="0"/>
              </a:spcAft>
              <a:buClr>
                <a:srgbClr val="000000"/>
              </a:buClr>
              <a:buSzPts val="1200"/>
              <a:buFont typeface="Arial"/>
              <a:buChar char="•"/>
            </a:pPr>
            <a:r>
              <a:rPr lang="en-US" sz="1200" b="0" i="0" u="none" strike="noStrike" dirty="0">
                <a:solidFill>
                  <a:srgbClr val="000000"/>
                </a:solidFill>
                <a:latin typeface="Calibri"/>
                <a:ea typeface="Calibri"/>
                <a:cs typeface="Calibri"/>
                <a:sym typeface="Calibri"/>
              </a:rPr>
              <a:t>Deeper soils form at the bottom of a hill because gravity and water move soil particles down the slope</a:t>
            </a:r>
            <a:endParaRPr sz="1100" b="0" i="0" u="none" strike="noStrike" dirty="0">
              <a:solidFill>
                <a:srgbClr val="000000"/>
              </a:solidFill>
              <a:latin typeface="Arial"/>
              <a:ea typeface="Arial"/>
              <a:cs typeface="Arial"/>
              <a:sym typeface="Arial"/>
            </a:endParaRPr>
          </a:p>
          <a:p>
            <a:pPr marL="0" lvl="0" indent="-76200" algn="l" rtl="0">
              <a:spcBef>
                <a:spcPts val="0"/>
              </a:spcBef>
              <a:spcAft>
                <a:spcPts val="0"/>
              </a:spcAft>
              <a:buClr>
                <a:srgbClr val="000000"/>
              </a:buClr>
              <a:buSzPts val="1200"/>
              <a:buFont typeface="Arial"/>
              <a:buChar char="•"/>
            </a:pPr>
            <a:r>
              <a:rPr lang="en-US" sz="1200" b="0" i="0" u="none" strike="noStrike" dirty="0">
                <a:solidFill>
                  <a:srgbClr val="000000"/>
                </a:solidFill>
                <a:latin typeface="Calibri"/>
                <a:ea typeface="Calibri"/>
                <a:cs typeface="Calibri"/>
                <a:sym typeface="Calibri"/>
              </a:rPr>
              <a:t>Slope– erosion, stability – steeper slopes have greater particle movement downhill because of gravity and water movement.</a:t>
            </a:r>
            <a:endParaRPr lang="en-US" sz="1100" b="0" i="0" u="none" strike="noStrike" dirty="0">
              <a:solidFill>
                <a:srgbClr val="000000"/>
              </a:solidFill>
              <a:latin typeface="Arial"/>
              <a:ea typeface="Arial"/>
              <a:cs typeface="Arial"/>
              <a:sym typeface="Arial"/>
            </a:endParaRPr>
          </a:p>
          <a:p>
            <a:pPr marL="0" lvl="0" indent="-76200" algn="l" rtl="0">
              <a:spcBef>
                <a:spcPts val="0"/>
              </a:spcBef>
              <a:spcAft>
                <a:spcPts val="0"/>
              </a:spcAft>
              <a:buClr>
                <a:srgbClr val="000000"/>
              </a:buClr>
              <a:buSzPts val="1200"/>
              <a:buFont typeface="Arial"/>
              <a:buChar char="•"/>
            </a:pPr>
            <a:r>
              <a:rPr lang="en-US" sz="1200" b="0" i="0" u="none" strike="noStrike" dirty="0">
                <a:solidFill>
                  <a:srgbClr val="000000"/>
                </a:solidFill>
                <a:latin typeface="Calibri"/>
                <a:ea typeface="Calibri"/>
                <a:cs typeface="Calibri"/>
                <a:sym typeface="Calibri"/>
              </a:rPr>
              <a:t>Elevation </a:t>
            </a:r>
            <a:r>
              <a:rPr lang="en-US" sz="1200" b="0" i="0" u="none" strike="noStrike" dirty="0">
                <a:solidFill>
                  <a:srgbClr val="FF0000"/>
                </a:solidFill>
                <a:latin typeface="Calibri"/>
                <a:ea typeface="Calibri"/>
                <a:cs typeface="Calibri"/>
                <a:sym typeface="Calibri"/>
              </a:rPr>
              <a:t>– The higher you are, the cooler it gets. Elevation can affect climate experienced, such as desert floor but the snow-capped summit</a:t>
            </a: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305" name="Google Shape;30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dirty="0">
                <a:solidFill>
                  <a:srgbClr val="000000"/>
                </a:solidFill>
                <a:latin typeface="Calibri"/>
                <a:ea typeface="Calibri"/>
                <a:cs typeface="Calibri"/>
                <a:sym typeface="Calibri"/>
              </a:rPr>
              <a:t>Like we inherited some traits from our parents, —Every soil “inherits” traits from the parent material from which it formed. For example, soils that form from limestone are rich in calcium and soils that form from materials at the bottom of lakes are high in clay. </a:t>
            </a:r>
            <a:endParaRPr dirty="0"/>
          </a:p>
          <a:p>
            <a:pPr marL="0" lvl="0" indent="0" algn="l" rtl="0">
              <a:spcBef>
                <a:spcPts val="0"/>
              </a:spcBef>
              <a:spcAft>
                <a:spcPts val="0"/>
              </a:spcAft>
              <a:buNone/>
            </a:pPr>
            <a:br>
              <a:rPr lang="en-US" dirty="0"/>
            </a:br>
            <a:endParaRPr lang="en-US" dirty="0"/>
          </a:p>
          <a:p>
            <a:pPr marL="0" lvl="0" indent="0" algn="l" rtl="0">
              <a:spcBef>
                <a:spcPts val="0"/>
              </a:spcBef>
              <a:spcAft>
                <a:spcPts val="0"/>
              </a:spcAft>
              <a:buClr>
                <a:schemeClr val="dk1"/>
              </a:buClr>
              <a:buSzPts val="1200"/>
              <a:buFont typeface="Calibri"/>
              <a:buNone/>
            </a:pPr>
            <a:endParaRPr lang="en-US" dirty="0"/>
          </a:p>
        </p:txBody>
      </p:sp>
      <p:sp>
        <p:nvSpPr>
          <p:cNvPr id="314" name="Google Shape;31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114300" algn="l" rtl="0">
              <a:spcBef>
                <a:spcPts val="0"/>
              </a:spcBef>
              <a:spcAft>
                <a:spcPts val="0"/>
              </a:spcAft>
              <a:buClr>
                <a:srgbClr val="000000"/>
              </a:buClr>
              <a:buSzPts val="1800"/>
              <a:buFont typeface="Arial"/>
              <a:buChar char="•"/>
            </a:pPr>
            <a:r>
              <a:rPr lang="en-US" sz="1800" b="0" i="0" u="none" strike="noStrike" dirty="0">
                <a:solidFill>
                  <a:srgbClr val="000000"/>
                </a:solidFill>
                <a:latin typeface="Arial"/>
                <a:ea typeface="Arial"/>
                <a:cs typeface="Arial"/>
                <a:sym typeface="Arial"/>
              </a:rPr>
              <a:t>Time is the length of time that a surface has been exposed to weathering and biotic forces.</a:t>
            </a:r>
            <a:endParaRPr dirty="0"/>
          </a:p>
          <a:p>
            <a:pPr marL="0" lvl="0" indent="-114300" algn="l" rtl="0">
              <a:spcBef>
                <a:spcPts val="0"/>
              </a:spcBef>
              <a:spcAft>
                <a:spcPts val="0"/>
              </a:spcAft>
              <a:buClr>
                <a:srgbClr val="000000"/>
              </a:buClr>
              <a:buSzPts val="1800"/>
              <a:buFont typeface="Arial"/>
              <a:buChar char="•"/>
            </a:pPr>
            <a:r>
              <a:rPr lang="en-US" sz="1800" b="0" i="0" u="none" strike="noStrike" dirty="0">
                <a:solidFill>
                  <a:srgbClr val="000000"/>
                </a:solidFill>
                <a:latin typeface="Calibri"/>
                <a:ea typeface="Calibri"/>
                <a:cs typeface="Calibri"/>
                <a:sym typeface="Calibri"/>
              </a:rPr>
              <a:t>All of these factors work together over time. Older soils differ from younger soils because they have had longer to develop. As soil ages, it starts to look different from its parent material. That is because soil is dynamic. Its components—minerals, water, air, organic matter, and organisms—constantly change. </a:t>
            </a:r>
          </a:p>
          <a:p>
            <a:pPr marL="0" lvl="0" indent="-114300" algn="l" rtl="0">
              <a:spcBef>
                <a:spcPts val="0"/>
              </a:spcBef>
              <a:spcAft>
                <a:spcPts val="0"/>
              </a:spcAft>
              <a:buClr>
                <a:srgbClr val="000000"/>
              </a:buClr>
              <a:buSzPts val="1800"/>
              <a:buFont typeface="Arial"/>
              <a:buChar char="•"/>
            </a:pPr>
            <a:r>
              <a:rPr lang="en-US" sz="1800" b="0" i="0" u="none" strike="noStrike" dirty="0">
                <a:solidFill>
                  <a:srgbClr val="000000"/>
                </a:solidFill>
                <a:latin typeface="Arial"/>
                <a:ea typeface="Arial"/>
                <a:cs typeface="Arial"/>
                <a:sym typeface="Arial"/>
              </a:rPr>
              <a:t>Time should be considered not only for how old soil is but also in terms of long it will take for certain soil properties to develop or redevelop after soil is disturbed.</a:t>
            </a:r>
            <a:endParaRPr dirty="0"/>
          </a:p>
          <a:p>
            <a:pPr marL="0" lvl="0" indent="-114300" algn="l" rtl="0">
              <a:spcBef>
                <a:spcPts val="0"/>
              </a:spcBef>
              <a:spcAft>
                <a:spcPts val="0"/>
              </a:spcAft>
              <a:buClr>
                <a:srgbClr val="000000"/>
              </a:buClr>
              <a:buSzPts val="1800"/>
              <a:buFont typeface="Arial"/>
              <a:buChar char="•"/>
            </a:pPr>
            <a:r>
              <a:rPr lang="en-US" sz="1800" b="0" i="0" u="none" strike="noStrike" dirty="0">
                <a:solidFill>
                  <a:srgbClr val="000000"/>
                </a:solidFill>
                <a:latin typeface="Arial"/>
                <a:ea typeface="Arial"/>
                <a:cs typeface="Arial"/>
                <a:sym typeface="Arial"/>
              </a:rPr>
              <a:t>Answer:  hundreds to thousands of years – depending on all of the CLORPT factors!</a:t>
            </a:r>
            <a:endParaRPr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325" name="Google Shape;32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dirty="0">
                <a:solidFill>
                  <a:srgbClr val="000000"/>
                </a:solidFill>
                <a:latin typeface="Calibri"/>
                <a:ea typeface="Calibri"/>
                <a:cs typeface="Calibri"/>
                <a:sym typeface="Calibri"/>
              </a:rPr>
              <a:t>There are different types of soil, each with its own set of characteristics. Dig down deep into any soil, and you’ll see that it is made of layers, or horizons (O, A, E, B, C, R). All soils have layers called horizons.  These horizons may look different and they tell the story of how soil is formed over time. Put the horizons together, and they form a soil profile. Like a biography, each profile tells a story about the life of a soil. Most soils have three major horizons (A, B, C) and some have an organic horizon (O). </a:t>
            </a:r>
            <a:endParaRPr dirty="0"/>
          </a:p>
          <a:p>
            <a:pPr marL="0" lvl="0" indent="0" algn="l" rtl="0">
              <a:spcBef>
                <a:spcPts val="0"/>
              </a:spcBef>
              <a:spcAft>
                <a:spcPts val="0"/>
              </a:spcAft>
              <a:buNone/>
            </a:pPr>
            <a:r>
              <a:rPr lang="en-US" sz="1800" b="0" i="0" u="none" strike="noStrike" dirty="0">
                <a:solidFill>
                  <a:srgbClr val="000000"/>
                </a:solidFill>
                <a:latin typeface="Calibri"/>
                <a:ea typeface="Calibri"/>
                <a:cs typeface="Calibri"/>
                <a:sym typeface="Calibri"/>
              </a:rPr>
              <a:t>O – (humus or organic) Mostly organic matter such as decomposing leaves. The O horizon is thin in some soils, thick in others, and not present at all in others.</a:t>
            </a:r>
            <a:endParaRPr dirty="0"/>
          </a:p>
          <a:p>
            <a:pPr marL="0" lvl="0" indent="0" algn="l" rtl="0">
              <a:spcBef>
                <a:spcPts val="0"/>
              </a:spcBef>
              <a:spcAft>
                <a:spcPts val="0"/>
              </a:spcAft>
              <a:buNone/>
            </a:pPr>
            <a:r>
              <a:rPr lang="en-US" sz="1800" b="0" i="0" u="none" strike="noStrike" dirty="0">
                <a:solidFill>
                  <a:srgbClr val="000000"/>
                </a:solidFill>
                <a:latin typeface="Calibri"/>
                <a:ea typeface="Calibri"/>
                <a:cs typeface="Calibri"/>
                <a:sym typeface="Calibri"/>
              </a:rPr>
              <a:t>A - (topsoil) Mostly minerals from parent material with organic matter incorporated. A good material for plants and other organisms to live. </a:t>
            </a:r>
            <a:endParaRPr dirty="0"/>
          </a:p>
          <a:p>
            <a:pPr marL="0" lvl="0" indent="0" algn="l" rtl="0">
              <a:spcBef>
                <a:spcPts val="0"/>
              </a:spcBef>
              <a:spcAft>
                <a:spcPts val="0"/>
              </a:spcAft>
              <a:buNone/>
            </a:pPr>
            <a:r>
              <a:rPr lang="en-US" sz="1800" b="0" i="0" u="none" strike="noStrike" dirty="0">
                <a:solidFill>
                  <a:srgbClr val="000000"/>
                </a:solidFill>
                <a:latin typeface="Calibri"/>
                <a:ea typeface="Calibri"/>
                <a:cs typeface="Calibri"/>
                <a:sym typeface="Calibri"/>
              </a:rPr>
              <a:t>E – (</a:t>
            </a:r>
            <a:r>
              <a:rPr lang="en-US" sz="1800" b="0" i="0" u="none" strike="noStrike" dirty="0" err="1">
                <a:solidFill>
                  <a:srgbClr val="000000"/>
                </a:solidFill>
                <a:latin typeface="Calibri"/>
                <a:ea typeface="Calibri"/>
                <a:cs typeface="Calibri"/>
                <a:sym typeface="Calibri"/>
              </a:rPr>
              <a:t>eluviated</a:t>
            </a:r>
            <a:r>
              <a:rPr lang="en-US" sz="1800" b="0" i="0" u="none" strike="noStrike" dirty="0">
                <a:solidFill>
                  <a:srgbClr val="000000"/>
                </a:solidFill>
                <a:latin typeface="Calibri"/>
                <a:ea typeface="Calibri"/>
                <a:cs typeface="Calibri"/>
                <a:sym typeface="Calibri"/>
              </a:rPr>
              <a:t>) Leached of clay, minerals, and organic matter, leaving a concentration of sand and silt particles of quartz or other resistant materials – missing in some soils but often found in older soils and forest soils. </a:t>
            </a:r>
            <a:endParaRPr dirty="0"/>
          </a:p>
          <a:p>
            <a:pPr marL="0" lvl="0" indent="0" algn="l" rtl="0">
              <a:spcBef>
                <a:spcPts val="0"/>
              </a:spcBef>
              <a:spcAft>
                <a:spcPts val="0"/>
              </a:spcAft>
              <a:buNone/>
            </a:pPr>
            <a:r>
              <a:rPr lang="en-US" sz="1800" b="0" i="0" u="none" strike="noStrike" dirty="0">
                <a:solidFill>
                  <a:srgbClr val="000000"/>
                </a:solidFill>
                <a:latin typeface="Calibri"/>
                <a:ea typeface="Calibri"/>
                <a:cs typeface="Calibri"/>
                <a:sym typeface="Calibri"/>
              </a:rPr>
              <a:t>B – (subsoil) Rich in minerals that leached (moved down) from the A or E horizons and accumulated here. </a:t>
            </a:r>
            <a:endParaRPr dirty="0"/>
          </a:p>
          <a:p>
            <a:pPr marL="0" lvl="0" indent="0" algn="l" rtl="0">
              <a:spcBef>
                <a:spcPts val="0"/>
              </a:spcBef>
              <a:spcAft>
                <a:spcPts val="0"/>
              </a:spcAft>
              <a:buNone/>
            </a:pPr>
            <a:r>
              <a:rPr lang="en-US" sz="1800" b="0" i="0" u="none" strike="noStrike" dirty="0">
                <a:solidFill>
                  <a:srgbClr val="000000"/>
                </a:solidFill>
                <a:latin typeface="Calibri"/>
                <a:ea typeface="Calibri"/>
                <a:cs typeface="Calibri"/>
                <a:sym typeface="Calibri"/>
              </a:rPr>
              <a:t>C – (parent material) The deposit at Earth’s surface from which the soil developed. </a:t>
            </a:r>
            <a:endParaRPr dirty="0"/>
          </a:p>
          <a:p>
            <a:pPr marL="0" lvl="0" indent="0" algn="l" rtl="0">
              <a:spcBef>
                <a:spcPts val="0"/>
              </a:spcBef>
              <a:spcAft>
                <a:spcPts val="0"/>
              </a:spcAft>
              <a:buNone/>
            </a:pPr>
            <a:r>
              <a:rPr lang="en-US" sz="1800" b="0" i="0" u="none" strike="noStrike" dirty="0">
                <a:solidFill>
                  <a:srgbClr val="000000"/>
                </a:solidFill>
                <a:latin typeface="Calibri"/>
                <a:ea typeface="Calibri"/>
                <a:cs typeface="Calibri"/>
                <a:sym typeface="Calibri"/>
              </a:rPr>
              <a:t>R – (bedrock) A mass of rock such as granite, basalt, quartzite, limestone or sandstone that forms the parent material for some soils.</a:t>
            </a:r>
            <a:endParaRPr dirty="0"/>
          </a:p>
        </p:txBody>
      </p:sp>
      <p:sp>
        <p:nvSpPr>
          <p:cNvPr id="339" name="Google Shape;33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358d8f218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Will collect some soil sample using the materials provided and use in the soil class today.</a:t>
            </a:r>
            <a:endParaRPr dirty="0"/>
          </a:p>
        </p:txBody>
      </p:sp>
      <p:sp>
        <p:nvSpPr>
          <p:cNvPr id="176" name="Google Shape;176;g1358d8f218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0" i="0" u="none" strike="noStrike" dirty="0">
                <a:solidFill>
                  <a:srgbClr val="000000"/>
                </a:solidFill>
                <a:latin typeface="Calibri"/>
                <a:ea typeface="Calibri"/>
                <a:cs typeface="Calibri"/>
                <a:sym typeface="Calibri"/>
              </a:rPr>
              <a:t>There are many soil properties that help us describe and manage soils. Soil physics is the study of heat, water, and gas flow into, through, and out of the soil. Some of the important physical properties are described below.</a:t>
            </a:r>
            <a:endParaRPr lang="en-US" sz="1800" dirty="0"/>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0" i="0" u="none" strike="noStrike" dirty="0">
                <a:solidFill>
                  <a:srgbClr val="000000"/>
                </a:solidFill>
                <a:latin typeface="Calibri"/>
                <a:ea typeface="Calibri"/>
                <a:cs typeface="Calibri"/>
                <a:sym typeface="Calibri"/>
              </a:rPr>
              <a:t>Soil color is influenced primarily by soil mineralogy – telling us what is in a specific soil. </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0" i="0" u="none" strike="noStrike" dirty="0">
                <a:solidFill>
                  <a:srgbClr val="000000"/>
                </a:solidFill>
                <a:latin typeface="Calibri"/>
                <a:ea typeface="Calibri"/>
                <a:cs typeface="Calibri"/>
                <a:sym typeface="Calibri"/>
              </a:rPr>
              <a:t>Soil texture is the proportion of sand, silt and clay particles.</a:t>
            </a:r>
            <a:endParaRPr lang="en-US" sz="1800" dirty="0"/>
          </a:p>
          <a:p>
            <a:pPr marL="228600" lvl="0" indent="-228600" algn="l" rtl="0">
              <a:spcBef>
                <a:spcPts val="0"/>
              </a:spcBef>
              <a:spcAft>
                <a:spcPts val="0"/>
              </a:spcAft>
              <a:buNone/>
            </a:pPr>
            <a:r>
              <a:rPr lang="en-US" sz="1800" b="0" i="0" u="none" strike="noStrike" dirty="0">
                <a:solidFill>
                  <a:srgbClr val="000000"/>
                </a:solidFill>
                <a:latin typeface="Calibri"/>
                <a:ea typeface="Calibri"/>
                <a:cs typeface="Calibri"/>
                <a:sym typeface="Calibri"/>
              </a:rPr>
              <a:t>Permeability is the soils ability to allow water to pass through it.</a:t>
            </a:r>
            <a:endParaRPr dirty="0"/>
          </a:p>
          <a:p>
            <a:pPr marL="0" lvl="0" indent="0" algn="l" rtl="0">
              <a:spcBef>
                <a:spcPts val="0"/>
              </a:spcBef>
              <a:spcAft>
                <a:spcPts val="0"/>
              </a:spcAft>
              <a:buNone/>
            </a:pPr>
            <a:endParaRPr dirty="0"/>
          </a:p>
        </p:txBody>
      </p:sp>
      <p:sp>
        <p:nvSpPr>
          <p:cNvPr id="348" name="Google Shape;34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dirty="0">
                <a:solidFill>
                  <a:srgbClr val="000000"/>
                </a:solidFill>
                <a:latin typeface="Calibri"/>
                <a:ea typeface="Calibri"/>
                <a:cs typeface="Calibri"/>
                <a:sym typeface="Calibri"/>
              </a:rPr>
              <a:t>Soil color is influenced primarily by soil mineralogy – telling us what is in a specific soil. Soils high in iron are deep orange-brown to yellowish-brown. Soils high in organic matter are dark brown to black. Soil color can also tell us how a soil “b</a:t>
            </a:r>
            <a:r>
              <a:rPr lang="en-US" sz="1200" b="0" i="0" u="none" strike="noStrike" dirty="0">
                <a:solidFill>
                  <a:srgbClr val="000000"/>
                </a:solidFill>
                <a:latin typeface="Calibri"/>
                <a:ea typeface="Calibri"/>
                <a:cs typeface="Calibri"/>
                <a:sym typeface="Calibri"/>
              </a:rPr>
              <a:t>ehaves” – soils that drain well are brightly colored and soils that are wet and soggy will have mottled patterns of grays.  </a:t>
            </a:r>
            <a:endParaRPr b="0" dirty="0"/>
          </a:p>
          <a:p>
            <a:pPr marL="0" lvl="0" indent="0" algn="l" rtl="0">
              <a:spcBef>
                <a:spcPts val="0"/>
              </a:spcBef>
              <a:spcAft>
                <a:spcPts val="0"/>
              </a:spcAft>
              <a:buNone/>
            </a:pPr>
            <a:r>
              <a:rPr lang="en-US" sz="1800" b="0" i="0" u="none" strike="noStrike" dirty="0" err="1">
                <a:solidFill>
                  <a:srgbClr val="000000"/>
                </a:solidFill>
                <a:latin typeface="Calibri"/>
                <a:ea typeface="Calibri"/>
                <a:cs typeface="Calibri"/>
                <a:sym typeface="Calibri"/>
              </a:rPr>
              <a:t>Oxisols</a:t>
            </a:r>
            <a:r>
              <a:rPr lang="en-US" sz="1800" b="0" i="0" u="none" strike="noStrike" dirty="0">
                <a:solidFill>
                  <a:srgbClr val="000000"/>
                </a:solidFill>
                <a:latin typeface="Calibri"/>
                <a:ea typeface="Calibri"/>
                <a:cs typeface="Calibri"/>
                <a:sym typeface="Calibri"/>
              </a:rPr>
              <a:t> (from French oxide, "oxide") are very highly weathered soils that are found primarily in the tropical and subtropical regions of the world. These soils contain few weatherable minerals and are often rich in Fe and Al oxide minerals. </a:t>
            </a:r>
            <a:endParaRPr b="0" dirty="0"/>
          </a:p>
          <a:p>
            <a:pPr marL="0" lvl="0" indent="0" algn="l" rtl="0">
              <a:spcBef>
                <a:spcPts val="0"/>
              </a:spcBef>
              <a:spcAft>
                <a:spcPts val="0"/>
              </a:spcAft>
              <a:buNone/>
            </a:pPr>
            <a:r>
              <a:rPr lang="en-US" sz="1800" b="0" i="0" u="none" strike="noStrike" dirty="0" err="1">
                <a:solidFill>
                  <a:srgbClr val="000000"/>
                </a:solidFill>
                <a:latin typeface="Calibri"/>
                <a:ea typeface="Calibri"/>
                <a:cs typeface="Calibri"/>
                <a:sym typeface="Calibri"/>
              </a:rPr>
              <a:t>Histosols</a:t>
            </a:r>
            <a:r>
              <a:rPr lang="en-US" sz="1800" b="0" i="0" u="none" strike="noStrike" dirty="0">
                <a:solidFill>
                  <a:srgbClr val="000000"/>
                </a:solidFill>
                <a:latin typeface="Calibri"/>
                <a:ea typeface="Calibri"/>
                <a:cs typeface="Calibri"/>
                <a:sym typeface="Calibri"/>
              </a:rPr>
              <a:t> are soils that are composed mainly of organic materials. They contain at least 20-30% organic matter by weight. </a:t>
            </a:r>
            <a:r>
              <a:rPr lang="en-US" sz="1800" b="0" i="0" u="none" strike="noStrike" dirty="0" err="1">
                <a:solidFill>
                  <a:srgbClr val="000000"/>
                </a:solidFill>
                <a:latin typeface="Calibri"/>
                <a:ea typeface="Calibri"/>
                <a:cs typeface="Calibri"/>
                <a:sym typeface="Calibri"/>
              </a:rPr>
              <a:t>Histosols</a:t>
            </a:r>
            <a:r>
              <a:rPr lang="en-US" sz="1800" b="0" i="0" u="none" strike="noStrike" dirty="0">
                <a:solidFill>
                  <a:srgbClr val="000000"/>
                </a:solidFill>
                <a:latin typeface="Calibri"/>
                <a:ea typeface="Calibri"/>
                <a:cs typeface="Calibri"/>
                <a:sym typeface="Calibri"/>
              </a:rPr>
              <a:t> typically form in settings where poor drainage inhibits the decomposition of plant and animal remains, allowing these organic materials to accumulate over time. </a:t>
            </a:r>
            <a:r>
              <a:rPr lang="en-US" sz="1800" b="0" i="0" u="none" strike="noStrike" dirty="0" err="1">
                <a:solidFill>
                  <a:srgbClr val="000000"/>
                </a:solidFill>
                <a:latin typeface="Calibri"/>
                <a:ea typeface="Calibri"/>
                <a:cs typeface="Calibri"/>
                <a:sym typeface="Calibri"/>
              </a:rPr>
              <a:t>Histosols</a:t>
            </a:r>
            <a:r>
              <a:rPr lang="en-US" sz="1800" b="0" i="0" u="none" strike="noStrike" dirty="0">
                <a:solidFill>
                  <a:srgbClr val="000000"/>
                </a:solidFill>
                <a:latin typeface="Calibri"/>
                <a:ea typeface="Calibri"/>
                <a:cs typeface="Calibri"/>
                <a:sym typeface="Calibri"/>
              </a:rPr>
              <a:t> are often referred to as peats and mucks. </a:t>
            </a:r>
            <a:endParaRPr b="0" dirty="0"/>
          </a:p>
          <a:p>
            <a:pPr marL="0" lvl="0" indent="0" algn="l" rtl="0">
              <a:spcBef>
                <a:spcPts val="0"/>
              </a:spcBef>
              <a:spcAft>
                <a:spcPts val="0"/>
              </a:spcAft>
              <a:buClr>
                <a:schemeClr val="dk1"/>
              </a:buClr>
              <a:buSzPts val="1200"/>
              <a:buFont typeface="Calibri"/>
              <a:buNone/>
            </a:pPr>
            <a:endParaRPr dirty="0"/>
          </a:p>
        </p:txBody>
      </p:sp>
      <p:sp>
        <p:nvSpPr>
          <p:cNvPr id="358" name="Google Shape;35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0" i="0" u="none" strike="noStrike" dirty="0">
                <a:solidFill>
                  <a:srgbClr val="000000"/>
                </a:solidFill>
                <a:latin typeface="Arial"/>
                <a:ea typeface="Arial"/>
                <a:cs typeface="Arial"/>
                <a:sym typeface="Arial"/>
              </a:rPr>
              <a:t>Sand, silt, and clay are the inorganic, mineral components of soil. </a:t>
            </a:r>
            <a:r>
              <a:rPr lang="en-US" sz="1200" dirty="0"/>
              <a:t>Every soil can be separated into 3 physical sizes based on the diameter of the particles.</a:t>
            </a:r>
            <a:endParaRPr lang="en-US" dirty="0"/>
          </a:p>
          <a:p>
            <a:pPr marL="228600" lvl="0" indent="-228600" algn="l" rtl="0">
              <a:spcBef>
                <a:spcPts val="0"/>
              </a:spcBef>
              <a:spcAft>
                <a:spcPts val="0"/>
              </a:spcAft>
              <a:buNone/>
            </a:pPr>
            <a:r>
              <a:rPr lang="en-US" sz="1800" b="0" i="0" u="none" strike="noStrike" dirty="0">
                <a:solidFill>
                  <a:srgbClr val="000000"/>
                </a:solidFill>
                <a:latin typeface="Calibri"/>
                <a:ea typeface="Calibri"/>
                <a:cs typeface="Calibri"/>
                <a:sym typeface="Calibri"/>
              </a:rPr>
              <a:t>The relative percentages of sand, silt, and clay are what give soil its texture</a:t>
            </a:r>
            <a:endParaRPr b="0" i="0" dirty="0"/>
          </a:p>
          <a:p>
            <a:pPr marL="0" lvl="0" indent="0" algn="l" rtl="0">
              <a:spcBef>
                <a:spcPts val="0"/>
              </a:spcBef>
              <a:spcAft>
                <a:spcPts val="0"/>
              </a:spcAft>
              <a:buNone/>
            </a:pPr>
            <a:endParaRPr dirty="0"/>
          </a:p>
        </p:txBody>
      </p:sp>
      <p:sp>
        <p:nvSpPr>
          <p:cNvPr id="369" name="Google Shape;369;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dirty="0">
                <a:solidFill>
                  <a:srgbClr val="000000"/>
                </a:solidFill>
                <a:latin typeface="Calibri"/>
                <a:ea typeface="Calibri"/>
                <a:cs typeface="Calibri"/>
                <a:sym typeface="Calibri"/>
              </a:rPr>
              <a:t>There are 12 soil textural classes represented on the soil texture triangle on the right. Each texture corresponds to specific percentages of sand, silt, or clay. Knowing the texture helps us manage the soil</a:t>
            </a:r>
            <a:endParaRPr dirty="0"/>
          </a:p>
          <a:p>
            <a:pPr marL="0" lvl="0" indent="0" algn="l" rtl="0">
              <a:spcBef>
                <a:spcPts val="0"/>
              </a:spcBef>
              <a:spcAft>
                <a:spcPts val="0"/>
              </a:spcAft>
              <a:buNone/>
            </a:pPr>
            <a:endParaRPr dirty="0"/>
          </a:p>
        </p:txBody>
      </p:sp>
      <p:sp>
        <p:nvSpPr>
          <p:cNvPr id="379" name="Google Shape;37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dirty="0">
                <a:solidFill>
                  <a:srgbClr val="000000"/>
                </a:solidFill>
                <a:latin typeface="Calibri"/>
                <a:ea typeface="Calibri"/>
                <a:cs typeface="Calibri"/>
                <a:sym typeface="Calibri"/>
              </a:rPr>
              <a:t>Determine the soil texture using Feel method developed by NRCS. Follow the steps using flow chart (clicking link) to determine soil texture in the classroom. Use the collected soil sample for this texture determination.</a:t>
            </a:r>
            <a:endParaRPr dirty="0"/>
          </a:p>
        </p:txBody>
      </p:sp>
      <p:sp>
        <p:nvSpPr>
          <p:cNvPr id="389" name="Google Shape;38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Follow the steps to determine soil texture in the classroom. </a:t>
            </a:r>
            <a:endParaRPr dirty="0"/>
          </a:p>
        </p:txBody>
      </p:sp>
      <p:sp>
        <p:nvSpPr>
          <p:cNvPr id="399" name="Google Shape;39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slide also shows soil triangle.</a:t>
            </a:r>
            <a:endParaRPr dirty="0"/>
          </a:p>
        </p:txBody>
      </p:sp>
      <p:sp>
        <p:nvSpPr>
          <p:cNvPr id="409" name="Google Shape;409;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dirty="0">
                <a:solidFill>
                  <a:srgbClr val="000000"/>
                </a:solidFill>
                <a:latin typeface="Arial"/>
                <a:ea typeface="Calibri"/>
                <a:cs typeface="Arial"/>
                <a:sym typeface="Arial"/>
              </a:rPr>
              <a:t>T</a:t>
            </a:r>
            <a:r>
              <a:rPr lang="en-US" sz="1800" b="0" i="0" u="none" strike="noStrike" dirty="0">
                <a:solidFill>
                  <a:srgbClr val="000000"/>
                </a:solidFill>
                <a:latin typeface="Calibri"/>
                <a:ea typeface="Calibri"/>
                <a:cs typeface="Calibri"/>
                <a:sym typeface="Calibri"/>
              </a:rPr>
              <a:t>here is another method to determine soil texture, named as jar method and the activity is in their workbooks. </a:t>
            </a:r>
            <a:endParaRPr dirty="0"/>
          </a:p>
        </p:txBody>
      </p:sp>
      <p:sp>
        <p:nvSpPr>
          <p:cNvPr id="419" name="Google Shape;419;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dirty="0">
                <a:solidFill>
                  <a:srgbClr val="000000"/>
                </a:solidFill>
                <a:latin typeface="Arial"/>
                <a:ea typeface="Calibri"/>
                <a:cs typeface="Arial"/>
                <a:sym typeface="Arial"/>
              </a:rPr>
              <a:t>Here is an example, using the heights of different soil layers to calculate the percentage of each particle and determine the soil texture.</a:t>
            </a:r>
            <a:endParaRPr lang="en-US" sz="1800" b="0" i="0" u="none" strike="noStrik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dirty="0">
                <a:solidFill>
                  <a:srgbClr val="000000"/>
                </a:solidFill>
                <a:latin typeface="Calibri"/>
                <a:cs typeface="Calibri"/>
                <a:sym typeface="Calibri"/>
              </a:rPr>
              <a:t>For example: %Sand= (1.4/2.3) x 100=60.9%</a:t>
            </a:r>
          </a:p>
          <a:p>
            <a:pPr marL="0" marR="0" lvl="0" indent="0" algn="l" rtl="0">
              <a:lnSpc>
                <a:spcPct val="100000"/>
              </a:lnSpc>
              <a:spcBef>
                <a:spcPts val="0"/>
              </a:spcBef>
              <a:spcAft>
                <a:spcPts val="0"/>
              </a:spcAft>
              <a:buClr>
                <a:srgbClr val="000000"/>
              </a:buClr>
              <a:buSzPts val="1400"/>
              <a:buFont typeface="Arial"/>
              <a:buNone/>
            </a:pPr>
            <a:r>
              <a:rPr lang="en-US" sz="1800" b="0" i="0" u="none" strike="noStrike" dirty="0">
                <a:solidFill>
                  <a:srgbClr val="000000"/>
                </a:solidFill>
                <a:latin typeface="Calibri"/>
                <a:cs typeface="Calibri"/>
                <a:sym typeface="Calibri"/>
              </a:rPr>
              <a:t>%Silt= (0.7/2.3)x 100= 30.4%</a:t>
            </a:r>
          </a:p>
          <a:p>
            <a:pPr marL="0" marR="0" lvl="0" indent="0" algn="l" rtl="0">
              <a:lnSpc>
                <a:spcPct val="100000"/>
              </a:lnSpc>
              <a:spcBef>
                <a:spcPts val="0"/>
              </a:spcBef>
              <a:spcAft>
                <a:spcPts val="0"/>
              </a:spcAft>
              <a:buClr>
                <a:srgbClr val="000000"/>
              </a:buClr>
              <a:buSzPts val="1400"/>
              <a:buFont typeface="Arial"/>
              <a:buNone/>
            </a:pPr>
            <a:r>
              <a:rPr lang="en-US" sz="1800" b="0" i="0" u="none" strike="noStrike" dirty="0">
                <a:solidFill>
                  <a:srgbClr val="000000"/>
                </a:solidFill>
                <a:latin typeface="Calibri"/>
                <a:cs typeface="Calibri"/>
                <a:sym typeface="Calibri"/>
              </a:rPr>
              <a:t>%Clay= (0.2/2.3)x100= 8.7%</a:t>
            </a:r>
          </a:p>
          <a:p>
            <a:pPr marL="0" marR="0" lvl="0" indent="0" algn="l" rtl="0">
              <a:lnSpc>
                <a:spcPct val="100000"/>
              </a:lnSpc>
              <a:spcBef>
                <a:spcPts val="0"/>
              </a:spcBef>
              <a:spcAft>
                <a:spcPts val="0"/>
              </a:spcAft>
              <a:buClr>
                <a:srgbClr val="000000"/>
              </a:buClr>
              <a:buSzPts val="1400"/>
              <a:buFont typeface="Arial"/>
              <a:buNone/>
            </a:pPr>
            <a:r>
              <a:rPr lang="en-US" sz="1800" b="0" i="0" u="none" strike="noStrike" dirty="0">
                <a:solidFill>
                  <a:srgbClr val="000000"/>
                </a:solidFill>
                <a:latin typeface="Calibri"/>
                <a:cs typeface="Calibri"/>
                <a:sym typeface="Calibri"/>
              </a:rPr>
              <a:t>Total=100%, class= sandy loam</a:t>
            </a:r>
            <a:endParaRPr dirty="0"/>
          </a:p>
          <a:p>
            <a:pPr marL="0" lvl="0" indent="0" algn="l" rtl="0">
              <a:spcBef>
                <a:spcPts val="0"/>
              </a:spcBef>
              <a:spcAft>
                <a:spcPts val="0"/>
              </a:spcAft>
              <a:buNone/>
            </a:pPr>
            <a:endParaRPr dirty="0"/>
          </a:p>
        </p:txBody>
      </p:sp>
      <p:sp>
        <p:nvSpPr>
          <p:cNvPr id="419" name="Google Shape;419;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22161298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This is the text book definition. </a:t>
            </a:r>
            <a:r>
              <a:rPr lang="en-US" dirty="0"/>
              <a:t>Soil, as formally defined in the Soil Science Society of America Glossary of Soil Science Terms, is:</a:t>
            </a:r>
            <a:r>
              <a:rPr lang="en-US" dirty="0">
                <a:latin typeface="Arial"/>
                <a:ea typeface="Arial"/>
                <a:cs typeface="Arial"/>
                <a:sym typeface="Arial"/>
              </a:rPr>
              <a:t> Basically, it says that soils are dynamic and reflect the conditions that they formed under.  Because they do reflect the environment in which they formed we can use their morphology to understand more about the environment.  </a:t>
            </a:r>
            <a:endParaRPr dirty="0"/>
          </a:p>
          <a:p>
            <a:pPr marL="0" lvl="0" indent="0" algn="l" rtl="0">
              <a:spcBef>
                <a:spcPts val="0"/>
              </a:spcBef>
              <a:spcAft>
                <a:spcPts val="0"/>
              </a:spcAft>
              <a:buNone/>
            </a:pPr>
            <a:endParaRPr dirty="0"/>
          </a:p>
        </p:txBody>
      </p:sp>
      <p:sp>
        <p:nvSpPr>
          <p:cNvPr id="184" name="Google Shape;18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Mineral (inorganic): Particles of sand, silt, and clay.  Derived from rock. (typically 45 to 49 percent)</a:t>
            </a:r>
            <a:endParaRPr b="0" dirty="0"/>
          </a:p>
          <a:p>
            <a:pPr marL="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Organic Matter: Decayed and decaying plants and animals. (typically 1 to 5 percent)</a:t>
            </a:r>
            <a:endParaRPr b="0" dirty="0"/>
          </a:p>
          <a:p>
            <a:pPr marL="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Water and Air typically comprise 50 percent of the soil in dynamically varying percentages.</a:t>
            </a:r>
          </a:p>
          <a:p>
            <a:pPr marL="0" lvl="0" indent="0" algn="l" rtl="0">
              <a:spcBef>
                <a:spcPts val="0"/>
              </a:spcBef>
              <a:spcAft>
                <a:spcPts val="0"/>
              </a:spcAft>
              <a:buNone/>
            </a:pPr>
            <a:endParaRPr b="0" dirty="0"/>
          </a:p>
          <a:p>
            <a:pPr marL="0" lvl="0" indent="0" algn="l" rtl="0">
              <a:spcBef>
                <a:spcPts val="0"/>
              </a:spcBef>
              <a:spcAft>
                <a:spcPts val="0"/>
              </a:spcAft>
              <a:buNone/>
            </a:pPr>
            <a:endParaRPr dirty="0"/>
          </a:p>
        </p:txBody>
      </p:sp>
      <p:sp>
        <p:nvSpPr>
          <p:cNvPr id="193" name="Google Shape;19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Soil is a three-phase system; solid, liquid and gas. The proportion of each phase may vary, but ideally, it consists of 50% solid, 25% liquid, and 25% gas.</a:t>
            </a:r>
            <a:endParaRPr dirty="0"/>
          </a:p>
          <a:p>
            <a:pPr marL="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The solid phase of a soil system can be comprised of soil particles that are either mineral (i.e., rocks, stones, cobbles, gravel, sand, silt, clay) or organic (i.e., soil organic matter) in nature.</a:t>
            </a:r>
          </a:p>
          <a:p>
            <a:pPr marL="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cs typeface="Calibri"/>
                <a:sym typeface="Calibri"/>
              </a:rPr>
              <a:t>Liquid consists of soil solution as water, nutrients, and chemicals.</a:t>
            </a:r>
          </a:p>
          <a:p>
            <a:pPr marL="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cs typeface="Calibri"/>
                <a:sym typeface="Calibri"/>
              </a:rPr>
              <a:t>Gas as gases.</a:t>
            </a:r>
            <a:endParaRPr dirty="0"/>
          </a:p>
          <a:p>
            <a:pPr marL="0" lvl="0" indent="0" algn="l" rtl="0">
              <a:spcBef>
                <a:spcPts val="0"/>
              </a:spcBef>
              <a:spcAft>
                <a:spcPts val="0"/>
              </a:spcAft>
              <a:buNone/>
            </a:pPr>
            <a:endParaRPr dirty="0"/>
          </a:p>
        </p:txBody>
      </p:sp>
      <p:sp>
        <p:nvSpPr>
          <p:cNvPr id="202" name="Google Shape;20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latin typeface="Arial"/>
                <a:ea typeface="Arial"/>
                <a:cs typeface="Arial"/>
                <a:sym typeface="Arial"/>
              </a:rPr>
              <a:t>Solid material as organic matter as living and dead material. And inorganic materials in the soil, ultimately derived from rocks </a:t>
            </a:r>
            <a:endParaRPr lang="en-US" dirty="0"/>
          </a:p>
          <a:p>
            <a:pPr marL="0" marR="0" lvl="0" indent="0" algn="l" rtl="0">
              <a:lnSpc>
                <a:spcPct val="100000"/>
              </a:lnSpc>
              <a:spcBef>
                <a:spcPts val="0"/>
              </a:spcBef>
              <a:spcAft>
                <a:spcPts val="0"/>
              </a:spcAft>
              <a:buClr>
                <a:schemeClr val="dk1"/>
              </a:buClr>
              <a:buSzPts val="1200"/>
              <a:buFont typeface="Arial"/>
              <a:buNone/>
            </a:pPr>
            <a:endParaRPr dirty="0"/>
          </a:p>
        </p:txBody>
      </p:sp>
      <p:sp>
        <p:nvSpPr>
          <p:cNvPr id="211" name="Google Shape;21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0" i="0" u="none" strike="noStrike" dirty="0">
                <a:solidFill>
                  <a:srgbClr val="000000"/>
                </a:solidFill>
                <a:latin typeface="Calibri"/>
                <a:ea typeface="Calibri"/>
                <a:cs typeface="Calibri"/>
                <a:sym typeface="Calibri"/>
              </a:rPr>
              <a:t>The pore space in soil represents that part of the soil volume which has been occupied by air or water. It’s a gap between solid particles which contains water and air. The pore space of soil contains the </a:t>
            </a:r>
            <a:r>
              <a:rPr lang="en-US" sz="1800" b="0" i="0" u="sng" strike="noStrike" dirty="0">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liquid</a:t>
            </a:r>
            <a:r>
              <a:rPr lang="en-US" sz="1800" b="0" i="0" u="none" strike="noStrike" dirty="0">
                <a:solidFill>
                  <a:srgbClr val="000000"/>
                </a:solidFill>
                <a:latin typeface="Calibri"/>
                <a:ea typeface="Calibri"/>
                <a:cs typeface="Calibri"/>
                <a:sym typeface="Calibri"/>
              </a:rPr>
              <a:t> and </a:t>
            </a:r>
            <a:r>
              <a:rPr lang="en-US" sz="1800" b="0" i="0" u="sng" strike="noStrike" dirty="0">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gas</a:t>
            </a:r>
            <a:r>
              <a:rPr lang="en-US" sz="1800" b="0" i="0" u="none" strike="noStrike" dirty="0">
                <a:solidFill>
                  <a:srgbClr val="000000"/>
                </a:solidFill>
                <a:latin typeface="Calibri"/>
                <a:ea typeface="Calibri"/>
                <a:cs typeface="Calibri"/>
                <a:sym typeface="Calibri"/>
              </a:rPr>
              <a:t> phases of </a:t>
            </a:r>
            <a:r>
              <a:rPr lang="en-US" sz="1800" b="0" i="0" u="sng" strike="noStrike" dirty="0">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soil</a:t>
            </a:r>
            <a:r>
              <a:rPr lang="en-US" sz="1800" b="0" i="0" u="none" strike="noStrike" dirty="0">
                <a:solidFill>
                  <a:srgbClr val="000000"/>
                </a:solidFill>
                <a:latin typeface="Calibri"/>
                <a:ea typeface="Calibri"/>
                <a:cs typeface="Calibri"/>
                <a:sym typeface="Calibri"/>
              </a:rPr>
              <a:t>,  The pore space of soil may contain the </a:t>
            </a:r>
            <a:r>
              <a:rPr lang="en-US" sz="1800" b="0" i="0" u="sng" strike="noStrike" dirty="0">
                <a:solidFill>
                  <a:srgbClr val="00000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habitat</a:t>
            </a:r>
            <a:r>
              <a:rPr lang="en-US" sz="1800" b="0" i="0" u="none" strike="noStrike" dirty="0">
                <a:solidFill>
                  <a:srgbClr val="000000"/>
                </a:solidFill>
                <a:latin typeface="Calibri"/>
                <a:ea typeface="Calibri"/>
                <a:cs typeface="Calibri"/>
                <a:sym typeface="Calibri"/>
              </a:rPr>
              <a:t> of plants (</a:t>
            </a:r>
            <a:r>
              <a:rPr lang="en-US" sz="1800" b="0" i="0" u="sng" strike="noStrike" dirty="0">
                <a:solidFill>
                  <a:srgbClr val="00000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rhizosphere</a:t>
            </a:r>
            <a:r>
              <a:rPr lang="en-US" sz="1800" b="0" i="0" u="none" strike="noStrike" dirty="0">
                <a:solidFill>
                  <a:srgbClr val="000000"/>
                </a:solidFill>
                <a:latin typeface="Calibri"/>
                <a:ea typeface="Calibri"/>
                <a:cs typeface="Calibri"/>
                <a:sym typeface="Calibri"/>
              </a:rPr>
              <a:t>) and </a:t>
            </a:r>
            <a:r>
              <a:rPr lang="en-US" sz="1800" b="0" i="0" u="sng" strike="noStrike" dirty="0">
                <a:solidFill>
                  <a:srgbClr val="000000"/>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microorganisms</a:t>
            </a:r>
            <a:r>
              <a:rPr lang="en-US" sz="1800" b="0" i="0" u="none" strike="noStrike" dirty="0">
                <a:solidFill>
                  <a:srgbClr val="000000"/>
                </a:solidFill>
                <a:latin typeface="Calibri"/>
                <a:ea typeface="Calibri"/>
                <a:cs typeface="Calibri"/>
                <a:sym typeface="Calibri"/>
              </a:rPr>
              <a:t>.  </a:t>
            </a:r>
            <a:endParaRPr b="0" dirty="0"/>
          </a:p>
        </p:txBody>
      </p:sp>
      <p:sp>
        <p:nvSpPr>
          <p:cNvPr id="222" name="Google Shape;22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dirty="0">
                <a:solidFill>
                  <a:srgbClr val="000000"/>
                </a:solidFill>
                <a:latin typeface="Arial"/>
                <a:ea typeface="Arial"/>
                <a:cs typeface="Arial"/>
                <a:sym typeface="Arial"/>
              </a:rPr>
              <a:t>Soil is not a dirt. Dirt is a four-letter word we will not use in this module.  Soil is so much more than just dirt.</a:t>
            </a:r>
            <a:endParaRPr dirty="0"/>
          </a:p>
        </p:txBody>
      </p:sp>
      <p:sp>
        <p:nvSpPr>
          <p:cNvPr id="231" name="Google Shape;23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dirty="0">
                <a:solidFill>
                  <a:srgbClr val="000000"/>
                </a:solidFill>
                <a:latin typeface="Calibri"/>
                <a:ea typeface="Calibri"/>
                <a:cs typeface="Calibri"/>
                <a:sym typeface="Calibri"/>
              </a:rPr>
              <a:t>Dirt is what you sweep up off your floor, its unwanted and unnecessary. It may be soil out of place like weed is a plant out of place. </a:t>
            </a:r>
            <a:endParaRPr b="0" dirty="0"/>
          </a:p>
          <a:p>
            <a:pPr marL="0" lvl="0" indent="0" algn="l" rtl="0">
              <a:spcBef>
                <a:spcPts val="0"/>
              </a:spcBef>
              <a:spcAft>
                <a:spcPts val="0"/>
              </a:spcAft>
              <a:buNone/>
            </a:pPr>
            <a:r>
              <a:rPr lang="en-US" sz="1800" b="0" i="0" u="none" strike="noStrike" dirty="0">
                <a:solidFill>
                  <a:srgbClr val="000000"/>
                </a:solidFill>
                <a:latin typeface="Calibri"/>
                <a:ea typeface="Calibri"/>
                <a:cs typeface="Calibri"/>
                <a:sym typeface="Calibri"/>
              </a:rPr>
              <a:t>It is “dead.” Lost the characteristics that give it the ability to support life- </a:t>
            </a:r>
            <a:r>
              <a:rPr lang="en-US" sz="1800" b="0" i="0" u="none" strike="noStrike" dirty="0">
                <a:solidFill>
                  <a:srgbClr val="FF0000"/>
                </a:solidFill>
                <a:latin typeface="Calibri"/>
                <a:ea typeface="Calibri"/>
                <a:cs typeface="Calibri"/>
                <a:sym typeface="Calibri"/>
              </a:rPr>
              <a:t>DEAD</a:t>
            </a:r>
            <a:endParaRPr b="0" dirty="0"/>
          </a:p>
          <a:p>
            <a:pPr marL="0" lvl="0" indent="0" algn="l" rtl="0">
              <a:spcBef>
                <a:spcPts val="0"/>
              </a:spcBef>
              <a:spcAft>
                <a:spcPts val="0"/>
              </a:spcAft>
              <a:buNone/>
            </a:pPr>
            <a:r>
              <a:rPr lang="en-US" sz="1800" b="0" i="0" u="none" strike="noStrike" dirty="0">
                <a:solidFill>
                  <a:srgbClr val="000000"/>
                </a:solidFill>
                <a:latin typeface="Times New Roman"/>
                <a:ea typeface="Times New Roman"/>
                <a:cs typeface="Times New Roman"/>
                <a:sym typeface="Times New Roman"/>
              </a:rPr>
              <a:t>Soil, on the other hand is essential for life.</a:t>
            </a:r>
            <a:endParaRPr b="0" dirty="0"/>
          </a:p>
          <a:p>
            <a:pPr marL="0" lvl="0" indent="0" algn="l" rtl="0">
              <a:spcBef>
                <a:spcPts val="0"/>
              </a:spcBef>
              <a:spcAft>
                <a:spcPts val="0"/>
              </a:spcAft>
              <a:buNone/>
            </a:pPr>
            <a:endParaRPr dirty="0"/>
          </a:p>
        </p:txBody>
      </p:sp>
      <p:sp>
        <p:nvSpPr>
          <p:cNvPr id="239" name="Google Shape;23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5"/>
        <p:cNvGrpSpPr/>
        <p:nvPr/>
      </p:nvGrpSpPr>
      <p:grpSpPr>
        <a:xfrm>
          <a:off x="0" y="0"/>
          <a:ext cx="0" cy="0"/>
          <a:chOff x="0" y="0"/>
          <a:chExt cx="0" cy="0"/>
        </a:xfrm>
      </p:grpSpPr>
      <p:sp>
        <p:nvSpPr>
          <p:cNvPr id="16" name="Google Shape;16;p28"/>
          <p:cNvSpPr txBox="1">
            <a:spLocks noGrp="1"/>
          </p:cNvSpPr>
          <p:nvPr>
            <p:ph type="subTitle" idx="1"/>
          </p:nvPr>
        </p:nvSpPr>
        <p:spPr>
          <a:xfrm>
            <a:off x="1524000" y="3602038"/>
            <a:ext cx="9144000" cy="80179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7"/>
          <p:cNvSpPr>
            <a:spLocks noGrp="1"/>
          </p:cNvSpPr>
          <p:nvPr>
            <p:ph type="pic" idx="2"/>
          </p:nvPr>
        </p:nvSpPr>
        <p:spPr>
          <a:xfrm>
            <a:off x="5183188" y="987425"/>
            <a:ext cx="6172200" cy="4873625"/>
          </a:xfrm>
          <a:prstGeom prst="rect">
            <a:avLst/>
          </a:prstGeom>
          <a:noFill/>
          <a:ln>
            <a:noFill/>
          </a:ln>
        </p:spPr>
      </p:sp>
      <p:sp>
        <p:nvSpPr>
          <p:cNvPr id="75" name="Google Shape;75;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7"/>
        <p:cNvGrpSpPr/>
        <p:nvPr/>
      </p:nvGrpSpPr>
      <p:grpSpPr>
        <a:xfrm>
          <a:off x="0" y="0"/>
          <a:ext cx="0" cy="0"/>
          <a:chOff x="0" y="0"/>
          <a:chExt cx="0" cy="0"/>
        </a:xfrm>
      </p:grpSpPr>
      <p:sp>
        <p:nvSpPr>
          <p:cNvPr id="98" name="Google Shape;98;p4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4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0" name="Google Shape;100;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4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2" name="Google Shape;112;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4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4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2"/>
        <p:cNvGrpSpPr/>
        <p:nvPr/>
      </p:nvGrpSpPr>
      <p:grpSpPr>
        <a:xfrm>
          <a:off x="0" y="0"/>
          <a:ext cx="0" cy="0"/>
          <a:chOff x="0" y="0"/>
          <a:chExt cx="0" cy="0"/>
        </a:xfrm>
      </p:grpSpPr>
      <p:sp>
        <p:nvSpPr>
          <p:cNvPr id="123" name="Google Shape;123;p4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4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5" name="Google Shape;125;p4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7" name="Google Shape;127;p4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1"/>
        <p:cNvGrpSpPr/>
        <p:nvPr/>
      </p:nvGrpSpPr>
      <p:grpSpPr>
        <a:xfrm>
          <a:off x="0" y="0"/>
          <a:ext cx="0" cy="0"/>
          <a:chOff x="0" y="0"/>
          <a:chExt cx="0" cy="0"/>
        </a:xfrm>
      </p:grpSpPr>
      <p:sp>
        <p:nvSpPr>
          <p:cNvPr id="132" name="Google Shape;132;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6"/>
        <p:cNvGrpSpPr/>
        <p:nvPr/>
      </p:nvGrpSpPr>
      <p:grpSpPr>
        <a:xfrm>
          <a:off x="0" y="0"/>
          <a:ext cx="0" cy="0"/>
          <a:chOff x="0" y="0"/>
          <a:chExt cx="0" cy="0"/>
        </a:xfrm>
      </p:grpSpPr>
      <p:sp>
        <p:nvSpPr>
          <p:cNvPr id="137" name="Google Shape;137;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p29"/>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9"/>
          <p:cNvSpPr txBox="1">
            <a:spLocks noGrp="1"/>
          </p:cNvSpPr>
          <p:nvPr>
            <p:ph type="body" idx="1"/>
          </p:nvPr>
        </p:nvSpPr>
        <p:spPr>
          <a:xfrm>
            <a:off x="1818526" y="1825625"/>
            <a:ext cx="9535274"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29"/>
          <p:cNvSpPr>
            <a:spLocks noGrp="1"/>
          </p:cNvSpPr>
          <p:nvPr>
            <p:ph type="pic" idx="2"/>
          </p:nvPr>
        </p:nvSpPr>
        <p:spPr>
          <a:xfrm>
            <a:off x="0" y="0"/>
            <a:ext cx="1366838" cy="6858000"/>
          </a:xfrm>
          <a:prstGeom prst="rect">
            <a:avLst/>
          </a:prstGeom>
          <a:noFill/>
          <a:ln>
            <a:noFill/>
          </a:ln>
        </p:spPr>
      </p:sp>
      <p:pic>
        <p:nvPicPr>
          <p:cNvPr id="24" name="Google Shape;24;p2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1"/>
            <a:ext cx="1458930" cy="6857999"/>
          </a:xfrm>
          <a:prstGeom prst="rect">
            <a:avLst/>
          </a:prstGeom>
          <a:noFill/>
          <a:ln>
            <a:noFill/>
          </a:ln>
        </p:spPr>
      </p:pic>
      <p:sp>
        <p:nvSpPr>
          <p:cNvPr id="25" name="Google Shape;25;p29"/>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9"/>
          <p:cNvSpPr txBox="1">
            <a:spLocks noGrp="1"/>
          </p:cNvSpPr>
          <p:nvPr>
            <p:ph type="sldNum" idx="12"/>
          </p:nvPr>
        </p:nvSpPr>
        <p:spPr>
          <a:xfrm>
            <a:off x="8610599" y="6415623"/>
            <a:ext cx="2743200" cy="30585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a:t>   USDA-NRCS</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0"/>
        <p:cNvGrpSpPr/>
        <p:nvPr/>
      </p:nvGrpSpPr>
      <p:grpSpPr>
        <a:xfrm>
          <a:off x="0" y="0"/>
          <a:ext cx="0" cy="0"/>
          <a:chOff x="0" y="0"/>
          <a:chExt cx="0" cy="0"/>
        </a:xfrm>
      </p:grpSpPr>
      <p:sp>
        <p:nvSpPr>
          <p:cNvPr id="141" name="Google Shape;141;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4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3" name="Google Shape;143;p4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7"/>
        <p:cNvGrpSpPr/>
        <p:nvPr/>
      </p:nvGrpSpPr>
      <p:grpSpPr>
        <a:xfrm>
          <a:off x="0" y="0"/>
          <a:ext cx="0" cy="0"/>
          <a:chOff x="0" y="0"/>
          <a:chExt cx="0" cy="0"/>
        </a:xfrm>
      </p:grpSpPr>
      <p:sp>
        <p:nvSpPr>
          <p:cNvPr id="148" name="Google Shape;148;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49"/>
          <p:cNvSpPr>
            <a:spLocks noGrp="1"/>
          </p:cNvSpPr>
          <p:nvPr>
            <p:ph type="pic" idx="2"/>
          </p:nvPr>
        </p:nvSpPr>
        <p:spPr>
          <a:xfrm>
            <a:off x="5183188" y="987425"/>
            <a:ext cx="6172200" cy="4873625"/>
          </a:xfrm>
          <a:prstGeom prst="rect">
            <a:avLst/>
          </a:prstGeom>
          <a:noFill/>
          <a:ln>
            <a:noFill/>
          </a:ln>
        </p:spPr>
      </p:sp>
      <p:sp>
        <p:nvSpPr>
          <p:cNvPr id="150" name="Google Shape;150;p4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1" name="Google Shape;151;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4"/>
        <p:cNvGrpSpPr/>
        <p:nvPr/>
      </p:nvGrpSpPr>
      <p:grpSpPr>
        <a:xfrm>
          <a:off x="0" y="0"/>
          <a:ext cx="0" cy="0"/>
          <a:chOff x="0" y="0"/>
          <a:chExt cx="0" cy="0"/>
        </a:xfrm>
      </p:grpSpPr>
      <p:sp>
        <p:nvSpPr>
          <p:cNvPr id="155" name="Google Shape;155;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 name="Google Shape;156;p5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0"/>
        <p:cNvGrpSpPr/>
        <p:nvPr/>
      </p:nvGrpSpPr>
      <p:grpSpPr>
        <a:xfrm>
          <a:off x="0" y="0"/>
          <a:ext cx="0" cy="0"/>
          <a:chOff x="0" y="0"/>
          <a:chExt cx="0" cy="0"/>
        </a:xfrm>
      </p:grpSpPr>
      <p:sp>
        <p:nvSpPr>
          <p:cNvPr id="161" name="Google Shape;161;p5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5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7"/>
        <p:cNvGrpSpPr/>
        <p:nvPr/>
      </p:nvGrpSpPr>
      <p:grpSpPr>
        <a:xfrm>
          <a:off x="0" y="0"/>
          <a:ext cx="0" cy="0"/>
          <a:chOff x="0" y="0"/>
          <a:chExt cx="0" cy="0"/>
        </a:xfrm>
      </p:grpSpPr>
      <p:sp>
        <p:nvSpPr>
          <p:cNvPr id="28" name="Google Shape;28;p30"/>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0"/>
          <p:cNvSpPr txBox="1">
            <a:spLocks noGrp="1"/>
          </p:cNvSpPr>
          <p:nvPr>
            <p:ph type="body" idx="1"/>
          </p:nvPr>
        </p:nvSpPr>
        <p:spPr>
          <a:xfrm>
            <a:off x="1818526" y="1825625"/>
            <a:ext cx="9535274"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0"/>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0"/>
          <p:cNvSpPr txBox="1">
            <a:spLocks noGrp="1"/>
          </p:cNvSpPr>
          <p:nvPr>
            <p:ph type="sldNum" idx="12"/>
          </p:nvPr>
        </p:nvSpPr>
        <p:spPr>
          <a:xfrm>
            <a:off x="8610599" y="6415623"/>
            <a:ext cx="2743200" cy="30585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a:t>   USDA-NRCS</a:t>
            </a:r>
            <a:endParaRPr/>
          </a:p>
        </p:txBody>
      </p:sp>
      <p:sp>
        <p:nvSpPr>
          <p:cNvPr id="32" name="Google Shape;32;p30"/>
          <p:cNvSpPr>
            <a:spLocks noGrp="1"/>
          </p:cNvSpPr>
          <p:nvPr>
            <p:ph type="pic" idx="2"/>
          </p:nvPr>
        </p:nvSpPr>
        <p:spPr>
          <a:xfrm>
            <a:off x="0" y="0"/>
            <a:ext cx="1366838" cy="6858000"/>
          </a:xfrm>
          <a:prstGeom prst="rect">
            <a:avLst/>
          </a:prstGeom>
          <a:noFill/>
          <a:ln>
            <a:noFill/>
          </a:ln>
        </p:spPr>
      </p:sp>
      <p:pic>
        <p:nvPicPr>
          <p:cNvPr id="33" name="Google Shape;33;p3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1"/>
            <a:ext cx="1458930" cy="685799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5" name="Google Shape;95;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nrcs.usda.gov/wps/portal/nrcs/detail/soils/edu/?cid=nrcs142p2_054311"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hyperlink" Target="https://www.youtube.com/watch?v=Ga-xak854Dk"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hyperlink" Target="https://serc.carleton.edu/kskl_educator/soil_life/index.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serc.carleton.edu/kskl_educator/soil_formation/index.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1" descr="A picture containing calendar&#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171" name="Google Shape;171;p1"/>
          <p:cNvSpPr txBox="1">
            <a:spLocks noGrp="1"/>
          </p:cNvSpPr>
          <p:nvPr>
            <p:ph type="subTitle" idx="1"/>
          </p:nvPr>
        </p:nvSpPr>
        <p:spPr>
          <a:xfrm>
            <a:off x="1524000" y="3602038"/>
            <a:ext cx="9144000" cy="759755"/>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3200" b="1" i="0" u="none" strike="noStrike" cap="none">
                <a:solidFill>
                  <a:srgbClr val="065B84"/>
                </a:solidFill>
                <a:latin typeface="Calibri"/>
                <a:ea typeface="Calibri"/>
                <a:cs typeface="Calibri"/>
                <a:sym typeface="Calibri"/>
              </a:rPr>
              <a:t>Soil Basics/Physical Properties</a:t>
            </a:r>
            <a:endParaRPr/>
          </a:p>
          <a:p>
            <a:pPr marL="0" marR="0" lvl="0" indent="0" algn="ctr" rtl="0">
              <a:lnSpc>
                <a:spcPct val="100000"/>
              </a:lnSpc>
              <a:spcBef>
                <a:spcPts val="0"/>
              </a:spcBef>
              <a:spcAft>
                <a:spcPts val="0"/>
              </a:spcAft>
              <a:buClr>
                <a:srgbClr val="000000"/>
              </a:buClr>
              <a:buSzPct val="100000"/>
              <a:buFont typeface="Arial"/>
              <a:buNone/>
            </a:pPr>
            <a:r>
              <a:rPr lang="en-US" sz="3200" b="1">
                <a:solidFill>
                  <a:srgbClr val="065B84"/>
                </a:solidFill>
                <a:latin typeface="Calibri"/>
                <a:ea typeface="Calibri"/>
                <a:cs typeface="Calibri"/>
                <a:sym typeface="Calibri"/>
              </a:rPr>
              <a:t>Maninder K. Walia, </a:t>
            </a:r>
            <a:r>
              <a:rPr lang="en-US" sz="3200" b="1" i="0" u="none" strike="noStrike" cap="none">
                <a:solidFill>
                  <a:srgbClr val="065B84"/>
                </a:solidFill>
                <a:latin typeface="Calibri"/>
                <a:ea typeface="Calibri"/>
                <a:cs typeface="Calibri"/>
                <a:sym typeface="Calibri"/>
              </a:rPr>
              <a:t>University of Nevada, Reno</a:t>
            </a:r>
            <a:endParaRPr/>
          </a:p>
        </p:txBody>
      </p:sp>
      <p:sp>
        <p:nvSpPr>
          <p:cNvPr id="173" name="Google Shape;17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Soil Science Society of America   www.soils.org | www.soils4teachers.org</a:t>
            </a:r>
            <a:endParaRPr/>
          </a:p>
        </p:txBody>
      </p:sp>
      <p:pic>
        <p:nvPicPr>
          <p:cNvPr id="1026" name="Picture 2" descr="https://lh4.googleusercontent.com/hUOIClzhCaNDr87UZfkS18lkPg9Fl1ChbOvpHSaInfqtsMBeh4Tlm-iLIyQUp_itQ7Q4mrcWGVsGhPf578BMZsfRWjoyRKU7qmsNkN2Et8LeU_JLTKYUPAcfoiFYnNmcNKt0STkEgP3wzt4CRGk61A">
            <a:extLst>
              <a:ext uri="{FF2B5EF4-FFF2-40B4-BE49-F238E27FC236}">
                <a16:creationId xmlns:a16="http://schemas.microsoft.com/office/drawing/2014/main" id="{6738D35E-F14D-4A8D-A0B4-41B60C69EB1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79671" y="5889482"/>
            <a:ext cx="2718308" cy="9685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9"/>
          <p:cNvSpPr txBox="1">
            <a:spLocks noGrp="1"/>
          </p:cNvSpPr>
          <p:nvPr>
            <p:ph type="title"/>
          </p:nvPr>
        </p:nvSpPr>
        <p:spPr>
          <a:xfrm>
            <a:off x="2072021" y="1611985"/>
            <a:ext cx="9535275" cy="230585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E4E79"/>
              </a:buClr>
              <a:buSzPts val="4400"/>
              <a:buFont typeface="Calibri"/>
              <a:buNone/>
            </a:pPr>
            <a:r>
              <a:rPr lang="en-US" b="1" dirty="0">
                <a:solidFill>
                  <a:srgbClr val="1E4E79"/>
                </a:solidFill>
              </a:rPr>
              <a:t>Soil ≠ Dirt</a:t>
            </a:r>
            <a:endParaRPr dirty="0"/>
          </a:p>
        </p:txBody>
      </p:sp>
      <p:sp>
        <p:nvSpPr>
          <p:cNvPr id="251" name="Google Shape;251;p9"/>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0"/>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Why is SOIL Important?</a:t>
            </a:r>
            <a:endParaRPr/>
          </a:p>
        </p:txBody>
      </p:sp>
      <p:sp>
        <p:nvSpPr>
          <p:cNvPr id="258" name="Google Shape;258;p10"/>
          <p:cNvSpPr txBox="1">
            <a:spLocks noGrp="1"/>
          </p:cNvSpPr>
          <p:nvPr>
            <p:ph type="body" idx="1"/>
          </p:nvPr>
        </p:nvSpPr>
        <p:spPr>
          <a:xfrm>
            <a:off x="4095848" y="2022827"/>
            <a:ext cx="4980626" cy="3382822"/>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2400"/>
              <a:buFont typeface="Arial"/>
              <a:buChar char="•"/>
            </a:pPr>
            <a:r>
              <a:rPr lang="en-US" sz="2400"/>
              <a:t>Media for the growth of all kinds of plants. </a:t>
            </a:r>
            <a:endParaRPr/>
          </a:p>
          <a:p>
            <a:pPr marL="285750" lvl="0" indent="-285750" algn="l" rtl="0">
              <a:lnSpc>
                <a:spcPct val="90000"/>
              </a:lnSpc>
              <a:spcBef>
                <a:spcPts val="1000"/>
              </a:spcBef>
              <a:spcAft>
                <a:spcPts val="0"/>
              </a:spcAft>
              <a:buClr>
                <a:schemeClr val="dk1"/>
              </a:buClr>
              <a:buSzPts val="2400"/>
              <a:buFont typeface="Arial"/>
              <a:buChar char="•"/>
            </a:pPr>
            <a:r>
              <a:rPr lang="en-US" sz="2400"/>
              <a:t>Modify the atmosphere by emitting and absorbing gases</a:t>
            </a:r>
            <a:endParaRPr/>
          </a:p>
          <a:p>
            <a:pPr marL="285750" lvl="0" indent="-285750" algn="l" rtl="0">
              <a:lnSpc>
                <a:spcPct val="90000"/>
              </a:lnSpc>
              <a:spcBef>
                <a:spcPts val="1000"/>
              </a:spcBef>
              <a:spcAft>
                <a:spcPts val="0"/>
              </a:spcAft>
              <a:buClr>
                <a:schemeClr val="dk1"/>
              </a:buClr>
              <a:buSzPts val="2400"/>
              <a:buFont typeface="Arial"/>
              <a:buChar char="•"/>
            </a:pPr>
            <a:r>
              <a:rPr lang="en-US" sz="2400"/>
              <a:t>Habitat for animals </a:t>
            </a:r>
            <a:endParaRPr/>
          </a:p>
          <a:p>
            <a:pPr marL="285750" lvl="0" indent="-285750" algn="l" rtl="0">
              <a:lnSpc>
                <a:spcPct val="90000"/>
              </a:lnSpc>
              <a:spcBef>
                <a:spcPts val="1000"/>
              </a:spcBef>
              <a:spcAft>
                <a:spcPts val="0"/>
              </a:spcAft>
              <a:buClr>
                <a:schemeClr val="dk1"/>
              </a:buClr>
              <a:buSzPts val="2400"/>
              <a:buFont typeface="Arial"/>
              <a:buChar char="•"/>
            </a:pPr>
            <a:r>
              <a:rPr lang="en-US" sz="2400"/>
              <a:t>Media for the construction </a:t>
            </a:r>
            <a:endParaRPr/>
          </a:p>
          <a:p>
            <a:pPr marL="285750" lvl="0" indent="-285750" algn="l" rtl="0">
              <a:lnSpc>
                <a:spcPct val="90000"/>
              </a:lnSpc>
              <a:spcBef>
                <a:spcPts val="1000"/>
              </a:spcBef>
              <a:spcAft>
                <a:spcPts val="0"/>
              </a:spcAft>
              <a:buClr>
                <a:schemeClr val="dk1"/>
              </a:buClr>
              <a:buSzPts val="2400"/>
              <a:buFont typeface="Arial"/>
              <a:buChar char="•"/>
            </a:pPr>
            <a:r>
              <a:rPr lang="en-US" sz="2400"/>
              <a:t>Act as a living filter to clean water </a:t>
            </a:r>
            <a:endParaRPr/>
          </a:p>
          <a:p>
            <a:pPr marL="285750" lvl="0" indent="-285750" algn="l" rtl="0">
              <a:lnSpc>
                <a:spcPct val="90000"/>
              </a:lnSpc>
              <a:spcBef>
                <a:spcPts val="1000"/>
              </a:spcBef>
              <a:spcAft>
                <a:spcPts val="0"/>
              </a:spcAft>
              <a:buClr>
                <a:schemeClr val="dk1"/>
              </a:buClr>
              <a:buSzPts val="2400"/>
              <a:buFont typeface="Arial"/>
              <a:buChar char="•"/>
            </a:pPr>
            <a:r>
              <a:rPr lang="en-US" sz="2400"/>
              <a:t>Capture carbon</a:t>
            </a:r>
            <a:endParaRPr/>
          </a:p>
        </p:txBody>
      </p:sp>
      <p:pic>
        <p:nvPicPr>
          <p:cNvPr id="259" name="Google Shape;259;p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95008" y="1718945"/>
            <a:ext cx="1584841" cy="1584841"/>
          </a:xfrm>
          <a:prstGeom prst="rect">
            <a:avLst/>
          </a:prstGeom>
          <a:noFill/>
          <a:ln>
            <a:noFill/>
          </a:ln>
        </p:spPr>
      </p:pic>
      <p:pic>
        <p:nvPicPr>
          <p:cNvPr id="260" name="Google Shape;260;p1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095007" y="3820808"/>
            <a:ext cx="1584841" cy="1584841"/>
          </a:xfrm>
          <a:prstGeom prst="rect">
            <a:avLst/>
          </a:prstGeom>
          <a:noFill/>
          <a:ln>
            <a:noFill/>
          </a:ln>
        </p:spPr>
      </p:pic>
      <p:pic>
        <p:nvPicPr>
          <p:cNvPr id="261" name="Google Shape;261;p1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341399" y="1907481"/>
            <a:ext cx="1396305" cy="1396305"/>
          </a:xfrm>
          <a:prstGeom prst="rect">
            <a:avLst/>
          </a:prstGeom>
          <a:noFill/>
          <a:ln>
            <a:noFill/>
          </a:ln>
        </p:spPr>
      </p:pic>
      <p:pic>
        <p:nvPicPr>
          <p:cNvPr id="262" name="Google Shape;262;p1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157800" y="3866657"/>
            <a:ext cx="1538992" cy="1538992"/>
          </a:xfrm>
          <a:prstGeom prst="rect">
            <a:avLst/>
          </a:prstGeom>
          <a:noFill/>
          <a:ln>
            <a:noFill/>
          </a:ln>
        </p:spPr>
      </p:pic>
      <p:sp>
        <p:nvSpPr>
          <p:cNvPr id="263" name="Google Shape;263;p10"/>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1"/>
          <p:cNvSpPr txBox="1">
            <a:spLocks noGrp="1"/>
          </p:cNvSpPr>
          <p:nvPr>
            <p:ph type="body" idx="1"/>
          </p:nvPr>
        </p:nvSpPr>
        <p:spPr>
          <a:xfrm>
            <a:off x="2221681" y="912002"/>
            <a:ext cx="3409573" cy="53965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i="0" u="none" strike="noStrike" cap="none" dirty="0">
                <a:solidFill>
                  <a:schemeClr val="dk1"/>
                </a:solidFill>
              </a:rPr>
              <a:t>Soil makes great mud pies</a:t>
            </a:r>
            <a:endParaRPr sz="2400" dirty="0"/>
          </a:p>
          <a:p>
            <a:pPr marL="0" lvl="0" indent="0" algn="l" rtl="0">
              <a:lnSpc>
                <a:spcPct val="90000"/>
              </a:lnSpc>
              <a:spcBef>
                <a:spcPts val="1000"/>
              </a:spcBef>
              <a:spcAft>
                <a:spcPts val="0"/>
              </a:spcAft>
              <a:buClr>
                <a:schemeClr val="dk1"/>
              </a:buClr>
              <a:buSzPts val="2800"/>
              <a:buNone/>
            </a:pPr>
            <a:endParaRPr dirty="0"/>
          </a:p>
        </p:txBody>
      </p:sp>
      <p:pic>
        <p:nvPicPr>
          <p:cNvPr id="270" name="Google Shape;270;p11" descr="DSCN375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32942" y="2224187"/>
            <a:ext cx="3987052" cy="3238815"/>
          </a:xfrm>
          <a:prstGeom prst="rect">
            <a:avLst/>
          </a:prstGeom>
          <a:noFill/>
          <a:ln>
            <a:noFill/>
          </a:ln>
        </p:spPr>
      </p:pic>
      <p:sp>
        <p:nvSpPr>
          <p:cNvPr id="271" name="Google Shape;271;p11"/>
          <p:cNvSpPr txBox="1"/>
          <p:nvPr/>
        </p:nvSpPr>
        <p:spPr>
          <a:xfrm>
            <a:off x="7865674" y="5193174"/>
            <a:ext cx="3409573" cy="53965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r>
              <a:rPr lang="en-US" sz="2400" b="0" i="0" u="none" strike="noStrike" cap="none">
                <a:solidFill>
                  <a:schemeClr val="dk1"/>
                </a:solidFill>
                <a:latin typeface="Calibri"/>
                <a:ea typeface="Calibri"/>
                <a:cs typeface="Calibri"/>
                <a:sym typeface="Calibri"/>
              </a:rPr>
              <a:t>…and is just plain fun!</a:t>
            </a: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272" name="Google Shape;272;p11" descr="Erik Severso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30042" y="1125170"/>
            <a:ext cx="3360532" cy="3749943"/>
          </a:xfrm>
          <a:prstGeom prst="rect">
            <a:avLst/>
          </a:prstGeom>
          <a:noFill/>
          <a:ln>
            <a:noFill/>
          </a:ln>
        </p:spPr>
      </p:pic>
      <p:sp>
        <p:nvSpPr>
          <p:cNvPr id="273" name="Google Shape;273;p11"/>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0"/>
                                        </p:tgtEl>
                                        <p:attrNameLst>
                                          <p:attrName>style.visibility</p:attrName>
                                        </p:attrNameLst>
                                      </p:cBhvr>
                                      <p:to>
                                        <p:strVal val="visible"/>
                                      </p:to>
                                    </p:set>
                                    <p:animEffect transition="in" filter="fade">
                                      <p:cBhvr>
                                        <p:cTn id="7" dur="2000"/>
                                        <p:tgtEl>
                                          <p:spTgt spid="2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2"/>
                                        </p:tgtEl>
                                        <p:attrNameLst>
                                          <p:attrName>style.visibility</p:attrName>
                                        </p:attrNameLst>
                                      </p:cBhvr>
                                      <p:to>
                                        <p:strVal val="visible"/>
                                      </p:to>
                                    </p:set>
                                    <p:animEffect transition="in" filter="fade">
                                      <p:cBhvr>
                                        <p:cTn id="12" dur="30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2"/>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Soil Formation Factors or CLORPT!</a:t>
            </a:r>
            <a:endParaRPr/>
          </a:p>
        </p:txBody>
      </p:sp>
      <p:sp>
        <p:nvSpPr>
          <p:cNvPr id="280" name="Google Shape;280;p12"/>
          <p:cNvSpPr txBox="1">
            <a:spLocks noGrp="1"/>
          </p:cNvSpPr>
          <p:nvPr>
            <p:ph type="body" idx="1"/>
          </p:nvPr>
        </p:nvSpPr>
        <p:spPr>
          <a:xfrm>
            <a:off x="1818525" y="1825625"/>
            <a:ext cx="9371557"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dk1"/>
              </a:buClr>
              <a:buSzPts val="1800"/>
              <a:buChar char="•"/>
            </a:pPr>
            <a:r>
              <a:rPr lang="en-US" sz="2400" b="1"/>
              <a:t>Cl</a:t>
            </a:r>
            <a:r>
              <a:rPr lang="en-US" sz="2400"/>
              <a:t>imate</a:t>
            </a:r>
            <a:endParaRPr/>
          </a:p>
          <a:p>
            <a:pPr marL="228600" lvl="0" indent="-228600" algn="l" rtl="0">
              <a:lnSpc>
                <a:spcPct val="120000"/>
              </a:lnSpc>
              <a:spcBef>
                <a:spcPts val="750"/>
              </a:spcBef>
              <a:spcAft>
                <a:spcPts val="0"/>
              </a:spcAft>
              <a:buClr>
                <a:schemeClr val="dk1"/>
              </a:buClr>
              <a:buSzPts val="1800"/>
              <a:buChar char="•"/>
            </a:pPr>
            <a:r>
              <a:rPr lang="en-US" sz="2400" b="1"/>
              <a:t>O</a:t>
            </a:r>
            <a:r>
              <a:rPr lang="en-US" sz="2400"/>
              <a:t>rganisms</a:t>
            </a:r>
            <a:endParaRPr/>
          </a:p>
          <a:p>
            <a:pPr marL="228600" lvl="0" indent="-228600" algn="l" rtl="0">
              <a:lnSpc>
                <a:spcPct val="120000"/>
              </a:lnSpc>
              <a:spcBef>
                <a:spcPts val="750"/>
              </a:spcBef>
              <a:spcAft>
                <a:spcPts val="0"/>
              </a:spcAft>
              <a:buClr>
                <a:schemeClr val="dk1"/>
              </a:buClr>
              <a:buSzPts val="1800"/>
              <a:buChar char="•"/>
            </a:pPr>
            <a:r>
              <a:rPr lang="en-US" sz="2400" b="1"/>
              <a:t>R</a:t>
            </a:r>
            <a:r>
              <a:rPr lang="en-US" sz="2400"/>
              <a:t>elief </a:t>
            </a:r>
            <a:endParaRPr/>
          </a:p>
          <a:p>
            <a:pPr marL="228600" lvl="0" indent="-228600" algn="l" rtl="0">
              <a:lnSpc>
                <a:spcPct val="120000"/>
              </a:lnSpc>
              <a:spcBef>
                <a:spcPts val="750"/>
              </a:spcBef>
              <a:spcAft>
                <a:spcPts val="0"/>
              </a:spcAft>
              <a:buClr>
                <a:schemeClr val="dk1"/>
              </a:buClr>
              <a:buSzPts val="1800"/>
              <a:buChar char="•"/>
            </a:pPr>
            <a:r>
              <a:rPr lang="en-US" sz="2400" b="1"/>
              <a:t>P</a:t>
            </a:r>
            <a:r>
              <a:rPr lang="en-US" sz="2400"/>
              <a:t>arent Material</a:t>
            </a:r>
            <a:endParaRPr/>
          </a:p>
          <a:p>
            <a:pPr marL="228600" lvl="0" indent="-228600" algn="l" rtl="0">
              <a:lnSpc>
                <a:spcPct val="120000"/>
              </a:lnSpc>
              <a:spcBef>
                <a:spcPts val="750"/>
              </a:spcBef>
              <a:spcAft>
                <a:spcPts val="0"/>
              </a:spcAft>
              <a:buClr>
                <a:schemeClr val="dk1"/>
              </a:buClr>
              <a:buSzPts val="1800"/>
              <a:buChar char="•"/>
            </a:pPr>
            <a:r>
              <a:rPr lang="en-US" sz="2400" b="1"/>
              <a:t>T</a:t>
            </a:r>
            <a:r>
              <a:rPr lang="en-US" sz="2400"/>
              <a:t>ime</a:t>
            </a:r>
            <a:endParaRPr/>
          </a:p>
        </p:txBody>
      </p:sp>
      <p:sp>
        <p:nvSpPr>
          <p:cNvPr id="281" name="Google Shape;281;p12"/>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3"/>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Calibri"/>
              <a:buNone/>
            </a:pPr>
            <a:r>
              <a:rPr lang="en-US" sz="4400" b="1">
                <a:solidFill>
                  <a:schemeClr val="accent2"/>
                </a:solidFill>
                <a:latin typeface="Calibri"/>
                <a:ea typeface="Calibri"/>
                <a:cs typeface="Calibri"/>
                <a:sym typeface="Calibri"/>
              </a:rPr>
              <a:t>Cl</a:t>
            </a:r>
            <a:r>
              <a:rPr lang="en-US" sz="4400" b="1">
                <a:solidFill>
                  <a:srgbClr val="065B84"/>
                </a:solidFill>
                <a:latin typeface="Calibri"/>
                <a:ea typeface="Calibri"/>
                <a:cs typeface="Calibri"/>
                <a:sym typeface="Calibri"/>
              </a:rPr>
              <a:t>imate</a:t>
            </a:r>
            <a:endParaRPr b="1">
              <a:solidFill>
                <a:srgbClr val="1E4E79"/>
              </a:solidFill>
              <a:latin typeface="Calibri"/>
              <a:ea typeface="Calibri"/>
              <a:cs typeface="Calibri"/>
              <a:sym typeface="Calibri"/>
            </a:endParaRPr>
          </a:p>
        </p:txBody>
      </p:sp>
      <p:sp>
        <p:nvSpPr>
          <p:cNvPr id="288" name="Google Shape;288;p13"/>
          <p:cNvSpPr txBox="1">
            <a:spLocks noGrp="1"/>
          </p:cNvSpPr>
          <p:nvPr>
            <p:ph type="body" idx="1"/>
          </p:nvPr>
        </p:nvSpPr>
        <p:spPr>
          <a:xfrm>
            <a:off x="1818526" y="1825625"/>
            <a:ext cx="347775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100"/>
              <a:buNone/>
            </a:pPr>
            <a:r>
              <a:rPr lang="en-US" sz="2400"/>
              <a:t>Major Climatic Forces</a:t>
            </a:r>
            <a:endParaRPr/>
          </a:p>
          <a:p>
            <a:pPr marL="685800" lvl="1" indent="-171450" algn="l" rtl="0">
              <a:lnSpc>
                <a:spcPct val="90000"/>
              </a:lnSpc>
              <a:spcBef>
                <a:spcPts val="750"/>
              </a:spcBef>
              <a:spcAft>
                <a:spcPts val="0"/>
              </a:spcAft>
              <a:buClr>
                <a:schemeClr val="dk1"/>
              </a:buClr>
              <a:buSzPts val="1800"/>
              <a:buFont typeface="Times New Roman"/>
              <a:buChar char="•"/>
            </a:pPr>
            <a:r>
              <a:rPr lang="en-US" sz="2000"/>
              <a:t>Temperature</a:t>
            </a:r>
            <a:endParaRPr/>
          </a:p>
          <a:p>
            <a:pPr marL="685800" lvl="1" indent="-171450" algn="l" rtl="0">
              <a:lnSpc>
                <a:spcPct val="90000"/>
              </a:lnSpc>
              <a:spcBef>
                <a:spcPts val="750"/>
              </a:spcBef>
              <a:spcAft>
                <a:spcPts val="0"/>
              </a:spcAft>
              <a:buClr>
                <a:schemeClr val="dk1"/>
              </a:buClr>
              <a:buSzPts val="1800"/>
              <a:buFont typeface="Times New Roman"/>
              <a:buChar char="•"/>
            </a:pPr>
            <a:r>
              <a:rPr lang="en-US" sz="2000"/>
              <a:t>Precipitation</a:t>
            </a:r>
            <a:endParaRPr/>
          </a:p>
          <a:p>
            <a:pPr marL="685800" lvl="1" indent="-57150" algn="l" rtl="0">
              <a:lnSpc>
                <a:spcPct val="90000"/>
              </a:lnSpc>
              <a:spcBef>
                <a:spcPts val="750"/>
              </a:spcBef>
              <a:spcAft>
                <a:spcPts val="0"/>
              </a:spcAft>
              <a:buClr>
                <a:schemeClr val="dk1"/>
              </a:buClr>
              <a:buSzPts val="1800"/>
              <a:buFont typeface="Times New Roman"/>
              <a:buNone/>
            </a:pPr>
            <a:endParaRPr sz="2000"/>
          </a:p>
          <a:p>
            <a:pPr marL="57150" lvl="0" indent="0" algn="l" rtl="0">
              <a:lnSpc>
                <a:spcPct val="90000"/>
              </a:lnSpc>
              <a:spcBef>
                <a:spcPts val="750"/>
              </a:spcBef>
              <a:spcAft>
                <a:spcPts val="0"/>
              </a:spcAft>
              <a:buClr>
                <a:schemeClr val="dk1"/>
              </a:buClr>
              <a:buSzPts val="1800"/>
              <a:buNone/>
            </a:pPr>
            <a:r>
              <a:rPr lang="en-US" sz="2400" b="0" i="0" u="none" strike="noStrike">
                <a:solidFill>
                  <a:srgbClr val="000000"/>
                </a:solidFill>
              </a:rPr>
              <a:t>Climatic conditions directly influence the weathering of materials in the soil.</a:t>
            </a:r>
            <a:endParaRPr sz="2400"/>
          </a:p>
        </p:txBody>
      </p:sp>
      <p:pic>
        <p:nvPicPr>
          <p:cNvPr id="289" name="Google Shape;289;p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051460" y="1027906"/>
            <a:ext cx="2810675" cy="4211851"/>
          </a:xfrm>
          <a:prstGeom prst="rect">
            <a:avLst/>
          </a:prstGeom>
          <a:noFill/>
          <a:ln>
            <a:noFill/>
          </a:ln>
        </p:spPr>
      </p:pic>
      <p:sp>
        <p:nvSpPr>
          <p:cNvPr id="290" name="Google Shape;290;p13"/>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
        <p:nvSpPr>
          <p:cNvPr id="291" name="Google Shape;291;p13"/>
          <p:cNvSpPr txBox="1"/>
          <p:nvPr/>
        </p:nvSpPr>
        <p:spPr>
          <a:xfrm>
            <a:off x="8310699" y="6325929"/>
            <a:ext cx="3495020" cy="64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Image Credit:  </a:t>
            </a:r>
            <a:r>
              <a:rPr lang="en-US" sz="1000" b="1" i="1" u="none" strike="noStrike" cap="none">
                <a:solidFill>
                  <a:schemeClr val="dk1"/>
                </a:solidFill>
                <a:latin typeface="Calibri"/>
                <a:ea typeface="Calibri"/>
                <a:cs typeface="Calibri"/>
                <a:sym typeface="Calibri"/>
              </a:rPr>
              <a:t>SOIL! Get the Inside Scoop</a:t>
            </a:r>
            <a:r>
              <a:rPr lang="en-US" sz="1000" b="1" i="0" u="none" strike="noStrike" cap="none">
                <a:solidFill>
                  <a:schemeClr val="dk1"/>
                </a:solidFill>
                <a:latin typeface="Calibri"/>
                <a:ea typeface="Calibri"/>
                <a:cs typeface="Calibri"/>
                <a:sym typeface="Calibri"/>
              </a:rPr>
              <a:t>, </a:t>
            </a:r>
            <a:r>
              <a:rPr lang="en-US" sz="1000" b="0" i="0" u="none" strike="noStrike" cap="none">
                <a:solidFill>
                  <a:schemeClr val="dk1"/>
                </a:solidFill>
                <a:latin typeface="Calibri"/>
                <a:ea typeface="Calibri"/>
                <a:cs typeface="Calibri"/>
                <a:sym typeface="Calibri"/>
              </a:rPr>
              <a:t>D. Lindbo and others, ©2008 Soil Science Societies of America</a:t>
            </a:r>
            <a:endParaRPr sz="10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4"/>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4400"/>
              <a:buFont typeface="Calibri"/>
              <a:buNone/>
            </a:pPr>
            <a:r>
              <a:rPr lang="en-US" b="1">
                <a:solidFill>
                  <a:schemeClr val="accent6"/>
                </a:solidFill>
              </a:rPr>
              <a:t>O</a:t>
            </a:r>
            <a:r>
              <a:rPr lang="en-US" sz="4400" b="1">
                <a:solidFill>
                  <a:srgbClr val="065B84"/>
                </a:solidFill>
              </a:rPr>
              <a:t>rganisms</a:t>
            </a:r>
            <a:endParaRPr b="1">
              <a:solidFill>
                <a:srgbClr val="1E4E79"/>
              </a:solidFill>
            </a:endParaRPr>
          </a:p>
        </p:txBody>
      </p:sp>
      <p:sp>
        <p:nvSpPr>
          <p:cNvPr id="298" name="Google Shape;298;p14"/>
          <p:cNvSpPr txBox="1">
            <a:spLocks noGrp="1"/>
          </p:cNvSpPr>
          <p:nvPr>
            <p:ph type="body" idx="1"/>
          </p:nvPr>
        </p:nvSpPr>
        <p:spPr>
          <a:xfrm>
            <a:off x="1818525" y="1825625"/>
            <a:ext cx="3957585" cy="4351338"/>
          </a:xfrm>
          <a:prstGeom prst="rect">
            <a:avLst/>
          </a:prstGeom>
          <a:noFill/>
          <a:ln>
            <a:noFill/>
          </a:ln>
        </p:spPr>
        <p:txBody>
          <a:bodyPr spcFirstLastPara="1" wrap="square" lIns="91425" tIns="45700" rIns="91425" bIns="45700" anchor="t" anchorCtr="0">
            <a:normAutofit/>
          </a:bodyPr>
          <a:lstStyle/>
          <a:p>
            <a:pPr marL="15240" lvl="0" indent="0" algn="l" rtl="0">
              <a:lnSpc>
                <a:spcPct val="70000"/>
              </a:lnSpc>
              <a:spcBef>
                <a:spcPts val="0"/>
              </a:spcBef>
              <a:spcAft>
                <a:spcPts val="0"/>
              </a:spcAft>
              <a:buClr>
                <a:schemeClr val="dk1"/>
              </a:buClr>
              <a:buSzPts val="1800"/>
              <a:buNone/>
            </a:pPr>
            <a:r>
              <a:rPr lang="en-US" sz="2400" b="1"/>
              <a:t>Plants</a:t>
            </a:r>
            <a:endParaRPr/>
          </a:p>
          <a:p>
            <a:pPr marL="15240" lvl="0" indent="0" algn="l" rtl="0">
              <a:lnSpc>
                <a:spcPct val="70000"/>
              </a:lnSpc>
              <a:spcBef>
                <a:spcPts val="750"/>
              </a:spcBef>
              <a:spcAft>
                <a:spcPts val="0"/>
              </a:spcAft>
              <a:buClr>
                <a:schemeClr val="dk1"/>
              </a:buClr>
              <a:buSzPts val="1800"/>
              <a:buNone/>
            </a:pPr>
            <a:r>
              <a:rPr lang="en-US" sz="2400" b="1"/>
              <a:t>Animals</a:t>
            </a:r>
            <a:endParaRPr/>
          </a:p>
          <a:p>
            <a:pPr marL="15240" lvl="0" indent="0" algn="l" rtl="0">
              <a:lnSpc>
                <a:spcPct val="70000"/>
              </a:lnSpc>
              <a:spcBef>
                <a:spcPts val="750"/>
              </a:spcBef>
              <a:spcAft>
                <a:spcPts val="0"/>
              </a:spcAft>
              <a:buClr>
                <a:schemeClr val="dk1"/>
              </a:buClr>
              <a:buSzPts val="1800"/>
              <a:buNone/>
            </a:pPr>
            <a:r>
              <a:rPr lang="en-US" sz="2400" b="1"/>
              <a:t>Micro- and Meso-organisms</a:t>
            </a:r>
            <a:endParaRPr/>
          </a:p>
          <a:p>
            <a:pPr marL="514350" lvl="1" indent="-172401" algn="l" rtl="0">
              <a:lnSpc>
                <a:spcPct val="70000"/>
              </a:lnSpc>
              <a:spcBef>
                <a:spcPts val="375"/>
              </a:spcBef>
              <a:spcAft>
                <a:spcPts val="0"/>
              </a:spcAft>
              <a:buClr>
                <a:schemeClr val="dk1"/>
              </a:buClr>
              <a:buSzPts val="1800"/>
              <a:buFont typeface="Times New Roman"/>
              <a:buChar char="•"/>
            </a:pPr>
            <a:r>
              <a:rPr lang="en-US"/>
              <a:t>Bacteria</a:t>
            </a:r>
            <a:endParaRPr/>
          </a:p>
          <a:p>
            <a:pPr marL="514350" lvl="1" indent="-172401" algn="l" rtl="0">
              <a:lnSpc>
                <a:spcPct val="70000"/>
              </a:lnSpc>
              <a:spcBef>
                <a:spcPts val="375"/>
              </a:spcBef>
              <a:spcAft>
                <a:spcPts val="0"/>
              </a:spcAft>
              <a:buClr>
                <a:schemeClr val="dk1"/>
              </a:buClr>
              <a:buSzPts val="1800"/>
              <a:buFont typeface="Times New Roman"/>
              <a:buChar char="•"/>
            </a:pPr>
            <a:r>
              <a:rPr lang="en-US"/>
              <a:t>Fungi</a:t>
            </a:r>
            <a:endParaRPr/>
          </a:p>
          <a:p>
            <a:pPr marL="514350" lvl="1" indent="-172401" algn="l" rtl="0">
              <a:lnSpc>
                <a:spcPct val="70000"/>
              </a:lnSpc>
              <a:spcBef>
                <a:spcPts val="375"/>
              </a:spcBef>
              <a:spcAft>
                <a:spcPts val="0"/>
              </a:spcAft>
              <a:buClr>
                <a:schemeClr val="dk1"/>
              </a:buClr>
              <a:buSzPts val="1800"/>
              <a:buFont typeface="Times New Roman"/>
              <a:buChar char="•"/>
            </a:pPr>
            <a:r>
              <a:rPr lang="en-US"/>
              <a:t>Worms, Insects</a:t>
            </a:r>
            <a:endParaRPr/>
          </a:p>
        </p:txBody>
      </p:sp>
      <p:pic>
        <p:nvPicPr>
          <p:cNvPr id="299" name="Google Shape;299;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156714" y="2613429"/>
            <a:ext cx="2648981" cy="2648981"/>
          </a:xfrm>
          <a:prstGeom prst="rect">
            <a:avLst/>
          </a:prstGeom>
          <a:noFill/>
          <a:ln>
            <a:noFill/>
          </a:ln>
        </p:spPr>
      </p:pic>
      <p:pic>
        <p:nvPicPr>
          <p:cNvPr id="300" name="Google Shape;300;p14"/>
          <p:cNvPicPr preferRelativeResize="0"/>
          <p:nvPr/>
        </p:nvPicPr>
        <p:blipFill rotWithShape="1">
          <a:blip r:embed="rId4" cstate="email">
            <a:alphaModFix/>
            <a:extLst>
              <a:ext uri="{28A0092B-C50C-407E-A947-70E740481C1C}">
                <a14:useLocalDpi xmlns:a14="http://schemas.microsoft.com/office/drawing/2010/main"/>
              </a:ext>
            </a:extLst>
          </a:blip>
          <a:srcRect l="-3"/>
          <a:stretch/>
        </p:blipFill>
        <p:spPr>
          <a:xfrm>
            <a:off x="9186299" y="1247746"/>
            <a:ext cx="2167500" cy="3864835"/>
          </a:xfrm>
          <a:prstGeom prst="rect">
            <a:avLst/>
          </a:prstGeom>
          <a:noFill/>
          <a:ln>
            <a:noFill/>
          </a:ln>
        </p:spPr>
      </p:pic>
      <p:sp>
        <p:nvSpPr>
          <p:cNvPr id="301" name="Google Shape;301;p14"/>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5"/>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US" b="1">
                <a:solidFill>
                  <a:srgbClr val="FF0000"/>
                </a:solidFill>
              </a:rPr>
              <a:t>R</a:t>
            </a:r>
            <a:r>
              <a:rPr lang="en-US" b="1">
                <a:solidFill>
                  <a:srgbClr val="065B84"/>
                </a:solidFill>
              </a:rPr>
              <a:t>elief (Landscape)</a:t>
            </a:r>
            <a:endParaRPr b="1">
              <a:solidFill>
                <a:srgbClr val="1E4E79"/>
              </a:solidFill>
            </a:endParaRPr>
          </a:p>
        </p:txBody>
      </p:sp>
      <p:sp>
        <p:nvSpPr>
          <p:cNvPr id="308" name="Google Shape;308;p15"/>
          <p:cNvSpPr txBox="1">
            <a:spLocks noGrp="1"/>
          </p:cNvSpPr>
          <p:nvPr>
            <p:ph type="body" idx="1"/>
          </p:nvPr>
        </p:nvSpPr>
        <p:spPr>
          <a:xfrm>
            <a:off x="1818525" y="1825625"/>
            <a:ext cx="5351820" cy="4351338"/>
          </a:xfrm>
          <a:prstGeom prst="rect">
            <a:avLst/>
          </a:prstGeom>
          <a:noFill/>
          <a:ln>
            <a:noFill/>
          </a:ln>
        </p:spPr>
        <p:txBody>
          <a:bodyPr spcFirstLastPara="1" wrap="square" lIns="91425" tIns="45700" rIns="91425" bIns="45700" anchor="t" anchorCtr="0">
            <a:normAutofit/>
          </a:bodyPr>
          <a:lstStyle/>
          <a:p>
            <a:pPr marL="15240" lvl="0" indent="0" algn="l" rtl="0">
              <a:lnSpc>
                <a:spcPct val="70000"/>
              </a:lnSpc>
              <a:spcBef>
                <a:spcPts val="0"/>
              </a:spcBef>
              <a:spcAft>
                <a:spcPts val="0"/>
              </a:spcAft>
              <a:buClr>
                <a:schemeClr val="dk1"/>
              </a:buClr>
              <a:buSzPts val="1800"/>
              <a:buNone/>
            </a:pPr>
            <a:r>
              <a:rPr lang="en-US" sz="2400" b="1"/>
              <a:t>Also known as topography</a:t>
            </a:r>
            <a:endParaRPr/>
          </a:p>
          <a:p>
            <a:pPr marL="358140" lvl="0" indent="-342900" algn="l" rtl="0">
              <a:lnSpc>
                <a:spcPct val="100000"/>
              </a:lnSpc>
              <a:spcBef>
                <a:spcPts val="0"/>
              </a:spcBef>
              <a:spcAft>
                <a:spcPts val="0"/>
              </a:spcAft>
              <a:buClr>
                <a:schemeClr val="dk1"/>
              </a:buClr>
              <a:buSzPts val="1800"/>
              <a:buChar char="•"/>
            </a:pPr>
            <a:r>
              <a:rPr lang="en-US" sz="2400"/>
              <a:t>Shape – hills/mountains vs flat/low-lying areas</a:t>
            </a:r>
            <a:endParaRPr/>
          </a:p>
          <a:p>
            <a:pPr marL="358140" lvl="0" indent="-342900" algn="l" rtl="0">
              <a:lnSpc>
                <a:spcPct val="100000"/>
              </a:lnSpc>
              <a:spcBef>
                <a:spcPts val="0"/>
              </a:spcBef>
              <a:spcAft>
                <a:spcPts val="0"/>
              </a:spcAft>
              <a:buClr>
                <a:schemeClr val="dk1"/>
              </a:buClr>
              <a:buSzPts val="1800"/>
              <a:buChar char="•"/>
            </a:pPr>
            <a:r>
              <a:rPr lang="en-US" sz="2400"/>
              <a:t>Slope – steepness</a:t>
            </a:r>
            <a:endParaRPr/>
          </a:p>
          <a:p>
            <a:pPr marL="358140" lvl="0" indent="-342900" algn="l" rtl="0">
              <a:lnSpc>
                <a:spcPct val="100000"/>
              </a:lnSpc>
              <a:spcBef>
                <a:spcPts val="0"/>
              </a:spcBef>
              <a:spcAft>
                <a:spcPts val="0"/>
              </a:spcAft>
              <a:buClr>
                <a:schemeClr val="dk1"/>
              </a:buClr>
              <a:buSzPts val="1800"/>
              <a:buChar char="•"/>
            </a:pPr>
            <a:r>
              <a:rPr lang="en-US" sz="2400"/>
              <a:t>Elevation – height above sea level</a:t>
            </a:r>
            <a:endParaRPr/>
          </a:p>
          <a:p>
            <a:pPr marL="358140" lvl="0" indent="-342900" algn="l" rtl="0">
              <a:lnSpc>
                <a:spcPct val="100000"/>
              </a:lnSpc>
              <a:spcBef>
                <a:spcPts val="0"/>
              </a:spcBef>
              <a:spcAft>
                <a:spcPts val="0"/>
              </a:spcAft>
              <a:buClr>
                <a:schemeClr val="dk1"/>
              </a:buClr>
              <a:buSzPts val="1800"/>
              <a:buChar char="•"/>
            </a:pPr>
            <a:r>
              <a:rPr lang="en-US" sz="2400"/>
              <a:t>Aspect – direction a slope faces</a:t>
            </a:r>
            <a:endParaRPr/>
          </a:p>
        </p:txBody>
      </p:sp>
      <p:pic>
        <p:nvPicPr>
          <p:cNvPr id="309" name="Google Shape;309;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356075" y="1570976"/>
            <a:ext cx="3017400" cy="3017400"/>
          </a:xfrm>
          <a:prstGeom prst="rect">
            <a:avLst/>
          </a:prstGeom>
          <a:noFill/>
          <a:ln>
            <a:noFill/>
          </a:ln>
        </p:spPr>
      </p:pic>
      <p:sp>
        <p:nvSpPr>
          <p:cNvPr id="310" name="Google Shape;310;p15"/>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6"/>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030A0"/>
              </a:buClr>
              <a:buSzPts val="4400"/>
              <a:buFont typeface="Calibri"/>
              <a:buNone/>
            </a:pPr>
            <a:r>
              <a:rPr lang="en-US" b="1">
                <a:solidFill>
                  <a:srgbClr val="7030A0"/>
                </a:solidFill>
              </a:rPr>
              <a:t>P</a:t>
            </a:r>
            <a:r>
              <a:rPr lang="en-US" b="1">
                <a:solidFill>
                  <a:srgbClr val="065B84"/>
                </a:solidFill>
              </a:rPr>
              <a:t>arent Material</a:t>
            </a:r>
            <a:endParaRPr b="1">
              <a:solidFill>
                <a:srgbClr val="1E4E79"/>
              </a:solidFill>
            </a:endParaRPr>
          </a:p>
        </p:txBody>
      </p:sp>
      <p:sp>
        <p:nvSpPr>
          <p:cNvPr id="317" name="Google Shape;317;p16"/>
          <p:cNvSpPr txBox="1">
            <a:spLocks noGrp="1"/>
          </p:cNvSpPr>
          <p:nvPr>
            <p:ph type="body" idx="1"/>
          </p:nvPr>
        </p:nvSpPr>
        <p:spPr>
          <a:xfrm>
            <a:off x="1818525" y="1825625"/>
            <a:ext cx="3957585" cy="4351338"/>
          </a:xfrm>
          <a:prstGeom prst="rect">
            <a:avLst/>
          </a:prstGeom>
          <a:noFill/>
          <a:ln>
            <a:noFill/>
          </a:ln>
        </p:spPr>
        <p:txBody>
          <a:bodyPr spcFirstLastPara="1" wrap="square" lIns="91425" tIns="45700" rIns="91425" bIns="45700" anchor="t" anchorCtr="0">
            <a:normAutofit/>
          </a:bodyPr>
          <a:lstStyle/>
          <a:p>
            <a:pPr marL="15240" lvl="0" indent="0" algn="l" rtl="0">
              <a:lnSpc>
                <a:spcPct val="100000"/>
              </a:lnSpc>
              <a:spcBef>
                <a:spcPts val="0"/>
              </a:spcBef>
              <a:spcAft>
                <a:spcPts val="0"/>
              </a:spcAft>
              <a:buClr>
                <a:schemeClr val="dk1"/>
              </a:buClr>
              <a:buSzPts val="1800"/>
              <a:buNone/>
            </a:pPr>
            <a:r>
              <a:rPr lang="en-US" sz="2400"/>
              <a:t>Every soil “inherits” traits from the parent material from which it formed. </a:t>
            </a:r>
            <a:endParaRPr/>
          </a:p>
        </p:txBody>
      </p:sp>
      <p:pic>
        <p:nvPicPr>
          <p:cNvPr id="318" name="Google Shape;318;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218405" y="3184509"/>
            <a:ext cx="2134772" cy="2134772"/>
          </a:xfrm>
          <a:prstGeom prst="rect">
            <a:avLst/>
          </a:prstGeom>
          <a:noFill/>
          <a:ln>
            <a:noFill/>
          </a:ln>
        </p:spPr>
      </p:pic>
      <p:pic>
        <p:nvPicPr>
          <p:cNvPr id="319" name="Google Shape;319;p1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795472" y="1027906"/>
            <a:ext cx="3156005" cy="4291375"/>
          </a:xfrm>
          <a:prstGeom prst="rect">
            <a:avLst/>
          </a:prstGeom>
          <a:noFill/>
          <a:ln>
            <a:noFill/>
          </a:ln>
        </p:spPr>
      </p:pic>
      <p:sp>
        <p:nvSpPr>
          <p:cNvPr id="320" name="Google Shape;320;p16"/>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
        <p:nvSpPr>
          <p:cNvPr id="321" name="Google Shape;321;p16"/>
          <p:cNvSpPr txBox="1"/>
          <p:nvPr/>
        </p:nvSpPr>
        <p:spPr>
          <a:xfrm>
            <a:off x="8310699" y="6325929"/>
            <a:ext cx="3495020" cy="64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Image Credit:  </a:t>
            </a:r>
            <a:r>
              <a:rPr lang="en-US" sz="1000" b="1" i="1" u="none" strike="noStrike" cap="none">
                <a:solidFill>
                  <a:schemeClr val="dk1"/>
                </a:solidFill>
                <a:latin typeface="Calibri"/>
                <a:ea typeface="Calibri"/>
                <a:cs typeface="Calibri"/>
                <a:sym typeface="Calibri"/>
              </a:rPr>
              <a:t>SOIL! Get the Inside Scoop</a:t>
            </a:r>
            <a:r>
              <a:rPr lang="en-US" sz="1000" b="1" i="0" u="none" strike="noStrike" cap="none">
                <a:solidFill>
                  <a:schemeClr val="dk1"/>
                </a:solidFill>
                <a:latin typeface="Calibri"/>
                <a:ea typeface="Calibri"/>
                <a:cs typeface="Calibri"/>
                <a:sym typeface="Calibri"/>
              </a:rPr>
              <a:t>, </a:t>
            </a:r>
            <a:r>
              <a:rPr lang="en-US" sz="1000" b="0" i="0" u="none" strike="noStrike" cap="none">
                <a:solidFill>
                  <a:schemeClr val="dk1"/>
                </a:solidFill>
                <a:latin typeface="Calibri"/>
                <a:ea typeface="Calibri"/>
                <a:cs typeface="Calibri"/>
                <a:sym typeface="Calibri"/>
              </a:rPr>
              <a:t>D. Lindbo and others, ©2008 Soil Science Societies of America</a:t>
            </a:r>
            <a:endParaRPr sz="10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17"/>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F9000"/>
              </a:buClr>
              <a:buSzPts val="4400"/>
              <a:buFont typeface="Calibri"/>
              <a:buNone/>
            </a:pPr>
            <a:r>
              <a:rPr lang="en-US" b="1">
                <a:solidFill>
                  <a:srgbClr val="BF9000"/>
                </a:solidFill>
              </a:rPr>
              <a:t>T</a:t>
            </a:r>
            <a:r>
              <a:rPr lang="en-US" b="1">
                <a:solidFill>
                  <a:srgbClr val="065B84"/>
                </a:solidFill>
              </a:rPr>
              <a:t>ime</a:t>
            </a:r>
            <a:endParaRPr b="1">
              <a:solidFill>
                <a:srgbClr val="1E4E79"/>
              </a:solidFill>
            </a:endParaRPr>
          </a:p>
        </p:txBody>
      </p:sp>
      <p:sp>
        <p:nvSpPr>
          <p:cNvPr id="328" name="Google Shape;328;p17"/>
          <p:cNvSpPr txBox="1">
            <a:spLocks noGrp="1"/>
          </p:cNvSpPr>
          <p:nvPr>
            <p:ph type="body" idx="1"/>
          </p:nvPr>
        </p:nvSpPr>
        <p:spPr>
          <a:xfrm>
            <a:off x="1818525" y="1825625"/>
            <a:ext cx="3957585" cy="4351338"/>
          </a:xfrm>
          <a:prstGeom prst="rect">
            <a:avLst/>
          </a:prstGeom>
          <a:noFill/>
          <a:ln>
            <a:noFill/>
          </a:ln>
        </p:spPr>
        <p:txBody>
          <a:bodyPr spcFirstLastPara="1" wrap="square" lIns="91425" tIns="45700" rIns="91425" bIns="45700" anchor="t" anchorCtr="0">
            <a:normAutofit/>
          </a:bodyPr>
          <a:lstStyle/>
          <a:p>
            <a:pPr marL="358140" lvl="0" indent="-342900" algn="l" rtl="0">
              <a:lnSpc>
                <a:spcPct val="100000"/>
              </a:lnSpc>
              <a:spcBef>
                <a:spcPts val="0"/>
              </a:spcBef>
              <a:spcAft>
                <a:spcPts val="0"/>
              </a:spcAft>
              <a:buClr>
                <a:schemeClr val="dk1"/>
              </a:buClr>
              <a:buSzPts val="1800"/>
              <a:buChar char="•"/>
            </a:pPr>
            <a:r>
              <a:rPr lang="en-US" sz="2400"/>
              <a:t>Older soils differ from younger soils.</a:t>
            </a:r>
            <a:endParaRPr/>
          </a:p>
          <a:p>
            <a:pPr marL="358140" lvl="0" indent="-342900" algn="l" rtl="0">
              <a:lnSpc>
                <a:spcPct val="100000"/>
              </a:lnSpc>
              <a:spcBef>
                <a:spcPts val="0"/>
              </a:spcBef>
              <a:spcAft>
                <a:spcPts val="0"/>
              </a:spcAft>
              <a:buClr>
                <a:schemeClr val="dk1"/>
              </a:buClr>
              <a:buSzPts val="1800"/>
              <a:buChar char="•"/>
            </a:pPr>
            <a:r>
              <a:rPr lang="en-US" sz="2400"/>
              <a:t>As soil ages, it starts to look different from its parent material. </a:t>
            </a:r>
            <a:endParaRPr/>
          </a:p>
        </p:txBody>
      </p:sp>
      <p:pic>
        <p:nvPicPr>
          <p:cNvPr id="329" name="Google Shape;329;p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71529" y="4023033"/>
            <a:ext cx="2134772" cy="2134772"/>
          </a:xfrm>
          <a:prstGeom prst="rect">
            <a:avLst/>
          </a:prstGeom>
          <a:noFill/>
          <a:ln>
            <a:noFill/>
          </a:ln>
        </p:spPr>
      </p:pic>
      <p:pic>
        <p:nvPicPr>
          <p:cNvPr id="330" name="Google Shape;330;p17" descr="C:\Documents and Settings\lindbo\Desktop\AKADIRT\Soil Photos\NRCS-NC-Kelley\PROFILES-03\Wagram\Wagram 1 w scale (cm).tif"/>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723478" y="2444424"/>
            <a:ext cx="1988217" cy="2829619"/>
          </a:xfrm>
          <a:prstGeom prst="rect">
            <a:avLst/>
          </a:prstGeom>
          <a:noFill/>
          <a:ln>
            <a:noFill/>
          </a:ln>
        </p:spPr>
      </p:pic>
      <p:pic>
        <p:nvPicPr>
          <p:cNvPr id="331" name="Google Shape;331;p17" descr="C:\Documents and Settings\lindbo\Desktop\AKADIRT\Soil Photos\Nags Head Research Sites\Transect 2\Nags Head 2-2.JP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304204" y="2444425"/>
            <a:ext cx="1997097" cy="2958250"/>
          </a:xfrm>
          <a:prstGeom prst="rect">
            <a:avLst/>
          </a:prstGeom>
          <a:noFill/>
          <a:ln>
            <a:noFill/>
          </a:ln>
        </p:spPr>
      </p:pic>
      <p:sp>
        <p:nvSpPr>
          <p:cNvPr id="332" name="Google Shape;332;p17"/>
          <p:cNvSpPr txBox="1"/>
          <p:nvPr/>
        </p:nvSpPr>
        <p:spPr>
          <a:xfrm>
            <a:off x="7304087" y="5402675"/>
            <a:ext cx="1997214" cy="646290"/>
          </a:xfrm>
          <a:prstGeom prst="rect">
            <a:avLst/>
          </a:prstGeom>
          <a:solidFill>
            <a:srgbClr val="F6B26B"/>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YOUNG</a:t>
            </a:r>
            <a:endParaRPr sz="1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few horizons</a:t>
            </a:r>
            <a:endParaRPr sz="1800" b="0" i="0" u="none" strike="noStrike" cap="none">
              <a:solidFill>
                <a:srgbClr val="000000"/>
              </a:solidFill>
              <a:latin typeface="Times New Roman"/>
              <a:ea typeface="Times New Roman"/>
              <a:cs typeface="Times New Roman"/>
              <a:sym typeface="Times New Roman"/>
            </a:endParaRPr>
          </a:p>
        </p:txBody>
      </p:sp>
      <p:sp>
        <p:nvSpPr>
          <p:cNvPr id="333" name="Google Shape;333;p17"/>
          <p:cNvSpPr txBox="1"/>
          <p:nvPr/>
        </p:nvSpPr>
        <p:spPr>
          <a:xfrm>
            <a:off x="9723478" y="5274044"/>
            <a:ext cx="1988100" cy="733800"/>
          </a:xfrm>
          <a:prstGeom prst="rect">
            <a:avLst/>
          </a:prstGeom>
          <a:solidFill>
            <a:srgbClr val="F6B26B"/>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OLDER</a:t>
            </a:r>
            <a:endParaRPr sz="1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more horizons</a:t>
            </a:r>
            <a:endParaRPr sz="1800" b="0" i="0" u="none" strike="noStrike" cap="none">
              <a:solidFill>
                <a:srgbClr val="000000"/>
              </a:solidFill>
              <a:latin typeface="Times New Roman"/>
              <a:ea typeface="Times New Roman"/>
              <a:cs typeface="Times New Roman"/>
              <a:sym typeface="Times New Roman"/>
            </a:endParaRPr>
          </a:p>
        </p:txBody>
      </p:sp>
      <p:sp>
        <p:nvSpPr>
          <p:cNvPr id="334" name="Google Shape;334;p17"/>
          <p:cNvSpPr txBox="1"/>
          <p:nvPr/>
        </p:nvSpPr>
        <p:spPr>
          <a:xfrm>
            <a:off x="8310699" y="6325929"/>
            <a:ext cx="3495020" cy="64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Image Credit: D. Lindbo and Wale Adewunmi, Know Soil Know Life contributors </a:t>
            </a:r>
            <a:endParaRPr sz="10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chemeClr val="dk1"/>
              </a:solidFill>
              <a:latin typeface="Calibri"/>
              <a:ea typeface="Calibri"/>
              <a:cs typeface="Calibri"/>
              <a:sym typeface="Calibri"/>
            </a:endParaRPr>
          </a:p>
        </p:txBody>
      </p:sp>
      <p:sp>
        <p:nvSpPr>
          <p:cNvPr id="335" name="Google Shape;335;p17"/>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8"/>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65B84"/>
              </a:buClr>
              <a:buSzPts val="4400"/>
              <a:buFont typeface="Calibri"/>
              <a:buNone/>
            </a:pPr>
            <a:r>
              <a:rPr lang="en-US" b="1">
                <a:solidFill>
                  <a:srgbClr val="065B84"/>
                </a:solidFill>
              </a:rPr>
              <a:t>Soil Profile</a:t>
            </a:r>
            <a:endParaRPr b="1">
              <a:solidFill>
                <a:srgbClr val="1E4E79"/>
              </a:solidFill>
            </a:endParaRPr>
          </a:p>
        </p:txBody>
      </p:sp>
      <p:pic>
        <p:nvPicPr>
          <p:cNvPr id="342" name="Google Shape;342;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01142" y="1394451"/>
            <a:ext cx="5142804" cy="4318220"/>
          </a:xfrm>
          <a:prstGeom prst="rect">
            <a:avLst/>
          </a:prstGeom>
          <a:noFill/>
          <a:ln>
            <a:noFill/>
          </a:ln>
        </p:spPr>
      </p:pic>
      <p:sp>
        <p:nvSpPr>
          <p:cNvPr id="343" name="Google Shape;343;p18"/>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
        <p:nvSpPr>
          <p:cNvPr id="344" name="Google Shape;344;p18"/>
          <p:cNvSpPr txBox="1"/>
          <p:nvPr/>
        </p:nvSpPr>
        <p:spPr>
          <a:xfrm>
            <a:off x="8310699" y="6325929"/>
            <a:ext cx="3495020" cy="64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Image Credit: :  </a:t>
            </a:r>
            <a:r>
              <a:rPr lang="en-US" sz="1000" b="1" i="1" u="none" strike="noStrike" cap="none">
                <a:solidFill>
                  <a:schemeClr val="dk1"/>
                </a:solidFill>
                <a:latin typeface="Calibri"/>
                <a:ea typeface="Calibri"/>
                <a:cs typeface="Calibri"/>
                <a:sym typeface="Calibri"/>
              </a:rPr>
              <a:t>SOIL! Get the Inside Scoop</a:t>
            </a:r>
            <a:r>
              <a:rPr lang="en-US" sz="1000" b="1" i="0" u="none" strike="noStrike" cap="none">
                <a:solidFill>
                  <a:schemeClr val="dk1"/>
                </a:solidFill>
                <a:latin typeface="Calibri"/>
                <a:ea typeface="Calibri"/>
                <a:cs typeface="Calibri"/>
                <a:sym typeface="Calibri"/>
              </a:rPr>
              <a:t>, </a:t>
            </a:r>
            <a:r>
              <a:rPr lang="en-US" sz="1000" b="0" i="0" u="none" strike="noStrike" cap="none">
                <a:solidFill>
                  <a:schemeClr val="dk1"/>
                </a:solidFill>
                <a:latin typeface="Calibri"/>
                <a:ea typeface="Calibri"/>
                <a:cs typeface="Calibri"/>
                <a:sym typeface="Calibri"/>
              </a:rPr>
              <a:t>D. Lindbo and others, ©2008 Soil Science Societies of America</a:t>
            </a:r>
            <a:endParaRPr sz="10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358d8f218b_0_0"/>
          <p:cNvSpPr txBox="1">
            <a:spLocks noGrp="1"/>
          </p:cNvSpPr>
          <p:nvPr>
            <p:ph type="title"/>
          </p:nvPr>
        </p:nvSpPr>
        <p:spPr>
          <a:xfrm>
            <a:off x="1818524" y="365125"/>
            <a:ext cx="953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Calibri"/>
              <a:buNone/>
            </a:pPr>
            <a:r>
              <a:rPr lang="en-US" b="1">
                <a:solidFill>
                  <a:srgbClr val="1F3864"/>
                </a:solidFill>
              </a:rPr>
              <a:t>Soil Sampling</a:t>
            </a:r>
            <a:endParaRPr/>
          </a:p>
        </p:txBody>
      </p:sp>
      <p:sp>
        <p:nvSpPr>
          <p:cNvPr id="179" name="Google Shape;179;g1358d8f218b_0_0"/>
          <p:cNvSpPr txBox="1">
            <a:spLocks noGrp="1"/>
          </p:cNvSpPr>
          <p:nvPr>
            <p:ph type="body" idx="1"/>
          </p:nvPr>
        </p:nvSpPr>
        <p:spPr>
          <a:xfrm>
            <a:off x="1818526" y="1825625"/>
            <a:ext cx="95352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Protocols and Techniques</a:t>
            </a:r>
            <a:endParaRPr/>
          </a:p>
          <a:p>
            <a:pPr marL="685800" lvl="1" indent="-228600" algn="l" rtl="0">
              <a:lnSpc>
                <a:spcPct val="90000"/>
              </a:lnSpc>
              <a:spcBef>
                <a:spcPts val="500"/>
              </a:spcBef>
              <a:spcAft>
                <a:spcPts val="0"/>
              </a:spcAft>
              <a:buClr>
                <a:schemeClr val="dk1"/>
              </a:buClr>
              <a:buSzPts val="2400"/>
              <a:buChar char="•"/>
            </a:pPr>
            <a:r>
              <a:rPr lang="en-US"/>
              <a:t>Soil Probe</a:t>
            </a:r>
            <a:endParaRPr/>
          </a:p>
          <a:p>
            <a:pPr marL="685800" lvl="1" indent="-228600" algn="l" rtl="0">
              <a:lnSpc>
                <a:spcPct val="90000"/>
              </a:lnSpc>
              <a:spcBef>
                <a:spcPts val="500"/>
              </a:spcBef>
              <a:spcAft>
                <a:spcPts val="0"/>
              </a:spcAft>
              <a:buClr>
                <a:schemeClr val="dk1"/>
              </a:buClr>
              <a:buSzPts val="2400"/>
              <a:buChar char="•"/>
            </a:pPr>
            <a:r>
              <a:rPr lang="en-US"/>
              <a:t>Clean Ziploc bag</a:t>
            </a:r>
            <a:endParaRPr/>
          </a:p>
          <a:p>
            <a:pPr marL="685800" lvl="1" indent="-228600" algn="l" rtl="0">
              <a:lnSpc>
                <a:spcPct val="90000"/>
              </a:lnSpc>
              <a:spcBef>
                <a:spcPts val="500"/>
              </a:spcBef>
              <a:spcAft>
                <a:spcPts val="0"/>
              </a:spcAft>
              <a:buClr>
                <a:schemeClr val="dk1"/>
              </a:buClr>
              <a:buSzPts val="2400"/>
              <a:buChar char="•"/>
            </a:pPr>
            <a:r>
              <a:rPr lang="en-US"/>
              <a:t>Depth</a:t>
            </a:r>
            <a:endParaRPr/>
          </a:p>
          <a:p>
            <a:pPr marL="685800" lvl="1" indent="-228600" algn="l" rtl="0">
              <a:lnSpc>
                <a:spcPct val="90000"/>
              </a:lnSpc>
              <a:spcBef>
                <a:spcPts val="500"/>
              </a:spcBef>
              <a:spcAft>
                <a:spcPts val="0"/>
              </a:spcAft>
              <a:buClr>
                <a:schemeClr val="dk1"/>
              </a:buClr>
              <a:buSzPts val="2400"/>
              <a:buChar char="•"/>
            </a:pPr>
            <a:r>
              <a:rPr lang="en-US"/>
              <a:t>Number of Samples</a:t>
            </a:r>
            <a:endParaRPr/>
          </a:p>
        </p:txBody>
      </p:sp>
      <p:sp>
        <p:nvSpPr>
          <p:cNvPr id="180" name="Google Shape;180;g1358d8f218b_0_0"/>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9"/>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Physical Properties</a:t>
            </a:r>
            <a:endParaRPr/>
          </a:p>
        </p:txBody>
      </p:sp>
      <p:sp>
        <p:nvSpPr>
          <p:cNvPr id="351" name="Google Shape;351;p19"/>
          <p:cNvSpPr txBox="1">
            <a:spLocks noGrp="1"/>
          </p:cNvSpPr>
          <p:nvPr>
            <p:ph type="body" idx="1"/>
          </p:nvPr>
        </p:nvSpPr>
        <p:spPr>
          <a:xfrm>
            <a:off x="1818526" y="1825625"/>
            <a:ext cx="415676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Soil Color</a:t>
            </a:r>
            <a:endParaRPr/>
          </a:p>
          <a:p>
            <a:pPr marL="228600" lvl="0" indent="-228600" algn="l" rtl="0">
              <a:lnSpc>
                <a:spcPct val="90000"/>
              </a:lnSpc>
              <a:spcBef>
                <a:spcPts val="1000"/>
              </a:spcBef>
              <a:spcAft>
                <a:spcPts val="0"/>
              </a:spcAft>
              <a:buClr>
                <a:schemeClr val="dk1"/>
              </a:buClr>
              <a:buSzPts val="2400"/>
              <a:buChar char="•"/>
            </a:pPr>
            <a:r>
              <a:rPr lang="en-US" sz="2400"/>
              <a:t>Soil Texture</a:t>
            </a:r>
            <a:endParaRPr/>
          </a:p>
          <a:p>
            <a:pPr marL="228600" lvl="0" indent="-228600" algn="l" rtl="0">
              <a:lnSpc>
                <a:spcPct val="90000"/>
              </a:lnSpc>
              <a:spcBef>
                <a:spcPts val="1000"/>
              </a:spcBef>
              <a:spcAft>
                <a:spcPts val="0"/>
              </a:spcAft>
              <a:buClr>
                <a:schemeClr val="dk1"/>
              </a:buClr>
              <a:buSzPts val="2400"/>
              <a:buChar char="•"/>
            </a:pPr>
            <a:r>
              <a:rPr lang="en-US" sz="2400"/>
              <a:t>Reflects how soil mineral and organic particles combine to form the soil matrix and pore spaces </a:t>
            </a:r>
            <a:endParaRPr/>
          </a:p>
          <a:p>
            <a:pPr marL="228600" lvl="0" indent="-228600" algn="l" rtl="0">
              <a:lnSpc>
                <a:spcPct val="90000"/>
              </a:lnSpc>
              <a:spcBef>
                <a:spcPts val="1000"/>
              </a:spcBef>
              <a:spcAft>
                <a:spcPts val="0"/>
              </a:spcAft>
              <a:buClr>
                <a:schemeClr val="dk1"/>
              </a:buClr>
              <a:buSzPts val="2400"/>
              <a:buChar char="•"/>
            </a:pPr>
            <a:r>
              <a:rPr lang="en-US" sz="2400"/>
              <a:t>Determines</a:t>
            </a:r>
            <a:endParaRPr/>
          </a:p>
          <a:p>
            <a:pPr marL="685800" lvl="1" indent="-228600" algn="l" rtl="0">
              <a:lnSpc>
                <a:spcPct val="90000"/>
              </a:lnSpc>
              <a:spcBef>
                <a:spcPts val="500"/>
              </a:spcBef>
              <a:spcAft>
                <a:spcPts val="0"/>
              </a:spcAft>
              <a:buClr>
                <a:schemeClr val="dk1"/>
              </a:buClr>
              <a:buSzPts val="2400"/>
              <a:buFont typeface="Courier New"/>
              <a:buChar char="o"/>
            </a:pPr>
            <a:r>
              <a:rPr lang="en-US"/>
              <a:t>Water-holding capacity</a:t>
            </a:r>
            <a:endParaRPr/>
          </a:p>
          <a:p>
            <a:pPr marL="685800" lvl="1" indent="-228600" algn="l" rtl="0">
              <a:lnSpc>
                <a:spcPct val="90000"/>
              </a:lnSpc>
              <a:spcBef>
                <a:spcPts val="500"/>
              </a:spcBef>
              <a:spcAft>
                <a:spcPts val="0"/>
              </a:spcAft>
              <a:buClr>
                <a:schemeClr val="dk1"/>
              </a:buClr>
              <a:buSzPts val="2400"/>
              <a:buFont typeface="Courier New"/>
              <a:buChar char="o"/>
            </a:pPr>
            <a:r>
              <a:rPr lang="en-US"/>
              <a:t>Permeability</a:t>
            </a:r>
            <a:endParaRPr/>
          </a:p>
        </p:txBody>
      </p:sp>
      <p:pic>
        <p:nvPicPr>
          <p:cNvPr id="352" name="Google Shape;352;p19" descr="A picture containing outdoor, person, man, holding&#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343947" y="1752235"/>
            <a:ext cx="3490308" cy="3036483"/>
          </a:xfrm>
          <a:prstGeom prst="rect">
            <a:avLst/>
          </a:prstGeom>
          <a:noFill/>
          <a:ln>
            <a:noFill/>
          </a:ln>
        </p:spPr>
      </p:pic>
      <p:sp>
        <p:nvSpPr>
          <p:cNvPr id="353" name="Google Shape;353;p19"/>
          <p:cNvSpPr txBox="1"/>
          <p:nvPr/>
        </p:nvSpPr>
        <p:spPr>
          <a:xfrm>
            <a:off x="8310699" y="6325929"/>
            <a:ext cx="3495020" cy="64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Image Credit: D. Lindbo and Wale Adewunmi, Know Soil Know Life contributors </a:t>
            </a:r>
            <a:endParaRPr sz="10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chemeClr val="dk1"/>
              </a:solidFill>
              <a:latin typeface="Calibri"/>
              <a:ea typeface="Calibri"/>
              <a:cs typeface="Calibri"/>
              <a:sym typeface="Calibri"/>
            </a:endParaRPr>
          </a:p>
        </p:txBody>
      </p:sp>
      <p:sp>
        <p:nvSpPr>
          <p:cNvPr id="354" name="Google Shape;354;p19"/>
          <p:cNvSpPr txBox="1"/>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i="0" u="none" strike="noStrike" cap="none">
                <a:solidFill>
                  <a:srgbClr val="888888"/>
                </a:solidFill>
                <a:latin typeface="Calibri"/>
                <a:ea typeface="Calibri"/>
                <a:cs typeface="Calibri"/>
                <a:sym typeface="Calibri"/>
              </a:rPr>
              <a:t>Soil Science Society of America   www.soils.org | www.soils4teachers.org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0"/>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65B84"/>
              </a:buClr>
              <a:buSzPts val="4400"/>
              <a:buFont typeface="Calibri"/>
              <a:buNone/>
            </a:pPr>
            <a:r>
              <a:rPr lang="en-US" b="1">
                <a:solidFill>
                  <a:srgbClr val="065B84"/>
                </a:solidFill>
              </a:rPr>
              <a:t>Soil Color </a:t>
            </a:r>
            <a:endParaRPr b="1">
              <a:solidFill>
                <a:srgbClr val="1E4E79"/>
              </a:solidFill>
            </a:endParaRPr>
          </a:p>
        </p:txBody>
      </p:sp>
      <p:sp>
        <p:nvSpPr>
          <p:cNvPr id="361" name="Google Shape;361;p20"/>
          <p:cNvSpPr txBox="1">
            <a:spLocks noGrp="1"/>
          </p:cNvSpPr>
          <p:nvPr>
            <p:ph type="body" idx="1"/>
          </p:nvPr>
        </p:nvSpPr>
        <p:spPr>
          <a:xfrm>
            <a:off x="4102512" y="3259649"/>
            <a:ext cx="2083519" cy="338700"/>
          </a:xfrm>
          <a:prstGeom prst="rect">
            <a:avLst/>
          </a:prstGeom>
          <a:noFill/>
          <a:ln>
            <a:noFill/>
          </a:ln>
        </p:spPr>
        <p:txBody>
          <a:bodyPr spcFirstLastPara="1" wrap="square" lIns="91425" tIns="45700" rIns="91425" bIns="45700" anchor="t" anchorCtr="0">
            <a:normAutofit lnSpcReduction="10000"/>
          </a:bodyPr>
          <a:lstStyle/>
          <a:p>
            <a:pPr marL="15240" lvl="0" indent="0" algn="l" rtl="0">
              <a:lnSpc>
                <a:spcPct val="70000"/>
              </a:lnSpc>
              <a:spcBef>
                <a:spcPts val="0"/>
              </a:spcBef>
              <a:spcAft>
                <a:spcPts val="0"/>
              </a:spcAft>
              <a:buClr>
                <a:schemeClr val="dk1"/>
              </a:buClr>
              <a:buSzPts val="1800"/>
              <a:buNone/>
            </a:pPr>
            <a:r>
              <a:rPr lang="en-US" sz="2400"/>
              <a:t>Oxisols</a:t>
            </a:r>
            <a:endParaRPr sz="2400"/>
          </a:p>
        </p:txBody>
      </p:sp>
      <p:pic>
        <p:nvPicPr>
          <p:cNvPr id="362" name="Google Shape;362;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99055" y="1874819"/>
            <a:ext cx="1593890" cy="3108375"/>
          </a:xfrm>
          <a:prstGeom prst="rect">
            <a:avLst/>
          </a:prstGeom>
          <a:noFill/>
          <a:ln>
            <a:noFill/>
          </a:ln>
        </p:spPr>
      </p:pic>
      <p:pic>
        <p:nvPicPr>
          <p:cNvPr id="363" name="Google Shape;363;p2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373042" y="1874805"/>
            <a:ext cx="1593900" cy="3108389"/>
          </a:xfrm>
          <a:prstGeom prst="rect">
            <a:avLst/>
          </a:prstGeom>
          <a:noFill/>
          <a:ln>
            <a:noFill/>
          </a:ln>
        </p:spPr>
      </p:pic>
      <p:sp>
        <p:nvSpPr>
          <p:cNvPr id="364" name="Google Shape;364;p20"/>
          <p:cNvSpPr txBox="1"/>
          <p:nvPr/>
        </p:nvSpPr>
        <p:spPr>
          <a:xfrm>
            <a:off x="9075584" y="3259649"/>
            <a:ext cx="2083519" cy="338700"/>
          </a:xfrm>
          <a:prstGeom prst="rect">
            <a:avLst/>
          </a:prstGeom>
          <a:noFill/>
          <a:ln>
            <a:noFill/>
          </a:ln>
        </p:spPr>
        <p:txBody>
          <a:bodyPr spcFirstLastPara="1" wrap="square" lIns="91425" tIns="45700" rIns="91425" bIns="45700" anchor="t" anchorCtr="0">
            <a:normAutofit lnSpcReduction="10000"/>
          </a:bodyPr>
          <a:lstStyle/>
          <a:p>
            <a:pPr marL="15240" marR="0" lvl="0" indent="0" algn="l" rtl="0">
              <a:lnSpc>
                <a:spcPct val="70000"/>
              </a:lnSpc>
              <a:spcBef>
                <a:spcPts val="0"/>
              </a:spcBef>
              <a:spcAft>
                <a:spcPts val="0"/>
              </a:spcAft>
              <a:buClr>
                <a:schemeClr val="dk1"/>
              </a:buClr>
              <a:buSzPts val="1800"/>
              <a:buFont typeface="Arial"/>
              <a:buNone/>
            </a:pPr>
            <a:r>
              <a:rPr lang="en-US" sz="2400" b="0" i="0" u="none" strike="noStrike" cap="none">
                <a:solidFill>
                  <a:schemeClr val="dk1"/>
                </a:solidFill>
                <a:latin typeface="Calibri"/>
                <a:ea typeface="Calibri"/>
                <a:cs typeface="Calibri"/>
                <a:sym typeface="Calibri"/>
              </a:rPr>
              <a:t>Histosols</a:t>
            </a:r>
            <a:endParaRPr/>
          </a:p>
        </p:txBody>
      </p:sp>
      <p:sp>
        <p:nvSpPr>
          <p:cNvPr id="365" name="Google Shape;365;p20"/>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1"/>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Soil Texture</a:t>
            </a:r>
            <a:endParaRPr/>
          </a:p>
        </p:txBody>
      </p:sp>
      <p:sp>
        <p:nvSpPr>
          <p:cNvPr id="372" name="Google Shape;372;p21"/>
          <p:cNvSpPr txBox="1">
            <a:spLocks noGrp="1"/>
          </p:cNvSpPr>
          <p:nvPr>
            <p:ph type="body" idx="1"/>
          </p:nvPr>
        </p:nvSpPr>
        <p:spPr>
          <a:xfrm>
            <a:off x="1818526" y="1825625"/>
            <a:ext cx="5532888"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600"/>
              <a:buChar char="•"/>
            </a:pPr>
            <a:r>
              <a:rPr lang="en-US" sz="2600" dirty="0"/>
              <a:t>Every soil can be separated into 3 physical sizes based on the diameter of particles.</a:t>
            </a:r>
            <a:endParaRPr dirty="0"/>
          </a:p>
          <a:p>
            <a:pPr marL="228600" lvl="0" indent="-228600" algn="l" rtl="0">
              <a:lnSpc>
                <a:spcPct val="90000"/>
              </a:lnSpc>
              <a:spcBef>
                <a:spcPts val="1000"/>
              </a:spcBef>
              <a:spcAft>
                <a:spcPts val="0"/>
              </a:spcAft>
              <a:buClr>
                <a:schemeClr val="dk1"/>
              </a:buClr>
              <a:buSzPts val="2600"/>
              <a:buChar char="•"/>
            </a:pPr>
            <a:r>
              <a:rPr lang="en-US" sz="2600" dirty="0"/>
              <a:t>Sand particles are the largest </a:t>
            </a:r>
            <a:endParaRPr dirty="0"/>
          </a:p>
          <a:p>
            <a:pPr marL="228600" lvl="0" indent="-228600" algn="l" rtl="0">
              <a:lnSpc>
                <a:spcPct val="90000"/>
              </a:lnSpc>
              <a:spcBef>
                <a:spcPts val="1000"/>
              </a:spcBef>
              <a:spcAft>
                <a:spcPts val="0"/>
              </a:spcAft>
              <a:buClr>
                <a:schemeClr val="dk1"/>
              </a:buClr>
              <a:buSzPts val="2600"/>
              <a:buChar char="•"/>
            </a:pPr>
            <a:r>
              <a:rPr lang="en-US" sz="2600" dirty="0"/>
              <a:t>Clay particles are the smallest. </a:t>
            </a:r>
            <a:endParaRPr dirty="0"/>
          </a:p>
          <a:p>
            <a:pPr marL="228600" lvl="0" indent="-228600" algn="l" rtl="0">
              <a:lnSpc>
                <a:spcPct val="90000"/>
              </a:lnSpc>
              <a:spcBef>
                <a:spcPts val="1000"/>
              </a:spcBef>
              <a:spcAft>
                <a:spcPts val="0"/>
              </a:spcAft>
              <a:buClr>
                <a:schemeClr val="dk1"/>
              </a:buClr>
              <a:buSzPts val="2600"/>
              <a:buChar char="•"/>
            </a:pPr>
            <a:r>
              <a:rPr lang="en-US" sz="2600" dirty="0"/>
              <a:t>Most soils are a combination of the three. </a:t>
            </a:r>
            <a:endParaRPr dirty="0"/>
          </a:p>
          <a:p>
            <a:pPr marL="228600" lvl="0" indent="-228600" algn="l" rtl="0">
              <a:lnSpc>
                <a:spcPct val="90000"/>
              </a:lnSpc>
              <a:spcBef>
                <a:spcPts val="1000"/>
              </a:spcBef>
              <a:spcAft>
                <a:spcPts val="0"/>
              </a:spcAft>
              <a:buClr>
                <a:schemeClr val="dk1"/>
              </a:buClr>
              <a:buSzPts val="2600"/>
              <a:buChar char="•"/>
            </a:pPr>
            <a:r>
              <a:rPr lang="en-US" sz="2600" dirty="0"/>
              <a:t>Sand + Silt + Clay = Soil Texture</a:t>
            </a: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373" name="Google Shape;373;p21"/>
          <p:cNvPicPr preferRelativeResize="0"/>
          <p:nvPr/>
        </p:nvPicPr>
        <p:blipFill rotWithShape="1">
          <a:blip r:embed="rId3">
            <a:alphaModFix/>
          </a:blip>
          <a:srcRect/>
          <a:stretch/>
        </p:blipFill>
        <p:spPr>
          <a:xfrm>
            <a:off x="7744938" y="2318329"/>
            <a:ext cx="3025406" cy="2630106"/>
          </a:xfrm>
          <a:prstGeom prst="rect">
            <a:avLst/>
          </a:prstGeom>
          <a:noFill/>
          <a:ln>
            <a:noFill/>
          </a:ln>
        </p:spPr>
      </p:pic>
      <p:sp>
        <p:nvSpPr>
          <p:cNvPr id="374" name="Google Shape;374;p21"/>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
        <p:nvSpPr>
          <p:cNvPr id="375" name="Google Shape;375;p21"/>
          <p:cNvSpPr txBox="1"/>
          <p:nvPr/>
        </p:nvSpPr>
        <p:spPr>
          <a:xfrm>
            <a:off x="8310699" y="6325929"/>
            <a:ext cx="3495020" cy="64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Image Credit: </a:t>
            </a:r>
            <a:r>
              <a:rPr lang="en-US" sz="1000" b="1" i="1" u="none" strike="noStrike" cap="none">
                <a:solidFill>
                  <a:schemeClr val="dk1"/>
                </a:solidFill>
                <a:latin typeface="Calibri"/>
                <a:ea typeface="Calibri"/>
                <a:cs typeface="Calibri"/>
                <a:sym typeface="Calibri"/>
              </a:rPr>
              <a:t>SOIL! Get the Inside Scoop</a:t>
            </a:r>
            <a:r>
              <a:rPr lang="en-US" sz="1000" b="1" i="0" u="none" strike="noStrike" cap="none">
                <a:solidFill>
                  <a:schemeClr val="dk1"/>
                </a:solidFill>
                <a:latin typeface="Calibri"/>
                <a:ea typeface="Calibri"/>
                <a:cs typeface="Calibri"/>
                <a:sym typeface="Calibri"/>
              </a:rPr>
              <a:t>, </a:t>
            </a:r>
            <a:r>
              <a:rPr lang="en-US" sz="1000" b="0" i="0" u="none" strike="noStrike" cap="none">
                <a:solidFill>
                  <a:schemeClr val="dk1"/>
                </a:solidFill>
                <a:latin typeface="Calibri"/>
                <a:ea typeface="Calibri"/>
                <a:cs typeface="Calibri"/>
                <a:sym typeface="Calibri"/>
              </a:rPr>
              <a:t>D. Lindbo and others, ©2008 Soil Science Society of America</a:t>
            </a:r>
            <a:endParaRPr sz="1000" b="1"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2"/>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Soil Texture Triangle</a:t>
            </a:r>
            <a:endParaRPr/>
          </a:p>
        </p:txBody>
      </p:sp>
      <p:sp>
        <p:nvSpPr>
          <p:cNvPr id="382" name="Google Shape;382;p22"/>
          <p:cNvSpPr txBox="1">
            <a:spLocks noGrp="1"/>
          </p:cNvSpPr>
          <p:nvPr>
            <p:ph type="body" idx="1"/>
          </p:nvPr>
        </p:nvSpPr>
        <p:spPr>
          <a:xfrm>
            <a:off x="1818526" y="1825625"/>
            <a:ext cx="4156762" cy="4351338"/>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2400"/>
              <a:buFont typeface="Arial"/>
              <a:buChar char="•"/>
            </a:pPr>
            <a:r>
              <a:rPr lang="en-US" sz="2400"/>
              <a:t>12 soil textural classes</a:t>
            </a:r>
            <a:endParaRPr/>
          </a:p>
          <a:p>
            <a:pPr marL="0" lvl="0" indent="0" algn="l" rtl="0">
              <a:lnSpc>
                <a:spcPct val="90000"/>
              </a:lnSpc>
              <a:spcBef>
                <a:spcPts val="1000"/>
              </a:spcBef>
              <a:spcAft>
                <a:spcPts val="0"/>
              </a:spcAft>
              <a:buClr>
                <a:schemeClr val="dk1"/>
              </a:buClr>
              <a:buSzPts val="2800"/>
              <a:buNone/>
            </a:pPr>
            <a:endParaRPr/>
          </a:p>
        </p:txBody>
      </p:sp>
      <p:pic>
        <p:nvPicPr>
          <p:cNvPr id="383" name="Google Shape;383;p22"/>
          <p:cNvPicPr preferRelativeResize="0"/>
          <p:nvPr/>
        </p:nvPicPr>
        <p:blipFill>
          <a:blip r:embed="rId3" cstate="email">
            <a:extLst>
              <a:ext uri="{28A0092B-C50C-407E-A947-70E740481C1C}">
                <a14:useLocalDpi xmlns:a14="http://schemas.microsoft.com/office/drawing/2010/main"/>
              </a:ext>
            </a:extLst>
          </a:blip>
          <a:stretch>
            <a:fillRect/>
          </a:stretch>
        </p:blipFill>
        <p:spPr>
          <a:xfrm>
            <a:off x="5828521" y="1197205"/>
            <a:ext cx="4946316" cy="4664738"/>
          </a:xfrm>
          <a:prstGeom prst="rect">
            <a:avLst/>
          </a:prstGeom>
          <a:noFill/>
          <a:ln>
            <a:noFill/>
          </a:ln>
        </p:spPr>
      </p:pic>
      <p:sp>
        <p:nvSpPr>
          <p:cNvPr id="384" name="Google Shape;384;p22"/>
          <p:cNvSpPr txBox="1"/>
          <p:nvPr/>
        </p:nvSpPr>
        <p:spPr>
          <a:xfrm>
            <a:off x="8310699" y="6325929"/>
            <a:ext cx="3495020" cy="64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Image Credit: </a:t>
            </a:r>
            <a:r>
              <a:rPr lang="en-US" sz="1000" b="1" i="1" u="none" strike="noStrike" cap="none">
                <a:solidFill>
                  <a:schemeClr val="dk1"/>
                </a:solidFill>
                <a:latin typeface="Calibri"/>
                <a:ea typeface="Calibri"/>
                <a:cs typeface="Calibri"/>
                <a:sym typeface="Calibri"/>
              </a:rPr>
              <a:t>SOIL! Get the Inside Scoop</a:t>
            </a:r>
            <a:r>
              <a:rPr lang="en-US" sz="1000" b="1" i="0" u="none" strike="noStrike" cap="none">
                <a:solidFill>
                  <a:schemeClr val="dk1"/>
                </a:solidFill>
                <a:latin typeface="Calibri"/>
                <a:ea typeface="Calibri"/>
                <a:cs typeface="Calibri"/>
                <a:sym typeface="Calibri"/>
              </a:rPr>
              <a:t>, </a:t>
            </a:r>
            <a:r>
              <a:rPr lang="en-US" sz="1000" b="0" i="0" u="none" strike="noStrike" cap="none">
                <a:solidFill>
                  <a:schemeClr val="dk1"/>
                </a:solidFill>
                <a:latin typeface="Calibri"/>
                <a:ea typeface="Calibri"/>
                <a:cs typeface="Calibri"/>
                <a:sym typeface="Calibri"/>
              </a:rPr>
              <a:t>D. Lindbo and others, ©2008 Soil Science Society of America</a:t>
            </a:r>
            <a:endParaRPr sz="1000" b="1"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chemeClr val="dk1"/>
              </a:solidFill>
              <a:latin typeface="Calibri"/>
              <a:ea typeface="Calibri"/>
              <a:cs typeface="Calibri"/>
              <a:sym typeface="Calibri"/>
            </a:endParaRPr>
          </a:p>
        </p:txBody>
      </p:sp>
      <p:sp>
        <p:nvSpPr>
          <p:cNvPr id="385" name="Google Shape;385;p22"/>
          <p:cNvSpPr txBox="1"/>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i="0" u="none" strike="noStrike" cap="none">
                <a:solidFill>
                  <a:srgbClr val="888888"/>
                </a:solidFill>
                <a:latin typeface="Calibri"/>
                <a:ea typeface="Calibri"/>
                <a:cs typeface="Calibri"/>
                <a:sym typeface="Calibri"/>
              </a:rPr>
              <a:t>Soil Science Society of America   www.soils.org | www.soils4teachers.org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3"/>
          <p:cNvSpPr txBox="1">
            <a:spLocks noGrp="1"/>
          </p:cNvSpPr>
          <p:nvPr>
            <p:ph type="title"/>
          </p:nvPr>
        </p:nvSpPr>
        <p:spPr>
          <a:xfrm>
            <a:off x="1818524" y="365125"/>
            <a:ext cx="1000459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65B84"/>
              </a:buClr>
              <a:buSzPts val="4400"/>
              <a:buFont typeface="Calibri"/>
              <a:buNone/>
            </a:pPr>
            <a:r>
              <a:rPr lang="en-US" sz="4400" b="1">
                <a:solidFill>
                  <a:srgbClr val="065B84"/>
                </a:solidFill>
              </a:rPr>
              <a:t>Soil Texture by Feel Method</a:t>
            </a:r>
            <a:endParaRPr b="1">
              <a:solidFill>
                <a:srgbClr val="1E4E79"/>
              </a:solidFill>
            </a:endParaRPr>
          </a:p>
        </p:txBody>
      </p:sp>
      <p:sp>
        <p:nvSpPr>
          <p:cNvPr id="392" name="Google Shape;392;p23"/>
          <p:cNvSpPr txBox="1">
            <a:spLocks noGrp="1"/>
          </p:cNvSpPr>
          <p:nvPr>
            <p:ph type="body" idx="1"/>
          </p:nvPr>
        </p:nvSpPr>
        <p:spPr>
          <a:xfrm>
            <a:off x="1818526" y="1825625"/>
            <a:ext cx="8502424"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dirty="0"/>
              <a:t>Developed by Natural Resources Conservation Service (NRCS) for estimating soil texture in the field</a:t>
            </a:r>
            <a:endParaRPr dirty="0"/>
          </a:p>
          <a:p>
            <a:pPr marL="0" lvl="0" indent="0" algn="l" rtl="0">
              <a:lnSpc>
                <a:spcPct val="90000"/>
              </a:lnSpc>
              <a:spcBef>
                <a:spcPts val="1000"/>
              </a:spcBef>
              <a:spcAft>
                <a:spcPts val="0"/>
              </a:spcAft>
              <a:buClr>
                <a:schemeClr val="dk1"/>
              </a:buClr>
              <a:buSzPts val="2400"/>
              <a:buNone/>
            </a:pPr>
            <a:r>
              <a:rPr lang="en-US" sz="2400" dirty="0"/>
              <a:t>Materials needed:</a:t>
            </a:r>
            <a:endParaRPr dirty="0"/>
          </a:p>
          <a:p>
            <a:pPr marL="800100" lvl="2" indent="-342900" algn="l" rtl="0">
              <a:lnSpc>
                <a:spcPct val="90000"/>
              </a:lnSpc>
              <a:spcBef>
                <a:spcPts val="500"/>
              </a:spcBef>
              <a:spcAft>
                <a:spcPts val="0"/>
              </a:spcAft>
              <a:buClr>
                <a:schemeClr val="dk1"/>
              </a:buClr>
              <a:buSzPts val="2000"/>
              <a:buChar char="•"/>
            </a:pPr>
            <a:r>
              <a:rPr lang="en-US" dirty="0"/>
              <a:t>Soil sample</a:t>
            </a:r>
            <a:endParaRPr dirty="0"/>
          </a:p>
          <a:p>
            <a:pPr marL="800100" lvl="2" indent="-342900" algn="l" rtl="0">
              <a:lnSpc>
                <a:spcPct val="90000"/>
              </a:lnSpc>
              <a:spcBef>
                <a:spcPts val="500"/>
              </a:spcBef>
              <a:spcAft>
                <a:spcPts val="0"/>
              </a:spcAft>
              <a:buClr>
                <a:schemeClr val="dk1"/>
              </a:buClr>
              <a:buSzPts val="2000"/>
              <a:buChar char="•"/>
            </a:pPr>
            <a:r>
              <a:rPr lang="en-US" dirty="0"/>
              <a:t>Water</a:t>
            </a:r>
            <a:endParaRPr dirty="0"/>
          </a:p>
          <a:p>
            <a:pPr marL="800100" lvl="2" indent="-342900" algn="l" rtl="0">
              <a:lnSpc>
                <a:spcPct val="90000"/>
              </a:lnSpc>
              <a:spcBef>
                <a:spcPts val="500"/>
              </a:spcBef>
              <a:spcAft>
                <a:spcPts val="0"/>
              </a:spcAft>
              <a:buClr>
                <a:schemeClr val="dk1"/>
              </a:buClr>
              <a:buSzPts val="2000"/>
              <a:buChar char="•"/>
            </a:pPr>
            <a:r>
              <a:rPr lang="en-US" u="sng" dirty="0">
                <a:solidFill>
                  <a:schemeClr val="hlink"/>
                </a:solidFill>
                <a:hlinkClick r:id="rId3"/>
              </a:rPr>
              <a:t>Flow chart </a:t>
            </a:r>
            <a:endParaRPr dirty="0"/>
          </a:p>
          <a:p>
            <a:pPr marL="457200" lvl="1" indent="0" algn="l" rtl="0">
              <a:lnSpc>
                <a:spcPct val="90000"/>
              </a:lnSpc>
              <a:spcBef>
                <a:spcPts val="500"/>
              </a:spcBef>
              <a:spcAft>
                <a:spcPts val="0"/>
              </a:spcAft>
              <a:buClr>
                <a:schemeClr val="dk1"/>
              </a:buClr>
              <a:buSzPts val="2400"/>
              <a:buNone/>
            </a:pPr>
            <a:endParaRPr u="sng" dirty="0">
              <a:solidFill>
                <a:schemeClr val="hlink"/>
              </a:solidFill>
              <a:hlinkClick r:id="rId4"/>
            </a:endParaRPr>
          </a:p>
          <a:p>
            <a:pPr marL="228600" lvl="0" indent="-76200" algn="l" rtl="0">
              <a:lnSpc>
                <a:spcPct val="90000"/>
              </a:lnSpc>
              <a:spcBef>
                <a:spcPts val="1000"/>
              </a:spcBef>
              <a:spcAft>
                <a:spcPts val="0"/>
              </a:spcAft>
              <a:buClr>
                <a:schemeClr val="dk1"/>
              </a:buClr>
              <a:buSzPts val="2400"/>
              <a:buNone/>
            </a:pPr>
            <a:endParaRPr sz="2400" dirty="0"/>
          </a:p>
          <a:p>
            <a:pPr marL="0" lvl="0" indent="0" algn="l" rtl="0">
              <a:lnSpc>
                <a:spcPct val="90000"/>
              </a:lnSpc>
              <a:spcBef>
                <a:spcPts val="1000"/>
              </a:spcBef>
              <a:spcAft>
                <a:spcPts val="0"/>
              </a:spcAft>
              <a:buClr>
                <a:schemeClr val="dk1"/>
              </a:buClr>
              <a:buSzPts val="2800"/>
              <a:buNone/>
            </a:pPr>
            <a:endParaRPr dirty="0"/>
          </a:p>
        </p:txBody>
      </p:sp>
      <p:pic>
        <p:nvPicPr>
          <p:cNvPr id="393" name="Google Shape;393;p23" descr="QUICK REFERENCE GUIDE: Assessing soil textur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471671" y="3051265"/>
            <a:ext cx="3249041" cy="957447"/>
          </a:xfrm>
          <a:prstGeom prst="rect">
            <a:avLst/>
          </a:prstGeom>
          <a:noFill/>
          <a:ln>
            <a:noFill/>
          </a:ln>
        </p:spPr>
      </p:pic>
      <p:pic>
        <p:nvPicPr>
          <p:cNvPr id="394" name="Google Shape;394;p2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897037" y="2562312"/>
            <a:ext cx="2926086" cy="3930563"/>
          </a:xfrm>
          <a:prstGeom prst="rect">
            <a:avLst/>
          </a:prstGeom>
          <a:noFill/>
          <a:ln>
            <a:noFill/>
          </a:ln>
        </p:spPr>
      </p:pic>
      <p:sp>
        <p:nvSpPr>
          <p:cNvPr id="395" name="Google Shape;395;p23"/>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24"/>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Soil Texture Activity</a:t>
            </a:r>
            <a:endParaRPr/>
          </a:p>
        </p:txBody>
      </p:sp>
      <p:sp>
        <p:nvSpPr>
          <p:cNvPr id="402" name="Google Shape;402;p24"/>
          <p:cNvSpPr txBox="1">
            <a:spLocks noGrp="1"/>
          </p:cNvSpPr>
          <p:nvPr>
            <p:ph type="body" idx="1"/>
          </p:nvPr>
        </p:nvSpPr>
        <p:spPr>
          <a:xfrm>
            <a:off x="1818523" y="1961428"/>
            <a:ext cx="6085151" cy="435133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sz="1600" b="1"/>
              <a:t>Moisten a soil sample to about the consistency of play-do.  </a:t>
            </a:r>
            <a:endParaRPr/>
          </a:p>
          <a:p>
            <a:pPr marL="0" lvl="0" indent="0" algn="l" rtl="0">
              <a:lnSpc>
                <a:spcPct val="90000"/>
              </a:lnSpc>
              <a:spcBef>
                <a:spcPts val="1000"/>
              </a:spcBef>
              <a:spcAft>
                <a:spcPts val="0"/>
              </a:spcAft>
              <a:buClr>
                <a:schemeClr val="dk1"/>
              </a:buClr>
              <a:buSzPct val="100000"/>
              <a:buNone/>
            </a:pPr>
            <a:endParaRPr sz="1600" b="1"/>
          </a:p>
          <a:p>
            <a:pPr marL="0" lvl="0" indent="0" algn="l" rtl="0">
              <a:lnSpc>
                <a:spcPct val="90000"/>
              </a:lnSpc>
              <a:spcBef>
                <a:spcPts val="1000"/>
              </a:spcBef>
              <a:spcAft>
                <a:spcPts val="0"/>
              </a:spcAft>
              <a:buClr>
                <a:schemeClr val="dk1"/>
              </a:buClr>
              <a:buSzPct val="100000"/>
              <a:buNone/>
            </a:pPr>
            <a:r>
              <a:rPr lang="en-US" sz="1600" b="1"/>
              <a:t>Try to form the sample into a ball in the palm of your hand. If the sample will not stay together to form into a ball, the sample is in </a:t>
            </a:r>
            <a:r>
              <a:rPr lang="en-US" sz="1600" b="1" u="sng">
                <a:solidFill>
                  <a:srgbClr val="FF0000"/>
                </a:solidFill>
              </a:rPr>
              <a:t>GROUP 1</a:t>
            </a:r>
            <a:r>
              <a:rPr lang="en-US" sz="1600" b="1"/>
              <a:t>.  </a:t>
            </a:r>
            <a:endParaRPr/>
          </a:p>
          <a:p>
            <a:pPr marL="0" lvl="0" indent="0" algn="l" rtl="0">
              <a:lnSpc>
                <a:spcPct val="90000"/>
              </a:lnSpc>
              <a:spcBef>
                <a:spcPts val="1000"/>
              </a:spcBef>
              <a:spcAft>
                <a:spcPts val="0"/>
              </a:spcAft>
              <a:buClr>
                <a:schemeClr val="dk1"/>
              </a:buClr>
              <a:buSzPct val="100000"/>
              <a:buNone/>
            </a:pPr>
            <a:endParaRPr sz="1600" b="1"/>
          </a:p>
          <a:p>
            <a:pPr marL="0" lvl="0" indent="0" algn="l" rtl="0">
              <a:lnSpc>
                <a:spcPct val="90000"/>
              </a:lnSpc>
              <a:spcBef>
                <a:spcPts val="1000"/>
              </a:spcBef>
              <a:spcAft>
                <a:spcPts val="0"/>
              </a:spcAft>
              <a:buClr>
                <a:schemeClr val="dk1"/>
              </a:buClr>
              <a:buSzPct val="100000"/>
              <a:buNone/>
            </a:pPr>
            <a:r>
              <a:rPr lang="en-US" sz="1600" b="1"/>
              <a:t>Toss or bounce the ball in your palm, if the ball falls apart the soil is in </a:t>
            </a:r>
            <a:r>
              <a:rPr lang="en-US" sz="1600" b="1" u="sng">
                <a:solidFill>
                  <a:srgbClr val="7030A0"/>
                </a:solidFill>
              </a:rPr>
              <a:t>GROUP 2</a:t>
            </a:r>
            <a:r>
              <a:rPr lang="en-US" sz="1600" b="1"/>
              <a:t>.   </a:t>
            </a:r>
            <a:endParaRPr/>
          </a:p>
          <a:p>
            <a:pPr marL="0" lvl="0" indent="0" algn="l" rtl="0">
              <a:lnSpc>
                <a:spcPct val="90000"/>
              </a:lnSpc>
              <a:spcBef>
                <a:spcPts val="1000"/>
              </a:spcBef>
              <a:spcAft>
                <a:spcPts val="0"/>
              </a:spcAft>
              <a:buClr>
                <a:schemeClr val="dk1"/>
              </a:buClr>
              <a:buSzPct val="100000"/>
              <a:buNone/>
            </a:pPr>
            <a:endParaRPr sz="1600" b="1"/>
          </a:p>
          <a:p>
            <a:pPr marL="0" lvl="0" indent="0" algn="l" rtl="0">
              <a:lnSpc>
                <a:spcPct val="90000"/>
              </a:lnSpc>
              <a:spcBef>
                <a:spcPts val="1000"/>
              </a:spcBef>
              <a:spcAft>
                <a:spcPts val="0"/>
              </a:spcAft>
              <a:buClr>
                <a:schemeClr val="dk1"/>
              </a:buClr>
              <a:buSzPct val="100000"/>
              <a:buNone/>
            </a:pPr>
            <a:r>
              <a:rPr lang="en-US" sz="1600" b="1"/>
              <a:t>If it stays together place it between both palms and rub them together vigorously.  If the ball comes apart the soil is in </a:t>
            </a:r>
            <a:r>
              <a:rPr lang="en-US" sz="1600" b="1" u="sng">
                <a:solidFill>
                  <a:srgbClr val="00B0F0"/>
                </a:solidFill>
              </a:rPr>
              <a:t>GROUP 3</a:t>
            </a:r>
            <a:r>
              <a:rPr lang="en-US" sz="1600" b="1"/>
              <a:t>.  </a:t>
            </a:r>
            <a:endParaRPr/>
          </a:p>
          <a:p>
            <a:pPr marL="0" lvl="0" indent="0" algn="l" rtl="0">
              <a:lnSpc>
                <a:spcPct val="90000"/>
              </a:lnSpc>
              <a:spcBef>
                <a:spcPts val="1000"/>
              </a:spcBef>
              <a:spcAft>
                <a:spcPts val="0"/>
              </a:spcAft>
              <a:buClr>
                <a:schemeClr val="dk1"/>
              </a:buClr>
              <a:buSzPct val="100000"/>
              <a:buNone/>
            </a:pPr>
            <a:endParaRPr sz="1600" b="1"/>
          </a:p>
          <a:p>
            <a:pPr marL="0" lvl="0" indent="0" algn="l" rtl="0">
              <a:lnSpc>
                <a:spcPct val="90000"/>
              </a:lnSpc>
              <a:spcBef>
                <a:spcPts val="1000"/>
              </a:spcBef>
              <a:spcAft>
                <a:spcPts val="0"/>
              </a:spcAft>
              <a:buClr>
                <a:schemeClr val="dk1"/>
              </a:buClr>
              <a:buSzPct val="100000"/>
              <a:buNone/>
            </a:pPr>
            <a:r>
              <a:rPr lang="en-US" sz="1600" b="1"/>
              <a:t>If it stays together, place it between your thumb and index finger.  Apply pressure and rub the sample smoothing it out on your thumb.  If the sample is ruffled or broken the soil is in </a:t>
            </a:r>
            <a:r>
              <a:rPr lang="en-US" sz="1600" b="1" u="sng">
                <a:solidFill>
                  <a:srgbClr val="00B050"/>
                </a:solidFill>
              </a:rPr>
              <a:t>GROUP 4</a:t>
            </a:r>
            <a:r>
              <a:rPr lang="en-US" sz="1600" b="1"/>
              <a:t>.  </a:t>
            </a:r>
            <a:endParaRPr/>
          </a:p>
          <a:p>
            <a:pPr marL="0" lvl="0" indent="0" algn="l" rtl="0">
              <a:lnSpc>
                <a:spcPct val="90000"/>
              </a:lnSpc>
              <a:spcBef>
                <a:spcPts val="1000"/>
              </a:spcBef>
              <a:spcAft>
                <a:spcPts val="0"/>
              </a:spcAft>
              <a:buClr>
                <a:schemeClr val="dk1"/>
              </a:buClr>
              <a:buSzPct val="100000"/>
              <a:buNone/>
            </a:pPr>
            <a:endParaRPr sz="1600" b="1"/>
          </a:p>
          <a:p>
            <a:pPr marL="0" lvl="0" indent="0" algn="l" rtl="0">
              <a:lnSpc>
                <a:spcPct val="90000"/>
              </a:lnSpc>
              <a:spcBef>
                <a:spcPts val="1000"/>
              </a:spcBef>
              <a:spcAft>
                <a:spcPts val="0"/>
              </a:spcAft>
              <a:buClr>
                <a:schemeClr val="dk1"/>
              </a:buClr>
              <a:buSzPct val="100000"/>
              <a:buNone/>
            </a:pPr>
            <a:r>
              <a:rPr lang="en-US" sz="1600" b="1"/>
              <a:t>If soil is slick and shiny, with a soap appearance and feel soil is in </a:t>
            </a:r>
            <a:r>
              <a:rPr lang="en-US" sz="1600" b="1" u="sng">
                <a:solidFill>
                  <a:srgbClr val="7F6000"/>
                </a:solidFill>
              </a:rPr>
              <a:t>GROUP 5</a:t>
            </a:r>
            <a:r>
              <a:rPr lang="en-US" sz="1600" b="1"/>
              <a:t>.    </a:t>
            </a:r>
            <a:r>
              <a:rPr lang="en-US" sz="1600"/>
              <a:t>	 </a:t>
            </a:r>
            <a:endParaRPr/>
          </a:p>
        </p:txBody>
      </p:sp>
      <p:pic>
        <p:nvPicPr>
          <p:cNvPr id="403" name="Google Shape;403;p2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446882" y="2897109"/>
            <a:ext cx="3612629" cy="3235357"/>
          </a:xfrm>
          <a:prstGeom prst="rect">
            <a:avLst/>
          </a:prstGeom>
          <a:noFill/>
          <a:ln>
            <a:noFill/>
          </a:ln>
        </p:spPr>
      </p:pic>
      <p:sp>
        <p:nvSpPr>
          <p:cNvPr id="404" name="Google Shape;404;p24"/>
          <p:cNvSpPr/>
          <p:nvPr/>
        </p:nvSpPr>
        <p:spPr>
          <a:xfrm>
            <a:off x="8446882" y="1446800"/>
            <a:ext cx="2858125" cy="1029256"/>
          </a:xfrm>
          <a:prstGeom prst="rect">
            <a:avLst/>
          </a:prstGeom>
          <a:noFill/>
          <a:ln>
            <a:noFill/>
          </a:ln>
        </p:spPr>
        <p:txBody>
          <a:bodyPr spcFirstLastPara="1" wrap="square" lIns="91425" tIns="45700" rIns="91425" bIns="45700" anchor="t" anchorCtr="0">
            <a:spAutoFit/>
          </a:bodyPr>
          <a:lstStyle/>
          <a:p>
            <a:pPr marL="0" marR="0" lvl="0" indent="0" algn="r" rtl="0">
              <a:lnSpc>
                <a:spcPct val="115000"/>
              </a:lnSpc>
              <a:spcBef>
                <a:spcPts val="0"/>
              </a:spcBef>
              <a:spcAft>
                <a:spcPts val="0"/>
              </a:spcAft>
              <a:buNone/>
            </a:pPr>
            <a:r>
              <a:rPr lang="en-US" sz="1800" b="1" i="0" u="none" strike="noStrike" cap="none">
                <a:solidFill>
                  <a:schemeClr val="dk1"/>
                </a:solidFill>
                <a:highlight>
                  <a:srgbClr val="FFFF00"/>
                </a:highlight>
                <a:latin typeface="Calibri"/>
                <a:ea typeface="Calibri"/>
                <a:cs typeface="Calibri"/>
                <a:sym typeface="Calibri"/>
              </a:rPr>
              <a:t>* CAUTION:  Add water by drops &amp; do not make too wet.</a:t>
            </a:r>
            <a:endParaRPr sz="1200" b="0" i="0" u="none" strike="noStrike" cap="none">
              <a:solidFill>
                <a:schemeClr val="dk1"/>
              </a:solidFill>
              <a:latin typeface="Calibri"/>
              <a:ea typeface="Calibri"/>
              <a:cs typeface="Calibri"/>
              <a:sym typeface="Calibri"/>
            </a:endParaRPr>
          </a:p>
        </p:txBody>
      </p:sp>
      <p:sp>
        <p:nvSpPr>
          <p:cNvPr id="405" name="Google Shape;405;p24"/>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Google Shape;411;p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30027" y="841973"/>
            <a:ext cx="5513561" cy="4937772"/>
          </a:xfrm>
          <a:prstGeom prst="rect">
            <a:avLst/>
          </a:prstGeom>
          <a:noFill/>
          <a:ln>
            <a:noFill/>
          </a:ln>
        </p:spPr>
      </p:pic>
      <p:sp>
        <p:nvSpPr>
          <p:cNvPr id="412" name="Google Shape;412;p25"/>
          <p:cNvSpPr/>
          <p:nvPr/>
        </p:nvSpPr>
        <p:spPr>
          <a:xfrm>
            <a:off x="8013821" y="2832953"/>
            <a:ext cx="4178179"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br>
              <a:rPr lang="en-US" sz="1800" b="0" i="0" u="none" strike="noStrike" cap="none">
                <a:solidFill>
                  <a:schemeClr val="dk1"/>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If the soil feels floury and smooth it is probably a silt loam or silt.</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413" name="Google Shape;413;p25"/>
          <p:cNvSpPr/>
          <p:nvPr/>
        </p:nvSpPr>
        <p:spPr>
          <a:xfrm>
            <a:off x="8889957" y="4398681"/>
            <a:ext cx="339559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If it falls into group 3 and feels gritty it is probably a loam; </a:t>
            </a:r>
            <a:endParaRPr sz="1800">
              <a:solidFill>
                <a:schemeClr val="dk1"/>
              </a:solidFill>
              <a:latin typeface="Calibri"/>
              <a:ea typeface="Calibri"/>
              <a:cs typeface="Calibri"/>
              <a:sym typeface="Calibri"/>
            </a:endParaRPr>
          </a:p>
        </p:txBody>
      </p:sp>
      <p:sp>
        <p:nvSpPr>
          <p:cNvPr id="414" name="Google Shape;414;p25"/>
          <p:cNvSpPr/>
          <p:nvPr/>
        </p:nvSpPr>
        <p:spPr>
          <a:xfrm>
            <a:off x="1456949" y="4398681"/>
            <a:ext cx="2801858"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If the sample feels gritty (sand) it will usually be on the left side of group,  </a:t>
            </a:r>
            <a:endParaRPr sz="1800">
              <a:solidFill>
                <a:schemeClr val="dk1"/>
              </a:solidFill>
              <a:latin typeface="Calibri"/>
              <a:ea typeface="Calibri"/>
              <a:cs typeface="Calibri"/>
              <a:sym typeface="Calibri"/>
            </a:endParaRPr>
          </a:p>
        </p:txBody>
      </p:sp>
      <p:sp>
        <p:nvSpPr>
          <p:cNvPr id="415" name="Google Shape;415;p25"/>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26"/>
          <p:cNvSpPr txBox="1">
            <a:spLocks noGrp="1"/>
          </p:cNvSpPr>
          <p:nvPr>
            <p:ph type="title"/>
          </p:nvPr>
        </p:nvSpPr>
        <p:spPr>
          <a:xfrm>
            <a:off x="1818524" y="365125"/>
            <a:ext cx="1000459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65B84"/>
              </a:buClr>
              <a:buSzPts val="4400"/>
              <a:buFont typeface="Calibri"/>
              <a:buNone/>
            </a:pPr>
            <a:r>
              <a:rPr lang="en-US" sz="4400" b="1">
                <a:solidFill>
                  <a:srgbClr val="065B84"/>
                </a:solidFill>
              </a:rPr>
              <a:t>Soil Texture by Jar Method</a:t>
            </a:r>
            <a:endParaRPr b="1">
              <a:solidFill>
                <a:srgbClr val="1E4E79"/>
              </a:solidFill>
            </a:endParaRPr>
          </a:p>
        </p:txBody>
      </p:sp>
      <p:pic>
        <p:nvPicPr>
          <p:cNvPr id="422" name="Google Shape;422;p26" descr="http://clemsonhgic.wpengine.com/wp-content/uploads/2018/04/using-a-ruler-measure-and-record-the-height-of-ea.jpe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627667" y="1799029"/>
            <a:ext cx="1829002" cy="1882202"/>
          </a:xfrm>
          <a:prstGeom prst="rect">
            <a:avLst/>
          </a:prstGeom>
          <a:noFill/>
          <a:ln>
            <a:noFill/>
          </a:ln>
        </p:spPr>
      </p:pic>
      <p:pic>
        <p:nvPicPr>
          <p:cNvPr id="423" name="Google Shape;423;p2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91460" y="3551888"/>
            <a:ext cx="3155623" cy="2387755"/>
          </a:xfrm>
          <a:prstGeom prst="rect">
            <a:avLst/>
          </a:prstGeom>
          <a:noFill/>
          <a:ln>
            <a:noFill/>
          </a:ln>
        </p:spPr>
      </p:pic>
      <p:pic>
        <p:nvPicPr>
          <p:cNvPr id="424" name="Google Shape;424;p2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07745" y="1690688"/>
            <a:ext cx="1613078" cy="2078796"/>
          </a:xfrm>
          <a:prstGeom prst="rect">
            <a:avLst/>
          </a:prstGeom>
          <a:noFill/>
          <a:ln>
            <a:noFill/>
          </a:ln>
        </p:spPr>
      </p:pic>
      <p:pic>
        <p:nvPicPr>
          <p:cNvPr id="425" name="Google Shape;425;p2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342147" y="3429000"/>
            <a:ext cx="1829002" cy="2510643"/>
          </a:xfrm>
          <a:prstGeom prst="rect">
            <a:avLst/>
          </a:prstGeom>
          <a:noFill/>
          <a:ln>
            <a:noFill/>
          </a:ln>
        </p:spPr>
      </p:pic>
      <p:sp>
        <p:nvSpPr>
          <p:cNvPr id="426" name="Google Shape;426;p26"/>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
        <p:nvSpPr>
          <p:cNvPr id="427" name="Google Shape;427;p26"/>
          <p:cNvSpPr txBox="1"/>
          <p:nvPr/>
        </p:nvSpPr>
        <p:spPr>
          <a:xfrm>
            <a:off x="8537036" y="6402874"/>
            <a:ext cx="3495020" cy="6463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en-US" sz="1000" b="0" i="0" u="none" strike="noStrike" cap="none">
                <a:solidFill>
                  <a:schemeClr val="dk1"/>
                </a:solidFill>
                <a:latin typeface="Calibri"/>
                <a:ea typeface="Calibri"/>
                <a:cs typeface="Calibri"/>
                <a:sym typeface="Calibri"/>
              </a:rPr>
              <a:t>Image Credit: </a:t>
            </a:r>
            <a:r>
              <a:rPr lang="en-US" sz="1000" u="none" strike="noStrike" cap="none">
                <a:solidFill>
                  <a:schemeClr val="dk1"/>
                </a:solidFill>
                <a:latin typeface="Calibri"/>
                <a:ea typeface="Calibri"/>
                <a:cs typeface="Calibri"/>
                <a:sym typeface="Calibri"/>
              </a:rPr>
              <a:t>sciencedirect.com; NMSU and hgic.clemson.edu</a:t>
            </a:r>
            <a:endParaRPr/>
          </a:p>
          <a:p>
            <a:pPr marL="0" marR="0" lvl="0" indent="0" algn="l" rtl="0">
              <a:lnSpc>
                <a:spcPct val="100000"/>
              </a:lnSpc>
              <a:spcBef>
                <a:spcPts val="0"/>
              </a:spcBef>
              <a:spcAft>
                <a:spcPts val="0"/>
              </a:spcAft>
              <a:buClr>
                <a:srgbClr val="000000"/>
              </a:buClr>
              <a:buSzPts val="1000"/>
              <a:buFont typeface="Arial"/>
              <a:buNone/>
            </a:pPr>
            <a:r>
              <a:rPr lang="en-US" sz="1000" b="1" i="1" u="none" strike="noStrike" cap="non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26"/>
          <p:cNvSpPr txBox="1">
            <a:spLocks noGrp="1"/>
          </p:cNvSpPr>
          <p:nvPr>
            <p:ph type="title"/>
          </p:nvPr>
        </p:nvSpPr>
        <p:spPr>
          <a:xfrm>
            <a:off x="1452070" y="79834"/>
            <a:ext cx="1000459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65B84"/>
              </a:buClr>
              <a:buSzPts val="4400"/>
              <a:buFont typeface="Calibri"/>
              <a:buNone/>
            </a:pPr>
            <a:r>
              <a:rPr lang="en-US" sz="4400" b="1" dirty="0">
                <a:solidFill>
                  <a:srgbClr val="065B84"/>
                </a:solidFill>
              </a:rPr>
              <a:t>Soil Texture by Jar Method- Calculations</a:t>
            </a:r>
            <a:endParaRPr b="1" dirty="0">
              <a:solidFill>
                <a:srgbClr val="1E4E79"/>
              </a:solidFill>
            </a:endParaRPr>
          </a:p>
        </p:txBody>
      </p:sp>
      <p:pic>
        <p:nvPicPr>
          <p:cNvPr id="422" name="Google Shape;422;p26" descr="http://clemsonhgic.wpengine.com/wp-content/uploads/2018/04/using-a-ruler-measure-and-record-the-height-of-ea.jpe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911228" y="1985980"/>
            <a:ext cx="1998685" cy="2886040"/>
          </a:xfrm>
          <a:prstGeom prst="rect">
            <a:avLst/>
          </a:prstGeom>
          <a:noFill/>
          <a:ln>
            <a:noFill/>
          </a:ln>
        </p:spPr>
      </p:pic>
      <p:sp>
        <p:nvSpPr>
          <p:cNvPr id="426" name="Google Shape;426;p26"/>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
        <p:nvSpPr>
          <p:cNvPr id="427" name="Google Shape;427;p26"/>
          <p:cNvSpPr txBox="1"/>
          <p:nvPr/>
        </p:nvSpPr>
        <p:spPr>
          <a:xfrm>
            <a:off x="8537036" y="6402874"/>
            <a:ext cx="3495020" cy="6463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en-US" sz="1000" b="0" i="0" u="none" strike="noStrike" cap="none">
                <a:solidFill>
                  <a:schemeClr val="dk1"/>
                </a:solidFill>
                <a:latin typeface="Calibri"/>
                <a:ea typeface="Calibri"/>
                <a:cs typeface="Calibri"/>
                <a:sym typeface="Calibri"/>
              </a:rPr>
              <a:t>Image Credit: </a:t>
            </a:r>
            <a:r>
              <a:rPr lang="en-US" sz="1000" u="none" strike="noStrike" cap="none">
                <a:solidFill>
                  <a:schemeClr val="dk1"/>
                </a:solidFill>
                <a:latin typeface="Calibri"/>
                <a:ea typeface="Calibri"/>
                <a:cs typeface="Calibri"/>
                <a:sym typeface="Calibri"/>
              </a:rPr>
              <a:t>sciencedirect.com; NMSU and hgic.clemson.edu</a:t>
            </a:r>
            <a:endParaRPr/>
          </a:p>
          <a:p>
            <a:pPr marL="0" marR="0" lvl="0" indent="0" algn="l" rtl="0">
              <a:lnSpc>
                <a:spcPct val="100000"/>
              </a:lnSpc>
              <a:spcBef>
                <a:spcPts val="0"/>
              </a:spcBef>
              <a:spcAft>
                <a:spcPts val="0"/>
              </a:spcAft>
              <a:buClr>
                <a:srgbClr val="000000"/>
              </a:buClr>
              <a:buSzPts val="1000"/>
              <a:buFont typeface="Arial"/>
              <a:buNone/>
            </a:pPr>
            <a:r>
              <a:rPr lang="en-US" sz="1000" b="1" i="1" u="none" strike="noStrike" cap="non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50038994-FACE-4D5A-8E69-4A6129006C41}"/>
              </a:ext>
            </a:extLst>
          </p:cNvPr>
          <p:cNvSpPr txBox="1"/>
          <p:nvPr/>
        </p:nvSpPr>
        <p:spPr>
          <a:xfrm>
            <a:off x="1693513" y="1384243"/>
            <a:ext cx="9763156" cy="4062651"/>
          </a:xfrm>
          <a:prstGeom prst="rect">
            <a:avLst/>
          </a:prstGeom>
          <a:noFill/>
        </p:spPr>
        <p:txBody>
          <a:bodyPr wrap="square" rtlCol="0">
            <a:spAutoFit/>
          </a:bodyPr>
          <a:lstStyle/>
          <a:p>
            <a:r>
              <a:rPr lang="en-US" sz="2400" b="1" u="sng" dirty="0"/>
              <a:t>Calculate the percentage of each soil texture using the formulas below:</a:t>
            </a:r>
          </a:p>
          <a:p>
            <a:endParaRPr lang="en-US" sz="2000" b="1" dirty="0"/>
          </a:p>
          <a:p>
            <a:pPr fontAlgn="base"/>
            <a:r>
              <a:rPr lang="en-US" sz="1800" dirty="0"/>
              <a:t>Height of sand layer ________inches </a:t>
            </a:r>
          </a:p>
          <a:p>
            <a:pPr fontAlgn="base"/>
            <a:r>
              <a:rPr lang="en-US" sz="1800" dirty="0"/>
              <a:t>Height of silt layer ________inches </a:t>
            </a:r>
          </a:p>
          <a:p>
            <a:pPr fontAlgn="base"/>
            <a:r>
              <a:rPr lang="en-US" sz="1800" dirty="0"/>
              <a:t>Height of clay layer ________inches </a:t>
            </a:r>
          </a:p>
          <a:p>
            <a:pPr fontAlgn="base"/>
            <a:endParaRPr lang="en-US" sz="1800" dirty="0"/>
          </a:p>
          <a:p>
            <a:pPr fontAlgn="base"/>
            <a:r>
              <a:rPr lang="en-US" sz="1800" b="1" dirty="0"/>
              <a:t>TOTAL HEIGHT OF LAYERS ________inches </a:t>
            </a:r>
          </a:p>
          <a:p>
            <a:pPr fontAlgn="base"/>
            <a:endParaRPr lang="en-US" sz="1800" dirty="0"/>
          </a:p>
          <a:p>
            <a:pPr fontAlgn="base"/>
            <a:r>
              <a:rPr lang="en-US" sz="1800" dirty="0"/>
              <a:t>% Sand = (Sand depth/Total depth) x 100</a:t>
            </a:r>
          </a:p>
          <a:p>
            <a:r>
              <a:rPr lang="en-US" sz="1800" dirty="0"/>
              <a:t>% Silt    = (Silt depth/Total depth) x 100</a:t>
            </a:r>
          </a:p>
          <a:p>
            <a:r>
              <a:rPr lang="en-US" sz="1800" dirty="0"/>
              <a:t>% Clay  = (Clay depth/Total depth) x 100</a:t>
            </a:r>
          </a:p>
          <a:p>
            <a:endParaRPr lang="en-US" dirty="0"/>
          </a:p>
          <a:p>
            <a:endParaRPr lang="en-US" dirty="0"/>
          </a:p>
        </p:txBody>
      </p:sp>
      <p:cxnSp>
        <p:nvCxnSpPr>
          <p:cNvPr id="4" name="Straight Arrow Connector 3">
            <a:extLst>
              <a:ext uri="{FF2B5EF4-FFF2-40B4-BE49-F238E27FC236}">
                <a16:creationId xmlns:a16="http://schemas.microsoft.com/office/drawing/2014/main" id="{50651C36-A2E3-480E-97C9-C0FCE467D74B}"/>
              </a:ext>
            </a:extLst>
          </p:cNvPr>
          <p:cNvCxnSpPr>
            <a:cxnSpLocks/>
          </p:cNvCxnSpPr>
          <p:nvPr/>
        </p:nvCxnSpPr>
        <p:spPr>
          <a:xfrm>
            <a:off x="7490327" y="3582186"/>
            <a:ext cx="18405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0B384D3-50A1-4F69-BB29-A83FC6842462}"/>
              </a:ext>
            </a:extLst>
          </p:cNvPr>
          <p:cNvCxnSpPr>
            <a:cxnSpLocks/>
          </p:cNvCxnSpPr>
          <p:nvPr/>
        </p:nvCxnSpPr>
        <p:spPr>
          <a:xfrm>
            <a:off x="7412611" y="2791905"/>
            <a:ext cx="18405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7ED960D-5524-4303-85B7-7BF1DA7BCCB9}"/>
              </a:ext>
            </a:extLst>
          </p:cNvPr>
          <p:cNvCxnSpPr>
            <a:cxnSpLocks/>
          </p:cNvCxnSpPr>
          <p:nvPr/>
        </p:nvCxnSpPr>
        <p:spPr>
          <a:xfrm>
            <a:off x="7412611" y="2397551"/>
            <a:ext cx="18405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F95C8A8-E5D8-49DD-B66E-287B58864726}"/>
              </a:ext>
            </a:extLst>
          </p:cNvPr>
          <p:cNvSpPr txBox="1"/>
          <p:nvPr/>
        </p:nvSpPr>
        <p:spPr>
          <a:xfrm>
            <a:off x="7683997" y="2145776"/>
            <a:ext cx="1297756" cy="307777"/>
          </a:xfrm>
          <a:prstGeom prst="rect">
            <a:avLst/>
          </a:prstGeom>
          <a:noFill/>
        </p:spPr>
        <p:txBody>
          <a:bodyPr wrap="square" rtlCol="0">
            <a:spAutoFit/>
          </a:bodyPr>
          <a:lstStyle/>
          <a:p>
            <a:r>
              <a:rPr lang="en-US" dirty="0"/>
              <a:t>0.2 inches</a:t>
            </a:r>
          </a:p>
        </p:txBody>
      </p:sp>
      <p:sp>
        <p:nvSpPr>
          <p:cNvPr id="17" name="TextBox 16">
            <a:extLst>
              <a:ext uri="{FF2B5EF4-FFF2-40B4-BE49-F238E27FC236}">
                <a16:creationId xmlns:a16="http://schemas.microsoft.com/office/drawing/2014/main" id="{C2AF3BD0-3508-4F32-91BC-78C480DA0C80}"/>
              </a:ext>
            </a:extLst>
          </p:cNvPr>
          <p:cNvSpPr txBox="1"/>
          <p:nvPr/>
        </p:nvSpPr>
        <p:spPr>
          <a:xfrm>
            <a:off x="7565011" y="3338660"/>
            <a:ext cx="1297756" cy="307777"/>
          </a:xfrm>
          <a:prstGeom prst="rect">
            <a:avLst/>
          </a:prstGeom>
          <a:noFill/>
        </p:spPr>
        <p:txBody>
          <a:bodyPr wrap="square" rtlCol="0">
            <a:spAutoFit/>
          </a:bodyPr>
          <a:lstStyle/>
          <a:p>
            <a:r>
              <a:rPr lang="en-US" dirty="0"/>
              <a:t>1.4 inches</a:t>
            </a:r>
          </a:p>
        </p:txBody>
      </p:sp>
      <p:sp>
        <p:nvSpPr>
          <p:cNvPr id="18" name="TextBox 17">
            <a:extLst>
              <a:ext uri="{FF2B5EF4-FFF2-40B4-BE49-F238E27FC236}">
                <a16:creationId xmlns:a16="http://schemas.microsoft.com/office/drawing/2014/main" id="{A0C909B6-7857-4DB5-8198-CFE3A1819216}"/>
              </a:ext>
            </a:extLst>
          </p:cNvPr>
          <p:cNvSpPr txBox="1"/>
          <p:nvPr/>
        </p:nvSpPr>
        <p:spPr>
          <a:xfrm>
            <a:off x="7683997" y="2566337"/>
            <a:ext cx="1297756" cy="307777"/>
          </a:xfrm>
          <a:prstGeom prst="rect">
            <a:avLst/>
          </a:prstGeom>
          <a:noFill/>
        </p:spPr>
        <p:txBody>
          <a:bodyPr wrap="square" rtlCol="0">
            <a:spAutoFit/>
          </a:bodyPr>
          <a:lstStyle/>
          <a:p>
            <a:r>
              <a:rPr lang="en-US" dirty="0"/>
              <a:t>0.7 inches</a:t>
            </a:r>
          </a:p>
        </p:txBody>
      </p:sp>
      <p:pic>
        <p:nvPicPr>
          <p:cNvPr id="19" name="Google Shape;411;p25">
            <a:extLst>
              <a:ext uri="{FF2B5EF4-FFF2-40B4-BE49-F238E27FC236}">
                <a16:creationId xmlns:a16="http://schemas.microsoft.com/office/drawing/2014/main" id="{13A5516A-C402-43E0-9ED2-2B1A538E1BE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13013" y="4139954"/>
            <a:ext cx="3090099" cy="2205377"/>
          </a:xfrm>
          <a:prstGeom prst="rect">
            <a:avLst/>
          </a:prstGeom>
          <a:noFill/>
          <a:ln>
            <a:noFill/>
          </a:ln>
        </p:spPr>
      </p:pic>
    </p:spTree>
    <p:extLst>
      <p:ext uri="{BB962C8B-B14F-4D97-AF65-F5344CB8AC3E}">
        <p14:creationId xmlns:p14="http://schemas.microsoft.com/office/powerpoint/2010/main" val="2057744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25"/>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dirty="0">
                <a:solidFill>
                  <a:srgbClr val="1E4E79"/>
                </a:solidFill>
              </a:rPr>
              <a:t>Soil Basics Resources</a:t>
            </a:r>
            <a:endParaRPr dirty="0"/>
          </a:p>
        </p:txBody>
      </p:sp>
      <p:sp>
        <p:nvSpPr>
          <p:cNvPr id="478" name="Google Shape;478;p25"/>
          <p:cNvSpPr txBox="1">
            <a:spLocks noGrp="1"/>
          </p:cNvSpPr>
          <p:nvPr>
            <p:ph type="body" idx="1"/>
          </p:nvPr>
        </p:nvSpPr>
        <p:spPr>
          <a:xfrm>
            <a:off x="1818526" y="1825625"/>
            <a:ext cx="9535274"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Clr>
                <a:schemeClr val="dk1"/>
              </a:buClr>
              <a:buSzPts val="1800"/>
              <a:buChar char="•"/>
            </a:pPr>
            <a:r>
              <a:rPr lang="en-US" dirty="0"/>
              <a:t>Know Soil Know Life, Chapter 1:</a:t>
            </a:r>
          </a:p>
          <a:p>
            <a:pPr marL="571500" lvl="1" indent="0">
              <a:spcBef>
                <a:spcPts val="0"/>
              </a:spcBef>
              <a:buNone/>
            </a:pPr>
            <a:r>
              <a:rPr lang="en-US" dirty="0"/>
              <a:t>Know Soil, Know Life</a:t>
            </a:r>
          </a:p>
          <a:p>
            <a:pPr marL="571500" lvl="1" indent="0">
              <a:spcBef>
                <a:spcPts val="0"/>
              </a:spcBef>
              <a:buNone/>
            </a:pPr>
            <a:endParaRPr lang="en-US" dirty="0"/>
          </a:p>
          <a:p>
            <a:pPr>
              <a:spcBef>
                <a:spcPts val="0"/>
              </a:spcBef>
            </a:pPr>
            <a:r>
              <a:rPr lang="en-US" dirty="0"/>
              <a:t>Know Soil Know Life Educators Guide, Online:</a:t>
            </a:r>
          </a:p>
          <a:p>
            <a:pPr marL="571500" lvl="1" indent="0">
              <a:spcBef>
                <a:spcPts val="0"/>
              </a:spcBef>
              <a:buNone/>
            </a:pPr>
            <a:r>
              <a:rPr lang="en-US" dirty="0">
                <a:hlinkClick r:id="rId3"/>
              </a:rPr>
              <a:t>https://serc.carleton.edu/kskl_educator/soil_life/index.html</a:t>
            </a:r>
            <a:endParaRPr lang="en-US" dirty="0"/>
          </a:p>
          <a:p>
            <a:pPr marL="571500" lvl="1" indent="0">
              <a:spcBef>
                <a:spcPts val="0"/>
              </a:spcBef>
              <a:buNone/>
            </a:pPr>
            <a:endParaRPr dirty="0"/>
          </a:p>
          <a:p>
            <a:pPr marL="463550" indent="-354013">
              <a:buSzPct val="70000"/>
            </a:pPr>
            <a:r>
              <a:rPr lang="en-US" dirty="0"/>
              <a:t>Know Soil Know Life, Chapter 2</a:t>
            </a:r>
          </a:p>
          <a:p>
            <a:pPr marL="566737" lvl="2" indent="0">
              <a:buSzPct val="70000"/>
              <a:buNone/>
            </a:pPr>
            <a:r>
              <a:rPr lang="en-US" sz="2400" dirty="0"/>
              <a:t>Physical Properties of Soil and Soil Formation</a:t>
            </a:r>
          </a:p>
          <a:p>
            <a:pPr marL="463550" indent="-354013">
              <a:buSzPts val="2800"/>
            </a:pPr>
            <a:r>
              <a:rPr lang="en-US" dirty="0"/>
              <a:t>Know Soil Know Life Educators Guide, Online:</a:t>
            </a:r>
          </a:p>
          <a:p>
            <a:pPr marL="566737" lvl="1" indent="0">
              <a:buSzPts val="2800"/>
              <a:buNone/>
            </a:pPr>
            <a:r>
              <a:rPr lang="en-US">
                <a:hlinkClick r:id="rId4"/>
              </a:rPr>
              <a:t>https://serc.carleton.edu/kskl_educator/soil_formation/index.html</a:t>
            </a:r>
            <a:endParaRPr lang="en-US"/>
          </a:p>
          <a:p>
            <a:pPr marL="566737" lvl="1" indent="0">
              <a:buSzPts val="2800"/>
              <a:buNone/>
            </a:pPr>
            <a:endParaRPr lang="en-US" dirty="0"/>
          </a:p>
          <a:p>
            <a:pPr marL="566737" lvl="1" indent="0">
              <a:buSzPts val="2800"/>
              <a:buNone/>
            </a:pPr>
            <a:endParaRPr dirty="0"/>
          </a:p>
        </p:txBody>
      </p:sp>
      <p:sp>
        <p:nvSpPr>
          <p:cNvPr id="479" name="Google Shape;479;p25"/>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Definition of SOILS</a:t>
            </a:r>
            <a:endParaRPr/>
          </a:p>
        </p:txBody>
      </p:sp>
      <p:sp>
        <p:nvSpPr>
          <p:cNvPr id="187" name="Google Shape;187;p2"/>
          <p:cNvSpPr txBox="1">
            <a:spLocks noGrp="1"/>
          </p:cNvSpPr>
          <p:nvPr>
            <p:ph type="body" idx="1"/>
          </p:nvPr>
        </p:nvSpPr>
        <p:spPr>
          <a:xfrm>
            <a:off x="1818526" y="1825625"/>
            <a:ext cx="4980626"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dirty="0"/>
              <a:t>The unconsolidated mineral or organic material on the immediate surface of the earth that serves as a natural medium for the growth of land plants. </a:t>
            </a:r>
            <a:endParaRPr dirty="0"/>
          </a:p>
          <a:p>
            <a:pPr marL="0" lvl="0" indent="0" algn="l" rtl="0">
              <a:lnSpc>
                <a:spcPct val="90000"/>
              </a:lnSpc>
              <a:spcBef>
                <a:spcPts val="1000"/>
              </a:spcBef>
              <a:spcAft>
                <a:spcPts val="0"/>
              </a:spcAft>
              <a:buClr>
                <a:schemeClr val="dk1"/>
              </a:buClr>
              <a:buSzPts val="2400"/>
              <a:buNone/>
            </a:pPr>
            <a:endParaRPr sz="2400" dirty="0"/>
          </a:p>
        </p:txBody>
      </p:sp>
      <p:pic>
        <p:nvPicPr>
          <p:cNvPr id="188" name="Google Shape;188;p2" descr="https://lh3.googleusercontent.com/TU3uokvcDRG4TtOcxrudgsmOzHbvANqEsK42M14pE80a8_wrWXgT3ehJcpR91Svp_IV7KKG48h8JBuZFZRRSB155gptJ8os2wQCJUO_aRlR33q-3cMX5EUqGFu-7vBjEEFPkwnrRTsAQNwbnsg"/>
          <p:cNvPicPr preferRelativeResize="0"/>
          <p:nvPr/>
        </p:nvPicPr>
        <p:blipFill rotWithShape="1">
          <a:blip r:embed="rId3">
            <a:alphaModFix/>
          </a:blip>
          <a:srcRect/>
          <a:stretch/>
        </p:blipFill>
        <p:spPr>
          <a:xfrm>
            <a:off x="7667624" y="1798734"/>
            <a:ext cx="3686175" cy="2644744"/>
          </a:xfrm>
          <a:prstGeom prst="rect">
            <a:avLst/>
          </a:prstGeom>
          <a:noFill/>
          <a:ln>
            <a:noFill/>
          </a:ln>
        </p:spPr>
      </p:pic>
      <p:sp>
        <p:nvSpPr>
          <p:cNvPr id="189" name="Google Shape;189;p2"/>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What is SOIL made of?</a:t>
            </a:r>
            <a:endParaRPr/>
          </a:p>
        </p:txBody>
      </p:sp>
      <p:sp>
        <p:nvSpPr>
          <p:cNvPr id="196" name="Google Shape;196;p3"/>
          <p:cNvSpPr txBox="1">
            <a:spLocks noGrp="1"/>
          </p:cNvSpPr>
          <p:nvPr>
            <p:ph type="body" idx="1"/>
          </p:nvPr>
        </p:nvSpPr>
        <p:spPr>
          <a:xfrm>
            <a:off x="1818526" y="1825625"/>
            <a:ext cx="4980626"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2800"/>
              <a:t>A soil is composed of </a:t>
            </a:r>
            <a:endParaRPr/>
          </a:p>
          <a:p>
            <a:pPr marL="742950" lvl="1" indent="-285750" algn="l" rtl="0">
              <a:lnSpc>
                <a:spcPct val="90000"/>
              </a:lnSpc>
              <a:spcBef>
                <a:spcPts val="500"/>
              </a:spcBef>
              <a:spcAft>
                <a:spcPts val="0"/>
              </a:spcAft>
              <a:buClr>
                <a:schemeClr val="dk1"/>
              </a:buClr>
              <a:buSzPts val="2400"/>
              <a:buChar char="•"/>
            </a:pPr>
            <a:r>
              <a:rPr lang="en-US"/>
              <a:t>Mineral, </a:t>
            </a:r>
            <a:endParaRPr/>
          </a:p>
          <a:p>
            <a:pPr marL="742950" lvl="1" indent="-285750" algn="l" rtl="0">
              <a:lnSpc>
                <a:spcPct val="90000"/>
              </a:lnSpc>
              <a:spcBef>
                <a:spcPts val="500"/>
              </a:spcBef>
              <a:spcAft>
                <a:spcPts val="0"/>
              </a:spcAft>
              <a:buClr>
                <a:schemeClr val="dk1"/>
              </a:buClr>
              <a:buSzPts val="2400"/>
              <a:buChar char="•"/>
            </a:pPr>
            <a:r>
              <a:rPr lang="en-US"/>
              <a:t>Air, </a:t>
            </a:r>
            <a:endParaRPr/>
          </a:p>
          <a:p>
            <a:pPr marL="742950" lvl="1" indent="-285750" algn="l" rtl="0">
              <a:lnSpc>
                <a:spcPct val="90000"/>
              </a:lnSpc>
              <a:spcBef>
                <a:spcPts val="500"/>
              </a:spcBef>
              <a:spcAft>
                <a:spcPts val="0"/>
              </a:spcAft>
              <a:buClr>
                <a:schemeClr val="dk1"/>
              </a:buClr>
              <a:buSzPts val="2400"/>
              <a:buChar char="•"/>
            </a:pPr>
            <a:r>
              <a:rPr lang="en-US"/>
              <a:t>Water </a:t>
            </a:r>
            <a:endParaRPr/>
          </a:p>
          <a:p>
            <a:pPr marL="742950" lvl="1" indent="-285750" algn="l" rtl="0">
              <a:lnSpc>
                <a:spcPct val="90000"/>
              </a:lnSpc>
              <a:spcBef>
                <a:spcPts val="500"/>
              </a:spcBef>
              <a:spcAft>
                <a:spcPts val="0"/>
              </a:spcAft>
              <a:buClr>
                <a:schemeClr val="dk1"/>
              </a:buClr>
              <a:buSzPts val="2400"/>
              <a:buChar char="•"/>
            </a:pPr>
            <a:r>
              <a:rPr lang="en-US"/>
              <a:t>And organic matter (living or dead material)</a:t>
            </a:r>
            <a:endParaRPr sz="2800"/>
          </a:p>
          <a:p>
            <a:pPr marL="0" lvl="0" indent="0" algn="l" rtl="0">
              <a:lnSpc>
                <a:spcPct val="90000"/>
              </a:lnSpc>
              <a:spcBef>
                <a:spcPts val="1000"/>
              </a:spcBef>
              <a:spcAft>
                <a:spcPts val="0"/>
              </a:spcAft>
              <a:buClr>
                <a:schemeClr val="dk1"/>
              </a:buClr>
              <a:buSzPts val="2800"/>
              <a:buNone/>
            </a:pPr>
            <a:r>
              <a:rPr lang="en-US" sz="2800"/>
              <a:t>It forms at the surface of land – it is the “skin of the earth.” </a:t>
            </a:r>
            <a:endParaRPr sz="2800">
              <a:solidFill>
                <a:schemeClr val="dk1"/>
              </a:solidFill>
            </a:endParaRPr>
          </a:p>
          <a:p>
            <a:pPr marL="0" lvl="0" indent="0" algn="l" rtl="0">
              <a:lnSpc>
                <a:spcPct val="90000"/>
              </a:lnSpc>
              <a:spcBef>
                <a:spcPts val="1000"/>
              </a:spcBef>
              <a:spcAft>
                <a:spcPts val="0"/>
              </a:spcAft>
              <a:buClr>
                <a:schemeClr val="dk1"/>
              </a:buClr>
              <a:buSzPts val="2800"/>
              <a:buNone/>
            </a:pPr>
            <a:endParaRPr/>
          </a:p>
        </p:txBody>
      </p:sp>
      <p:pic>
        <p:nvPicPr>
          <p:cNvPr id="197" name="Google Shape;197;p3" descr="https://lh3.googleusercontent.com/TU3uokvcDRG4TtOcxrudgsmOzHbvANqEsK42M14pE80a8_wrWXgT3ehJcpR91Svp_IV7KKG48h8JBuZFZRRSB155gptJ8os2wQCJUO_aRlR33q-3cMX5EUqGFu-7vBjEEFPkwnrRTsAQNwbnsg"/>
          <p:cNvPicPr preferRelativeResize="0"/>
          <p:nvPr/>
        </p:nvPicPr>
        <p:blipFill rotWithShape="1">
          <a:blip r:embed="rId3">
            <a:alphaModFix/>
          </a:blip>
          <a:srcRect/>
          <a:stretch/>
        </p:blipFill>
        <p:spPr>
          <a:xfrm>
            <a:off x="7667624" y="1798734"/>
            <a:ext cx="3686175" cy="2644744"/>
          </a:xfrm>
          <a:prstGeom prst="rect">
            <a:avLst/>
          </a:prstGeom>
          <a:noFill/>
          <a:ln>
            <a:noFill/>
          </a:ln>
        </p:spPr>
      </p:pic>
      <p:sp>
        <p:nvSpPr>
          <p:cNvPr id="198" name="Google Shape;198;p3"/>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SOIL is a complex three-phase system</a:t>
            </a:r>
            <a:endParaRPr/>
          </a:p>
        </p:txBody>
      </p:sp>
      <p:sp>
        <p:nvSpPr>
          <p:cNvPr id="205" name="Google Shape;205;p4"/>
          <p:cNvSpPr txBox="1">
            <a:spLocks noGrp="1"/>
          </p:cNvSpPr>
          <p:nvPr>
            <p:ph type="body" idx="1"/>
          </p:nvPr>
        </p:nvSpPr>
        <p:spPr>
          <a:xfrm>
            <a:off x="1818526" y="1825625"/>
            <a:ext cx="4980626"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2800"/>
              <a:t>Comprises of: </a:t>
            </a:r>
            <a:endParaRPr/>
          </a:p>
          <a:p>
            <a:pPr marL="800100" lvl="1" indent="-342900" algn="l" rtl="0">
              <a:lnSpc>
                <a:spcPct val="90000"/>
              </a:lnSpc>
              <a:spcBef>
                <a:spcPts val="500"/>
              </a:spcBef>
              <a:spcAft>
                <a:spcPts val="0"/>
              </a:spcAft>
              <a:buClr>
                <a:schemeClr val="dk1"/>
              </a:buClr>
              <a:buSzPts val="2400"/>
              <a:buChar char="•"/>
            </a:pPr>
            <a:r>
              <a:rPr lang="en-US"/>
              <a:t>Solids (soil mineral particles and organic matter), </a:t>
            </a:r>
            <a:endParaRPr/>
          </a:p>
          <a:p>
            <a:pPr marL="800100" lvl="1" indent="-342900" algn="l" rtl="0">
              <a:lnSpc>
                <a:spcPct val="90000"/>
              </a:lnSpc>
              <a:spcBef>
                <a:spcPts val="500"/>
              </a:spcBef>
              <a:spcAft>
                <a:spcPts val="0"/>
              </a:spcAft>
              <a:buClr>
                <a:schemeClr val="dk1"/>
              </a:buClr>
              <a:buSzPts val="2400"/>
              <a:buChar char="•"/>
            </a:pPr>
            <a:r>
              <a:rPr lang="en-US"/>
              <a:t>Liquids (the soil solution: water, dissolved nutrients, chemicals, and gases), and </a:t>
            </a:r>
            <a:endParaRPr/>
          </a:p>
          <a:p>
            <a:pPr marL="800100" lvl="1" indent="-342900" algn="l" rtl="0">
              <a:lnSpc>
                <a:spcPct val="90000"/>
              </a:lnSpc>
              <a:spcBef>
                <a:spcPts val="500"/>
              </a:spcBef>
              <a:spcAft>
                <a:spcPts val="0"/>
              </a:spcAft>
              <a:buClr>
                <a:schemeClr val="dk1"/>
              </a:buClr>
              <a:buSzPts val="2400"/>
              <a:buChar char="•"/>
            </a:pPr>
            <a:r>
              <a:rPr lang="en-US"/>
              <a:t>Gases (e.g., N</a:t>
            </a:r>
            <a:r>
              <a:rPr lang="en-US" baseline="-25000"/>
              <a:t>2</a:t>
            </a:r>
            <a:r>
              <a:rPr lang="en-US"/>
              <a:t>, O</a:t>
            </a:r>
            <a:r>
              <a:rPr lang="en-US" baseline="-25000"/>
              <a:t>2</a:t>
            </a:r>
            <a:r>
              <a:rPr lang="en-US"/>
              <a:t>, CO</a:t>
            </a:r>
            <a:r>
              <a:rPr lang="en-US" baseline="-25000"/>
              <a:t>2</a:t>
            </a:r>
            <a:r>
              <a:rPr lang="en-US"/>
              <a:t>) </a:t>
            </a:r>
            <a:endParaRPr/>
          </a:p>
          <a:p>
            <a:pPr marL="0" lvl="0" indent="0" algn="l" rtl="0">
              <a:lnSpc>
                <a:spcPct val="90000"/>
              </a:lnSpc>
              <a:spcBef>
                <a:spcPts val="1000"/>
              </a:spcBef>
              <a:spcAft>
                <a:spcPts val="0"/>
              </a:spcAft>
              <a:buClr>
                <a:schemeClr val="dk1"/>
              </a:buClr>
              <a:buSzPts val="2800"/>
              <a:buNone/>
            </a:pPr>
            <a:endParaRPr/>
          </a:p>
        </p:txBody>
      </p:sp>
      <p:graphicFrame>
        <p:nvGraphicFramePr>
          <p:cNvPr id="206" name="Google Shape;206;p4"/>
          <p:cNvGraphicFramePr/>
          <p:nvPr>
            <p:extLst>
              <p:ext uri="{D42A27DB-BD31-4B8C-83A1-F6EECF244321}">
                <p14:modId xmlns:p14="http://schemas.microsoft.com/office/powerpoint/2010/main" val="60143492"/>
              </p:ext>
            </p:extLst>
          </p:nvPr>
        </p:nvGraphicFramePr>
        <p:xfrm>
          <a:off x="8033252" y="1690688"/>
          <a:ext cx="3074418" cy="3484800"/>
        </p:xfrm>
        <a:graphic>
          <a:graphicData uri="http://schemas.openxmlformats.org/drawingml/2006/chart">
            <c:chart xmlns:c="http://schemas.openxmlformats.org/drawingml/2006/chart" xmlns:r="http://schemas.openxmlformats.org/officeDocument/2006/relationships" r:id="rId3"/>
          </a:graphicData>
        </a:graphic>
      </p:graphicFrame>
      <p:sp>
        <p:nvSpPr>
          <p:cNvPr id="207" name="Google Shape;207;p4"/>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5"/>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Solid Material</a:t>
            </a:r>
            <a:endParaRPr/>
          </a:p>
        </p:txBody>
      </p:sp>
      <p:sp>
        <p:nvSpPr>
          <p:cNvPr id="214" name="Google Shape;214;p5"/>
          <p:cNvSpPr txBox="1">
            <a:spLocks noGrp="1"/>
          </p:cNvSpPr>
          <p:nvPr>
            <p:ph type="body" idx="1"/>
          </p:nvPr>
        </p:nvSpPr>
        <p:spPr>
          <a:xfrm>
            <a:off x="1818525" y="1825625"/>
            <a:ext cx="4703789" cy="4351338"/>
          </a:xfrm>
          <a:prstGeom prst="rect">
            <a:avLst/>
          </a:prstGeom>
          <a:noFill/>
          <a:ln>
            <a:noFill/>
          </a:ln>
        </p:spPr>
        <p:txBody>
          <a:bodyPr spcFirstLastPara="1" wrap="square" lIns="91425" tIns="45700" rIns="91425" bIns="45700" anchor="t" anchorCtr="0">
            <a:normAutofit/>
          </a:bodyPr>
          <a:lstStyle/>
          <a:p>
            <a:pPr marL="228600" lvl="0" indent="-165100" algn="l" rtl="0">
              <a:lnSpc>
                <a:spcPct val="90000"/>
              </a:lnSpc>
              <a:spcBef>
                <a:spcPts val="0"/>
              </a:spcBef>
              <a:spcAft>
                <a:spcPts val="0"/>
              </a:spcAft>
              <a:buClr>
                <a:schemeClr val="dk1"/>
              </a:buClr>
              <a:buSzPts val="1800"/>
              <a:buFont typeface="Times New Roman"/>
              <a:buChar char="•"/>
            </a:pPr>
            <a:r>
              <a:rPr lang="en-US" sz="2400"/>
              <a:t>Minerals – inorganic material</a:t>
            </a:r>
            <a:endParaRPr/>
          </a:p>
          <a:p>
            <a:pPr marL="228600" lvl="0" indent="-165100" algn="l" rtl="0">
              <a:lnSpc>
                <a:spcPct val="90000"/>
              </a:lnSpc>
              <a:spcBef>
                <a:spcPts val="1000"/>
              </a:spcBef>
              <a:spcAft>
                <a:spcPts val="0"/>
              </a:spcAft>
              <a:buClr>
                <a:schemeClr val="dk1"/>
              </a:buClr>
              <a:buSzPts val="1800"/>
              <a:buFont typeface="Times New Roman"/>
              <a:buChar char="•"/>
            </a:pPr>
            <a:r>
              <a:rPr lang="en-US" sz="2400"/>
              <a:t>Organic Matter</a:t>
            </a:r>
            <a:endParaRPr/>
          </a:p>
          <a:p>
            <a:pPr marL="838200" lvl="1" indent="-342900" algn="l" rtl="0">
              <a:lnSpc>
                <a:spcPct val="90000"/>
              </a:lnSpc>
              <a:spcBef>
                <a:spcPts val="500"/>
              </a:spcBef>
              <a:spcAft>
                <a:spcPts val="0"/>
              </a:spcAft>
              <a:buClr>
                <a:schemeClr val="dk1"/>
              </a:buClr>
              <a:buSzPts val="1800"/>
              <a:buFont typeface="Courier New"/>
              <a:buChar char="o"/>
            </a:pPr>
            <a:r>
              <a:rPr lang="en-US"/>
              <a:t>Living material</a:t>
            </a:r>
            <a:endParaRPr/>
          </a:p>
          <a:p>
            <a:pPr marL="1270000" lvl="2" indent="-342900" algn="l" rtl="0">
              <a:lnSpc>
                <a:spcPct val="90000"/>
              </a:lnSpc>
              <a:spcBef>
                <a:spcPts val="500"/>
              </a:spcBef>
              <a:spcAft>
                <a:spcPts val="0"/>
              </a:spcAft>
              <a:buClr>
                <a:schemeClr val="dk1"/>
              </a:buClr>
              <a:buSzPts val="1800"/>
              <a:buFont typeface="Noto Sans Symbols"/>
              <a:buChar char="▪"/>
            </a:pPr>
            <a:r>
              <a:rPr lang="en-US" sz="2400"/>
              <a:t>Bacteria, actinomycete, fungi, etc</a:t>
            </a:r>
            <a:endParaRPr sz="2400"/>
          </a:p>
          <a:p>
            <a:pPr marL="1270000" lvl="2" indent="-342900" algn="l" rtl="0">
              <a:lnSpc>
                <a:spcPct val="90000"/>
              </a:lnSpc>
              <a:spcBef>
                <a:spcPts val="500"/>
              </a:spcBef>
              <a:spcAft>
                <a:spcPts val="0"/>
              </a:spcAft>
              <a:buClr>
                <a:schemeClr val="dk1"/>
              </a:buClr>
              <a:buSzPts val="1800"/>
              <a:buFont typeface="Noto Sans Symbols"/>
              <a:buChar char="▪"/>
            </a:pPr>
            <a:r>
              <a:rPr lang="en-US" sz="2400"/>
              <a:t>Worms</a:t>
            </a:r>
            <a:endParaRPr/>
          </a:p>
          <a:p>
            <a:pPr marL="1270000" lvl="2" indent="-342900" algn="l" rtl="0">
              <a:lnSpc>
                <a:spcPct val="90000"/>
              </a:lnSpc>
              <a:spcBef>
                <a:spcPts val="500"/>
              </a:spcBef>
              <a:spcAft>
                <a:spcPts val="0"/>
              </a:spcAft>
              <a:buClr>
                <a:schemeClr val="dk1"/>
              </a:buClr>
              <a:buSzPts val="1800"/>
              <a:buFont typeface="Noto Sans Symbols"/>
              <a:buChar char="▪"/>
            </a:pPr>
            <a:r>
              <a:rPr lang="en-US" sz="2400"/>
              <a:t>Larger critters</a:t>
            </a:r>
            <a:endParaRPr/>
          </a:p>
          <a:p>
            <a:pPr marL="838200" lvl="1" indent="-342900" algn="l" rtl="0">
              <a:lnSpc>
                <a:spcPct val="90000"/>
              </a:lnSpc>
              <a:spcBef>
                <a:spcPts val="500"/>
              </a:spcBef>
              <a:spcAft>
                <a:spcPts val="0"/>
              </a:spcAft>
              <a:buClr>
                <a:schemeClr val="dk1"/>
              </a:buClr>
              <a:buSzPts val="1800"/>
              <a:buFont typeface="Courier New"/>
              <a:buChar char="o"/>
            </a:pPr>
            <a:r>
              <a:rPr lang="en-US"/>
              <a:t>Dead material </a:t>
            </a:r>
            <a:endParaRPr/>
          </a:p>
          <a:p>
            <a:pPr marL="1270000" lvl="2" indent="-342900" algn="l" rtl="0">
              <a:lnSpc>
                <a:spcPct val="90000"/>
              </a:lnSpc>
              <a:spcBef>
                <a:spcPts val="500"/>
              </a:spcBef>
              <a:spcAft>
                <a:spcPts val="0"/>
              </a:spcAft>
              <a:buClr>
                <a:schemeClr val="dk1"/>
              </a:buClr>
              <a:buSzPts val="1800"/>
              <a:buFont typeface="Noto Sans Symbols"/>
              <a:buChar char="▪"/>
            </a:pPr>
            <a:r>
              <a:rPr lang="en-US" sz="2400"/>
              <a:t>Leaf litter</a:t>
            </a:r>
            <a:endParaRPr/>
          </a:p>
          <a:p>
            <a:pPr marL="1270000" lvl="2" indent="-342900" algn="l" rtl="0">
              <a:lnSpc>
                <a:spcPct val="90000"/>
              </a:lnSpc>
              <a:spcBef>
                <a:spcPts val="500"/>
              </a:spcBef>
              <a:spcAft>
                <a:spcPts val="0"/>
              </a:spcAft>
              <a:buClr>
                <a:schemeClr val="dk1"/>
              </a:buClr>
              <a:buSzPts val="1800"/>
              <a:buFont typeface="Noto Sans Symbols"/>
              <a:buChar char="▪"/>
            </a:pPr>
            <a:r>
              <a:rPr lang="en-US" sz="2400"/>
              <a:t>Dead roots</a:t>
            </a:r>
            <a:endParaRPr/>
          </a:p>
          <a:p>
            <a:pPr marL="1270000" lvl="2" indent="-342900" algn="l" rtl="0">
              <a:lnSpc>
                <a:spcPct val="90000"/>
              </a:lnSpc>
              <a:spcBef>
                <a:spcPts val="500"/>
              </a:spcBef>
              <a:spcAft>
                <a:spcPts val="0"/>
              </a:spcAft>
              <a:buClr>
                <a:schemeClr val="dk1"/>
              </a:buClr>
              <a:buSzPts val="1800"/>
              <a:buFont typeface="Noto Sans Symbols"/>
              <a:buChar char="▪"/>
            </a:pPr>
            <a:r>
              <a:rPr lang="en-US" sz="2400"/>
              <a:t>Decomposing critters</a:t>
            </a:r>
            <a:endParaRPr/>
          </a:p>
          <a:p>
            <a:pPr marL="0" lvl="0" indent="0" algn="l" rtl="0">
              <a:lnSpc>
                <a:spcPct val="90000"/>
              </a:lnSpc>
              <a:spcBef>
                <a:spcPts val="1000"/>
              </a:spcBef>
              <a:spcAft>
                <a:spcPts val="0"/>
              </a:spcAft>
              <a:buClr>
                <a:schemeClr val="dk1"/>
              </a:buClr>
              <a:buSzPts val="2800"/>
              <a:buNone/>
            </a:pPr>
            <a:endParaRPr/>
          </a:p>
        </p:txBody>
      </p:sp>
      <p:pic>
        <p:nvPicPr>
          <p:cNvPr id="215" name="Google Shape;215;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101138" y="1103949"/>
            <a:ext cx="2252661" cy="2325051"/>
          </a:xfrm>
          <a:prstGeom prst="rect">
            <a:avLst/>
          </a:prstGeom>
          <a:noFill/>
          <a:ln>
            <a:noFill/>
          </a:ln>
        </p:spPr>
      </p:pic>
      <p:pic>
        <p:nvPicPr>
          <p:cNvPr id="216" name="Google Shape;216;p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6513592" y="2592276"/>
            <a:ext cx="2821927" cy="2014631"/>
          </a:xfrm>
          <a:prstGeom prst="rect">
            <a:avLst/>
          </a:prstGeom>
          <a:noFill/>
          <a:ln>
            <a:noFill/>
          </a:ln>
        </p:spPr>
      </p:pic>
      <p:pic>
        <p:nvPicPr>
          <p:cNvPr id="217" name="Google Shape;217;p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101138" y="3734849"/>
            <a:ext cx="2397485" cy="1832551"/>
          </a:xfrm>
          <a:prstGeom prst="rect">
            <a:avLst/>
          </a:prstGeom>
          <a:noFill/>
          <a:ln>
            <a:noFill/>
          </a:ln>
        </p:spPr>
      </p:pic>
      <p:sp>
        <p:nvSpPr>
          <p:cNvPr id="218" name="Google Shape;218;p5"/>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6"/>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Pore Space</a:t>
            </a:r>
            <a:endParaRPr/>
          </a:p>
        </p:txBody>
      </p:sp>
      <p:pic>
        <p:nvPicPr>
          <p:cNvPr id="225" name="Google Shape;225;p6"/>
          <p:cNvPicPr preferRelativeResize="0"/>
          <p:nvPr/>
        </p:nvPicPr>
        <p:blipFill rotWithShape="1">
          <a:blip r:embed="rId3">
            <a:alphaModFix/>
          </a:blip>
          <a:srcRect/>
          <a:stretch/>
        </p:blipFill>
        <p:spPr>
          <a:xfrm>
            <a:off x="4300161" y="1489464"/>
            <a:ext cx="4572000" cy="3879072"/>
          </a:xfrm>
          <a:prstGeom prst="rect">
            <a:avLst/>
          </a:prstGeom>
          <a:noFill/>
          <a:ln>
            <a:noFill/>
          </a:ln>
        </p:spPr>
      </p:pic>
      <p:sp>
        <p:nvSpPr>
          <p:cNvPr id="226" name="Google Shape;226;p6"/>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
        <p:nvSpPr>
          <p:cNvPr id="227" name="Google Shape;227;p6"/>
          <p:cNvSpPr txBox="1"/>
          <p:nvPr/>
        </p:nvSpPr>
        <p:spPr>
          <a:xfrm>
            <a:off x="8310699" y="6325929"/>
            <a:ext cx="3495020" cy="492412"/>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en-US" sz="1000" b="0" i="0" u="none" strike="noStrike" cap="none">
                <a:solidFill>
                  <a:schemeClr val="dk1"/>
                </a:solidFill>
                <a:latin typeface="Calibri"/>
                <a:ea typeface="Calibri"/>
                <a:cs typeface="Calibri"/>
                <a:sym typeface="Calibri"/>
              </a:rPr>
              <a:t>Image Credit: extension.unr.edu/publication.aspx?PubID=3418</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7"/>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65B84"/>
              </a:buClr>
              <a:buSzPts val="6000"/>
              <a:buFont typeface="Times New Roman"/>
              <a:buNone/>
            </a:pPr>
            <a:r>
              <a:rPr lang="en-US">
                <a:solidFill>
                  <a:srgbClr val="065B84"/>
                </a:solidFill>
                <a:latin typeface="Times New Roman"/>
                <a:ea typeface="Times New Roman"/>
                <a:cs typeface="Times New Roman"/>
                <a:sym typeface="Times New Roman"/>
              </a:rPr>
              <a:t>Does Soil = Dirt?</a:t>
            </a:r>
            <a:br>
              <a:rPr lang="en-US">
                <a:solidFill>
                  <a:srgbClr val="065B84"/>
                </a:solidFill>
                <a:latin typeface="Times New Roman"/>
                <a:ea typeface="Times New Roman"/>
                <a:cs typeface="Times New Roman"/>
                <a:sym typeface="Times New Roman"/>
              </a:rPr>
            </a:br>
            <a:r>
              <a:rPr lang="en-US">
                <a:solidFill>
                  <a:srgbClr val="065B84"/>
                </a:solidFill>
                <a:latin typeface="Times New Roman"/>
                <a:ea typeface="Times New Roman"/>
                <a:cs typeface="Times New Roman"/>
                <a:sym typeface="Times New Roman"/>
              </a:rPr>
              <a:t>   </a:t>
            </a:r>
            <a:endParaRPr/>
          </a:p>
        </p:txBody>
      </p:sp>
      <p:pic>
        <p:nvPicPr>
          <p:cNvPr id="234" name="Google Shape;234;p7" descr="Dirt Chemistr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806346" y="1762165"/>
            <a:ext cx="3559629" cy="4394200"/>
          </a:xfrm>
          <a:prstGeom prst="rect">
            <a:avLst/>
          </a:prstGeom>
          <a:noFill/>
          <a:ln w="57150" cap="flat" cmpd="sng">
            <a:solidFill>
              <a:srgbClr val="000000"/>
            </a:solidFill>
            <a:prstDash val="solid"/>
            <a:miter lim="800000"/>
            <a:headEnd type="none" w="sm" len="sm"/>
            <a:tailEnd type="none" w="sm" len="sm"/>
          </a:ln>
        </p:spPr>
      </p:pic>
      <p:sp>
        <p:nvSpPr>
          <p:cNvPr id="235" name="Google Shape;235;p7"/>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8"/>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E4E79"/>
              </a:buClr>
              <a:buSzPts val="6000"/>
              <a:buFont typeface="Calibri"/>
              <a:buNone/>
            </a:pPr>
            <a:r>
              <a:rPr lang="en-US" sz="6000" b="1" u="sng">
                <a:solidFill>
                  <a:srgbClr val="1E4E79"/>
                </a:solidFill>
              </a:rPr>
              <a:t>NO!</a:t>
            </a:r>
            <a:endParaRPr/>
          </a:p>
        </p:txBody>
      </p:sp>
      <p:sp>
        <p:nvSpPr>
          <p:cNvPr id="242" name="Google Shape;242;p8"/>
          <p:cNvSpPr txBox="1">
            <a:spLocks noGrp="1"/>
          </p:cNvSpPr>
          <p:nvPr>
            <p:ph type="body" idx="1"/>
          </p:nvPr>
        </p:nvSpPr>
        <p:spPr>
          <a:xfrm>
            <a:off x="1818526" y="1825625"/>
            <a:ext cx="4980626"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000"/>
              <a:buNone/>
            </a:pPr>
            <a:r>
              <a:rPr lang="en-US" sz="4000">
                <a:latin typeface="Times New Roman"/>
                <a:ea typeface="Times New Roman"/>
                <a:cs typeface="Times New Roman"/>
                <a:sym typeface="Times New Roman"/>
              </a:rPr>
              <a:t>Dirt is the stuff under your fingernails or what gets on your clothes.</a:t>
            </a:r>
            <a:endParaRPr sz="4000"/>
          </a:p>
        </p:txBody>
      </p:sp>
      <p:pic>
        <p:nvPicPr>
          <p:cNvPr id="243" name="Google Shape;243;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69240" y="1690688"/>
            <a:ext cx="2402442" cy="3711278"/>
          </a:xfrm>
          <a:prstGeom prst="rect">
            <a:avLst/>
          </a:prstGeom>
          <a:noFill/>
          <a:ln>
            <a:noFill/>
          </a:ln>
        </p:spPr>
      </p:pic>
      <p:sp>
        <p:nvSpPr>
          <p:cNvPr id="244" name="Google Shape;244;p8"/>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3752</Words>
  <Application>Microsoft Office PowerPoint</Application>
  <PresentationFormat>Widescreen</PresentationFormat>
  <Paragraphs>293</Paragraphs>
  <Slides>29</Slides>
  <Notes>29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Calibri</vt:lpstr>
      <vt:lpstr>Courier New</vt:lpstr>
      <vt:lpstr>Noto Sans Symbols</vt:lpstr>
      <vt:lpstr>Times New Roman</vt:lpstr>
      <vt:lpstr>Office Theme</vt:lpstr>
      <vt:lpstr>Custom Design</vt:lpstr>
      <vt:lpstr>PowerPoint Presentation</vt:lpstr>
      <vt:lpstr>Soil Sampling</vt:lpstr>
      <vt:lpstr>Definition of SOILS</vt:lpstr>
      <vt:lpstr>What is SOIL made of?</vt:lpstr>
      <vt:lpstr>SOIL is a complex three-phase system</vt:lpstr>
      <vt:lpstr>Solid Material</vt:lpstr>
      <vt:lpstr>Pore Space</vt:lpstr>
      <vt:lpstr>Does Soil = Dirt?    </vt:lpstr>
      <vt:lpstr>NO!</vt:lpstr>
      <vt:lpstr>Soil ≠ Dirt</vt:lpstr>
      <vt:lpstr>Why is SOIL Important?</vt:lpstr>
      <vt:lpstr>PowerPoint Presentation</vt:lpstr>
      <vt:lpstr>Soil Formation Factors or CLORPT!</vt:lpstr>
      <vt:lpstr>Climate</vt:lpstr>
      <vt:lpstr>Organisms</vt:lpstr>
      <vt:lpstr>Relief (Landscape)</vt:lpstr>
      <vt:lpstr>Parent Material</vt:lpstr>
      <vt:lpstr>Time</vt:lpstr>
      <vt:lpstr>Soil Profile</vt:lpstr>
      <vt:lpstr>Physical Properties</vt:lpstr>
      <vt:lpstr>Soil Color </vt:lpstr>
      <vt:lpstr>Soil Texture</vt:lpstr>
      <vt:lpstr>Soil Texture Triangle</vt:lpstr>
      <vt:lpstr>Soil Texture by Feel Method</vt:lpstr>
      <vt:lpstr>Soil Texture Activity</vt:lpstr>
      <vt:lpstr>PowerPoint Presentation</vt:lpstr>
      <vt:lpstr>Soil Texture by Jar Method</vt:lpstr>
      <vt:lpstr>Soil Texture by Jar Method- Calculations</vt:lpstr>
      <vt:lpstr>Soil Basics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Chapman</dc:creator>
  <cp:lastModifiedBy>Susan Chapman</cp:lastModifiedBy>
  <cp:revision>15</cp:revision>
  <dcterms:created xsi:type="dcterms:W3CDTF">2022-06-03T14:17:32Z</dcterms:created>
  <dcterms:modified xsi:type="dcterms:W3CDTF">2022-10-10T17:58:11Z</dcterms:modified>
</cp:coreProperties>
</file>