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7" r:id="rId3"/>
    <p:sldId id="258" r:id="rId4"/>
    <p:sldId id="304" r:id="rId5"/>
    <p:sldId id="285" r:id="rId6"/>
    <p:sldId id="295" r:id="rId7"/>
    <p:sldId id="305" r:id="rId8"/>
    <p:sldId id="286" r:id="rId9"/>
    <p:sldId id="296" r:id="rId10"/>
    <p:sldId id="280" r:id="rId11"/>
    <p:sldId id="298" r:id="rId12"/>
    <p:sldId id="288" r:id="rId13"/>
    <p:sldId id="299" r:id="rId14"/>
    <p:sldId id="300" r:id="rId15"/>
    <p:sldId id="260" r:id="rId16"/>
    <p:sldId id="297" r:id="rId17"/>
    <p:sldId id="284" r:id="rId18"/>
    <p:sldId id="262" r:id="rId19"/>
    <p:sldId id="263" r:id="rId20"/>
    <p:sldId id="264" r:id="rId21"/>
    <p:sldId id="268" r:id="rId22"/>
    <p:sldId id="273" r:id="rId23"/>
    <p:sldId id="301" r:id="rId24"/>
    <p:sldId id="289" r:id="rId25"/>
    <p:sldId id="302" r:id="rId26"/>
    <p:sldId id="294" r:id="rId27"/>
    <p:sldId id="291" r:id="rId28"/>
    <p:sldId id="292" r:id="rId29"/>
  </p:sldIdLst>
  <p:sldSz cx="9144000" cy="6858000" type="screen4x3"/>
  <p:notesSz cx="71120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885" autoAdjust="0"/>
  </p:normalViewPr>
  <p:slideViewPr>
    <p:cSldViewPr>
      <p:cViewPr varScale="1">
        <p:scale>
          <a:sx n="57" d="100"/>
          <a:sy n="57" d="100"/>
        </p:scale>
        <p:origin x="-152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867" cy="469900"/>
          </a:xfrm>
          <a:prstGeom prst="rect">
            <a:avLst/>
          </a:prstGeom>
        </p:spPr>
        <p:txBody>
          <a:bodyPr vert="horz" lIns="94339" tIns="47169" rIns="94339" bIns="47169" rtlCol="0"/>
          <a:lstStyle>
            <a:lvl1pPr algn="l">
              <a:defRPr sz="1200"/>
            </a:lvl1pPr>
          </a:lstStyle>
          <a:p>
            <a:endParaRPr lang="en-US"/>
          </a:p>
        </p:txBody>
      </p:sp>
      <p:sp>
        <p:nvSpPr>
          <p:cNvPr id="3" name="Date Placeholder 2"/>
          <p:cNvSpPr>
            <a:spLocks noGrp="1"/>
          </p:cNvSpPr>
          <p:nvPr>
            <p:ph type="dt" idx="1"/>
          </p:nvPr>
        </p:nvSpPr>
        <p:spPr>
          <a:xfrm>
            <a:off x="4028487" y="0"/>
            <a:ext cx="3081867" cy="469900"/>
          </a:xfrm>
          <a:prstGeom prst="rect">
            <a:avLst/>
          </a:prstGeom>
        </p:spPr>
        <p:txBody>
          <a:bodyPr vert="horz" lIns="94339" tIns="47169" rIns="94339" bIns="47169" rtlCol="0"/>
          <a:lstStyle>
            <a:lvl1pPr algn="r">
              <a:defRPr sz="1200"/>
            </a:lvl1pPr>
          </a:lstStyle>
          <a:p>
            <a:fld id="{C28E15A7-8298-44AE-BB39-9F89F2C33961}" type="datetimeFigureOut">
              <a:rPr lang="en-US" smtClean="0"/>
              <a:pPr/>
              <a:t>12/15/2011</a:t>
            </a:fld>
            <a:endParaRPr lang="en-US"/>
          </a:p>
        </p:txBody>
      </p:sp>
      <p:sp>
        <p:nvSpPr>
          <p:cNvPr id="4" name="Slide Image Placeholder 3"/>
          <p:cNvSpPr>
            <a:spLocks noGrp="1" noRot="1" noChangeAspect="1"/>
          </p:cNvSpPr>
          <p:nvPr>
            <p:ph type="sldImg" idx="2"/>
          </p:nvPr>
        </p:nvSpPr>
        <p:spPr>
          <a:xfrm>
            <a:off x="1206500" y="704850"/>
            <a:ext cx="4699000" cy="3524250"/>
          </a:xfrm>
          <a:prstGeom prst="rect">
            <a:avLst/>
          </a:prstGeom>
          <a:noFill/>
          <a:ln w="12700">
            <a:solidFill>
              <a:prstClr val="black"/>
            </a:solidFill>
          </a:ln>
        </p:spPr>
        <p:txBody>
          <a:bodyPr vert="horz" lIns="94339" tIns="47169" rIns="94339" bIns="47169" rtlCol="0" anchor="ctr"/>
          <a:lstStyle/>
          <a:p>
            <a:endParaRPr lang="en-US"/>
          </a:p>
        </p:txBody>
      </p:sp>
      <p:sp>
        <p:nvSpPr>
          <p:cNvPr id="5" name="Notes Placeholder 4"/>
          <p:cNvSpPr>
            <a:spLocks noGrp="1"/>
          </p:cNvSpPr>
          <p:nvPr>
            <p:ph type="body" sz="quarter" idx="3"/>
          </p:nvPr>
        </p:nvSpPr>
        <p:spPr>
          <a:xfrm>
            <a:off x="711200" y="4464050"/>
            <a:ext cx="5689600" cy="4229100"/>
          </a:xfrm>
          <a:prstGeom prst="rect">
            <a:avLst/>
          </a:prstGeom>
        </p:spPr>
        <p:txBody>
          <a:bodyPr vert="horz" lIns="94339" tIns="47169" rIns="94339" bIns="471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6469"/>
            <a:ext cx="3081867" cy="469900"/>
          </a:xfrm>
          <a:prstGeom prst="rect">
            <a:avLst/>
          </a:prstGeom>
        </p:spPr>
        <p:txBody>
          <a:bodyPr vert="horz" lIns="94339" tIns="47169" rIns="94339" bIns="47169" rtlCol="0" anchor="b"/>
          <a:lstStyle>
            <a:lvl1pPr algn="l">
              <a:defRPr sz="1200"/>
            </a:lvl1pPr>
          </a:lstStyle>
          <a:p>
            <a:endParaRPr lang="en-US"/>
          </a:p>
        </p:txBody>
      </p:sp>
      <p:sp>
        <p:nvSpPr>
          <p:cNvPr id="7" name="Slide Number Placeholder 6"/>
          <p:cNvSpPr>
            <a:spLocks noGrp="1"/>
          </p:cNvSpPr>
          <p:nvPr>
            <p:ph type="sldNum" sz="quarter" idx="5"/>
          </p:nvPr>
        </p:nvSpPr>
        <p:spPr>
          <a:xfrm>
            <a:off x="4028487" y="8926469"/>
            <a:ext cx="3081867" cy="469900"/>
          </a:xfrm>
          <a:prstGeom prst="rect">
            <a:avLst/>
          </a:prstGeom>
        </p:spPr>
        <p:txBody>
          <a:bodyPr vert="horz" lIns="94339" tIns="47169" rIns="94339" bIns="47169" rtlCol="0" anchor="b"/>
          <a:lstStyle>
            <a:lvl1pPr algn="r">
              <a:defRPr sz="1200"/>
            </a:lvl1pPr>
          </a:lstStyle>
          <a:p>
            <a:fld id="{6B3111AA-C43D-4906-BB46-8EE45421C1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able to describe the factors of formation.  </a:t>
            </a:r>
          </a:p>
          <a:p>
            <a:r>
              <a:rPr lang="en-US" dirty="0" smtClean="0"/>
              <a:t> </a:t>
            </a:r>
          </a:p>
          <a:p>
            <a:r>
              <a:rPr lang="en-US" b="1" dirty="0" err="1" smtClean="0"/>
              <a:t>CL</a:t>
            </a:r>
            <a:r>
              <a:rPr lang="en-US" dirty="0" err="1" smtClean="0"/>
              <a:t>imate</a:t>
            </a:r>
            <a:r>
              <a:rPr lang="en-US" dirty="0" smtClean="0"/>
              <a:t> – temperature, rainfall etc.</a:t>
            </a:r>
          </a:p>
          <a:p>
            <a:r>
              <a:rPr lang="en-US" b="1" dirty="0" smtClean="0"/>
              <a:t>O</a:t>
            </a:r>
            <a:r>
              <a:rPr lang="en-US" dirty="0" smtClean="0"/>
              <a:t>rganisms – plants (grassland, conifers, deciduous), animals (burrowing), insects (ants, termites), microorganisms (desert crusts, decomposers)</a:t>
            </a:r>
          </a:p>
          <a:p>
            <a:r>
              <a:rPr lang="en-US" b="1" dirty="0" smtClean="0"/>
              <a:t>R</a:t>
            </a:r>
            <a:r>
              <a:rPr lang="en-US" dirty="0" smtClean="0"/>
              <a:t>elief – topography, position on the landscape relates to drainage and water movement</a:t>
            </a:r>
          </a:p>
          <a:p>
            <a:r>
              <a:rPr lang="en-US" b="1" dirty="0" smtClean="0"/>
              <a:t>P</a:t>
            </a:r>
            <a:r>
              <a:rPr lang="en-US" dirty="0" smtClean="0"/>
              <a:t>arent Material – geologic material soil developed from</a:t>
            </a:r>
          </a:p>
          <a:p>
            <a:r>
              <a:rPr lang="en-US" b="1" dirty="0" smtClean="0"/>
              <a:t>T</a:t>
            </a:r>
            <a:r>
              <a:rPr lang="en-US" dirty="0" smtClean="0"/>
              <a:t>ime – how long the soil has been developing or weathering</a:t>
            </a:r>
          </a:p>
          <a:p>
            <a:r>
              <a:rPr lang="en-US" dirty="0" smtClean="0"/>
              <a:t>	</a:t>
            </a:r>
          </a:p>
          <a:p>
            <a:pPr lvl="0"/>
            <a:r>
              <a:rPr lang="en-US" dirty="0" smtClean="0"/>
              <a:t>Give an example of each factor of formation.</a:t>
            </a:r>
          </a:p>
          <a:p>
            <a:r>
              <a:rPr lang="en-US" dirty="0" smtClean="0"/>
              <a:t> </a:t>
            </a:r>
          </a:p>
          <a:p>
            <a:r>
              <a:rPr lang="en-US" b="1" i="1" dirty="0" err="1" smtClean="0"/>
              <a:t>CL</a:t>
            </a:r>
            <a:r>
              <a:rPr lang="en-US" i="1" dirty="0" err="1" smtClean="0"/>
              <a:t>imate</a:t>
            </a:r>
            <a:r>
              <a:rPr lang="en-US" i="1" dirty="0" smtClean="0"/>
              <a:t> – desert </a:t>
            </a:r>
            <a:r>
              <a:rPr lang="en-US" i="1" dirty="0" err="1" smtClean="0"/>
              <a:t>vs</a:t>
            </a:r>
            <a:r>
              <a:rPr lang="en-US" i="1" dirty="0" smtClean="0"/>
              <a:t> arctic – temperature – slow decomposition in colder areas</a:t>
            </a:r>
            <a:endParaRPr lang="en-US" dirty="0" smtClean="0"/>
          </a:p>
          <a:p>
            <a:r>
              <a:rPr lang="en-US" i="1" dirty="0" smtClean="0"/>
              <a:t>Desert </a:t>
            </a:r>
            <a:r>
              <a:rPr lang="en-US" i="1" dirty="0" err="1" smtClean="0"/>
              <a:t>vs</a:t>
            </a:r>
            <a:r>
              <a:rPr lang="en-US" i="1" dirty="0" smtClean="0"/>
              <a:t> forest – rainfall – more rain (water) more organic mater more vegetation</a:t>
            </a:r>
            <a:endParaRPr lang="en-US" dirty="0" smtClean="0"/>
          </a:p>
          <a:p>
            <a:r>
              <a:rPr lang="en-US" b="1" i="1" dirty="0" smtClean="0"/>
              <a:t>O</a:t>
            </a:r>
            <a:r>
              <a:rPr lang="en-US" i="1" dirty="0" smtClean="0"/>
              <a:t>rganism – pine trees have needles that are acidic.  As water mores through these and into the soil organic acids are released and the soil is leached more as compared to soil under deciduous trees</a:t>
            </a:r>
            <a:endParaRPr lang="en-US" dirty="0" smtClean="0"/>
          </a:p>
          <a:p>
            <a:r>
              <a:rPr lang="en-US" b="1" i="1" dirty="0" smtClean="0"/>
              <a:t>R</a:t>
            </a:r>
            <a:r>
              <a:rPr lang="en-US" i="1" dirty="0" smtClean="0"/>
              <a:t>elief – soils in the upper slope areas tend to be better drained (drier) than those at the base of the slope or in low lying areas – swampy areas</a:t>
            </a:r>
            <a:endParaRPr lang="en-US" dirty="0" smtClean="0"/>
          </a:p>
          <a:p>
            <a:r>
              <a:rPr lang="en-US" b="1" i="1" dirty="0" smtClean="0"/>
              <a:t>P</a:t>
            </a:r>
            <a:r>
              <a:rPr lang="en-US" i="1" dirty="0" smtClean="0"/>
              <a:t>arent Material – soils formed on limestone are less acidic than those formed on granite</a:t>
            </a:r>
            <a:endParaRPr lang="en-US" dirty="0" smtClean="0"/>
          </a:p>
          <a:p>
            <a:r>
              <a:rPr lang="en-US" b="1" i="1" dirty="0" smtClean="0"/>
              <a:t>T</a:t>
            </a:r>
            <a:r>
              <a:rPr lang="en-US" i="1" dirty="0" smtClean="0"/>
              <a:t>ime – more horizons will develop over time</a:t>
            </a:r>
            <a:endParaRPr lang="en-US" dirty="0" smtClean="0"/>
          </a:p>
          <a:p>
            <a:r>
              <a:rPr lang="en-US" i="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40E28-D1FA-45AB-93BE-F9C17F79EC7B}" type="slidenum">
              <a:rPr lang="en-US"/>
              <a:pPr/>
              <a:t>10</a:t>
            </a:fld>
            <a:endParaRPr lang="en-US"/>
          </a:p>
        </p:txBody>
      </p:sp>
      <p:sp>
        <p:nvSpPr>
          <p:cNvPr id="149506" name="Rectangle 2"/>
          <p:cNvSpPr>
            <a:spLocks noGrp="1" noRot="1" noChangeAspect="1" noChangeArrowheads="1" noTextEdit="1"/>
          </p:cNvSpPr>
          <p:nvPr>
            <p:ph type="sldImg"/>
          </p:nvPr>
        </p:nvSpPr>
        <p:spPr bwMode="auto">
          <a:xfrm>
            <a:off x="1212850" y="711200"/>
            <a:ext cx="4683125" cy="3511550"/>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948487" y="4464133"/>
            <a:ext cx="5215028" cy="4229264"/>
          </a:xfrm>
          <a:prstGeom prst="rect">
            <a:avLst/>
          </a:prstGeom>
          <a:solidFill>
            <a:srgbClr val="FFFFFF"/>
          </a:solidFill>
          <a:ln>
            <a:solidFill>
              <a:srgbClr val="000000"/>
            </a:solidFill>
            <a:miter lim="800000"/>
            <a:headEnd/>
            <a:tailEnd/>
          </a:ln>
        </p:spPr>
        <p:txBody>
          <a:bodyPr lIns="94327" tIns="47164" rIns="94327" bIns="47164"/>
          <a:lstStyle/>
          <a:p>
            <a:r>
              <a:rPr lang="en-US" dirty="0" smtClean="0"/>
              <a:t>Relief is the R in CLORPT.</a:t>
            </a:r>
            <a:r>
              <a:rPr lang="en-US" baseline="0" dirty="0" smtClean="0"/>
              <a:t>  It is also known as topography.</a:t>
            </a:r>
            <a:endParaRPr lang="en-US" dirty="0" smtClean="0"/>
          </a:p>
          <a:p>
            <a:endParaRPr lang="en-US" dirty="0" smtClean="0"/>
          </a:p>
          <a:p>
            <a:r>
              <a:rPr lang="en-US" dirty="0" smtClean="0"/>
              <a:t>Topography </a:t>
            </a:r>
            <a:r>
              <a:rPr lang="en-US" dirty="0"/>
              <a:t>or slope position can greatly influence soil development.  Think to your if you would rather build a dream house on the top of a hill or the bottom.  Why? The primary reason has to due with drainage and water movement.  Soil developed on different parts of the landscape reflect the effects of drainage.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Relief – Shape and aspect (where the surface faces) affect the soil development.  Steep slopes show less development</a:t>
            </a:r>
            <a:r>
              <a:rPr lang="en-US" baseline="0" dirty="0" smtClean="0"/>
              <a:t> as they are likely to erode and are unstable.  South facing slopes in the northern hemisphere will show more development as they are warmer.</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Stable</a:t>
            </a:r>
            <a:r>
              <a:rPr lang="en-US" baseline="0" dirty="0" smtClean="0"/>
              <a:t> and or flat landscapes show more development – deeper and more horizons.  Also these areas may be an area where particles (sediment)from up slope accumulate.</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Soils change on a landscape depending on where it is on</a:t>
            </a:r>
            <a:r>
              <a:rPr lang="en-US" baseline="0" dirty="0" smtClean="0"/>
              <a:t> the slope</a:t>
            </a:r>
            <a:r>
              <a:rPr lang="en-US" dirty="0" smtClean="0"/>
              <a:t>.</a:t>
            </a:r>
            <a:r>
              <a:rPr lang="en-US" baseline="0" dirty="0" smtClean="0"/>
              <a:t> This shows the names of the parts of the landscape.  The next slide shows what the soil look like at each position</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a:t>
            </a:r>
            <a:r>
              <a:rPr lang="en-US" baseline="0" dirty="0" smtClean="0"/>
              <a:t> color changes based on landscape position (see soil properties section for an explanation of hw color is related to drainage or how wet the soil is).</a:t>
            </a:r>
          </a:p>
          <a:p>
            <a:endParaRPr lang="en-US" baseline="0" dirty="0" smtClean="0"/>
          </a:p>
          <a:p>
            <a:r>
              <a:rPr lang="en-US" baseline="0" dirty="0" smtClean="0"/>
              <a:t>Well drained soil at summit is red – well oxidized or “rusty”.  Soil gets gray down slope as water remains in the profile longer.  This first causes the soil to have a few gray splotches or mottles.  When the soil is saturated for a long enough period it may have a dominantly gray color as seen in the drainage way profile. Soil color changes from bright red, to yellow, to gray the further down the soil profile that you get.</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52F813-1683-4026-9D83-684553918ACC}" type="slidenum">
              <a:rPr lang="en-US"/>
              <a:pPr/>
              <a:t>15</a:t>
            </a:fld>
            <a:endParaRPr lang="en-US"/>
          </a:p>
        </p:txBody>
      </p:sp>
      <p:sp>
        <p:nvSpPr>
          <p:cNvPr id="93186" name="Rectangle 2"/>
          <p:cNvSpPr>
            <a:spLocks noGrp="1" noRot="1" noChangeAspect="1" noChangeArrowheads="1" noTextEdit="1"/>
          </p:cNvSpPr>
          <p:nvPr>
            <p:ph type="sldImg"/>
          </p:nvPr>
        </p:nvSpPr>
        <p:spPr bwMode="auto">
          <a:xfrm>
            <a:off x="1212850" y="711200"/>
            <a:ext cx="4683125" cy="3511550"/>
          </a:xfrm>
          <a:prstGeom prst="rect">
            <a:avLst/>
          </a:prstGeom>
          <a:solidFill>
            <a:srgbClr val="FFFFFF"/>
          </a:solidFill>
          <a:ln>
            <a:solidFill>
              <a:srgbClr val="000000"/>
            </a:solidFill>
            <a:miter lim="800000"/>
            <a:headEnd/>
            <a:tailEnd/>
          </a:ln>
        </p:spPr>
      </p:sp>
      <p:sp>
        <p:nvSpPr>
          <p:cNvPr id="93187" name="Rectangle 3"/>
          <p:cNvSpPr>
            <a:spLocks noGrp="1" noChangeArrowheads="1"/>
          </p:cNvSpPr>
          <p:nvPr>
            <p:ph type="body" idx="1"/>
          </p:nvPr>
        </p:nvSpPr>
        <p:spPr bwMode="auto">
          <a:xfrm>
            <a:off x="948487" y="4464133"/>
            <a:ext cx="5215028" cy="4229264"/>
          </a:xfrm>
          <a:prstGeom prst="rect">
            <a:avLst/>
          </a:prstGeom>
          <a:solidFill>
            <a:srgbClr val="FFFFFF"/>
          </a:solidFill>
          <a:ln>
            <a:solidFill>
              <a:srgbClr val="000000"/>
            </a:solidFill>
            <a:miter lim="800000"/>
            <a:headEnd/>
            <a:tailEnd/>
          </a:ln>
        </p:spPr>
        <p:txBody>
          <a:bodyPr lIns="94327" tIns="47164" rIns="94327" bIns="47164"/>
          <a:lstStyle/>
          <a:p>
            <a:r>
              <a:rPr lang="en-US" dirty="0" smtClean="0"/>
              <a:t>Parent</a:t>
            </a:r>
            <a:r>
              <a:rPr lang="en-US" baseline="0" dirty="0" smtClean="0"/>
              <a:t> Material is the P in CLORPT.  </a:t>
            </a:r>
            <a:r>
              <a:rPr lang="en-US" dirty="0" smtClean="0"/>
              <a:t>Just </a:t>
            </a:r>
            <a:r>
              <a:rPr lang="en-US" dirty="0"/>
              <a:t>as you and I have parents so do soils.  Many of the soil properties as ours are inherited from their parents.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Parent Material</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Parent Material</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7827C-C048-4A4B-B5BB-3A4131AE43F7}" type="slidenum">
              <a:rPr lang="en-US"/>
              <a:pPr/>
              <a:t>18</a:t>
            </a:fld>
            <a:endParaRPr lang="en-US"/>
          </a:p>
        </p:txBody>
      </p:sp>
      <p:sp>
        <p:nvSpPr>
          <p:cNvPr id="95234" name="Rectangle 2"/>
          <p:cNvSpPr>
            <a:spLocks noGrp="1" noRot="1" noChangeAspect="1" noChangeArrowheads="1" noTextEdit="1"/>
          </p:cNvSpPr>
          <p:nvPr>
            <p:ph type="sldImg"/>
          </p:nvPr>
        </p:nvSpPr>
        <p:spPr bwMode="auto">
          <a:xfrm>
            <a:off x="1212850" y="711200"/>
            <a:ext cx="4683125" cy="3511550"/>
          </a:xfrm>
          <a:prstGeom prst="rect">
            <a:avLst/>
          </a:prstGeom>
          <a:solidFill>
            <a:srgbClr val="FFFFFF"/>
          </a:solidFill>
          <a:ln>
            <a:solidFill>
              <a:srgbClr val="000000"/>
            </a:solidFill>
            <a:miter lim="800000"/>
            <a:headEnd/>
            <a:tailEnd/>
          </a:ln>
        </p:spPr>
      </p:sp>
      <p:sp>
        <p:nvSpPr>
          <p:cNvPr id="95235" name="Rectangle 3"/>
          <p:cNvSpPr>
            <a:spLocks noGrp="1" noChangeArrowheads="1"/>
          </p:cNvSpPr>
          <p:nvPr>
            <p:ph type="body" idx="1"/>
          </p:nvPr>
        </p:nvSpPr>
        <p:spPr bwMode="auto">
          <a:xfrm>
            <a:off x="948487" y="4464133"/>
            <a:ext cx="5215028" cy="4229264"/>
          </a:xfrm>
          <a:prstGeom prst="rect">
            <a:avLst/>
          </a:prstGeom>
          <a:solidFill>
            <a:srgbClr val="FFFFFF"/>
          </a:solidFill>
          <a:ln>
            <a:solidFill>
              <a:srgbClr val="000000"/>
            </a:solidFill>
            <a:miter lim="800000"/>
            <a:headEnd/>
            <a:tailEnd/>
          </a:ln>
        </p:spPr>
        <p:txBody>
          <a:bodyPr lIns="94327" tIns="47164" rIns="94327" bIns="47164"/>
          <a:lstStyle/>
          <a:p>
            <a:r>
              <a:rPr lang="en-US"/>
              <a:t>Parent materials can be broken into three basic groups.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D033F-697D-41DF-8CE1-41CCA1463A1C}" type="slidenum">
              <a:rPr lang="en-US"/>
              <a:pPr/>
              <a:t>19</a:t>
            </a:fld>
            <a:endParaRPr lang="en-US"/>
          </a:p>
        </p:txBody>
      </p:sp>
      <p:sp>
        <p:nvSpPr>
          <p:cNvPr id="97282" name="Rectangle 2"/>
          <p:cNvSpPr>
            <a:spLocks noGrp="1" noRot="1" noChangeAspect="1" noChangeArrowheads="1" noTextEdit="1"/>
          </p:cNvSpPr>
          <p:nvPr>
            <p:ph type="sldImg"/>
          </p:nvPr>
        </p:nvSpPr>
        <p:spPr bwMode="auto">
          <a:xfrm>
            <a:off x="1212850" y="711200"/>
            <a:ext cx="4683125" cy="351155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948487" y="4464133"/>
            <a:ext cx="5215028" cy="4229264"/>
          </a:xfrm>
          <a:prstGeom prst="rect">
            <a:avLst/>
          </a:prstGeom>
          <a:solidFill>
            <a:srgbClr val="FFFFFF"/>
          </a:solidFill>
          <a:ln>
            <a:solidFill>
              <a:srgbClr val="000000"/>
            </a:solidFill>
            <a:miter lim="800000"/>
            <a:headEnd/>
            <a:tailEnd/>
          </a:ln>
        </p:spPr>
        <p:txBody>
          <a:bodyPr lIns="94327" tIns="47164" rIns="94327" bIns="47164"/>
          <a:lstStyle/>
          <a:p>
            <a:r>
              <a:rPr lang="en-US" dirty="0"/>
              <a:t>The group consisting of transported material is further subdivided based upon the media that transported the sediment.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3386">
              <a:defRPr/>
            </a:pPr>
            <a:r>
              <a:rPr lang="en-US" dirty="0" smtClean="0"/>
              <a:t>What are the factors of formation.  To help you think of them think of things that influence you or have made you the way you are: i.e. regionally where you live (i.e. south west, northeast, southeast, mid west etc.) = </a:t>
            </a:r>
            <a:r>
              <a:rPr lang="en-US" b="1" dirty="0" smtClean="0"/>
              <a:t>cl</a:t>
            </a:r>
            <a:r>
              <a:rPr lang="en-US" dirty="0" smtClean="0"/>
              <a:t>imate; what you eat =</a:t>
            </a:r>
            <a:r>
              <a:rPr lang="en-US" baseline="0" dirty="0" smtClean="0"/>
              <a:t> </a:t>
            </a:r>
            <a:r>
              <a:rPr lang="en-US" b="1" dirty="0" smtClean="0"/>
              <a:t>o</a:t>
            </a:r>
            <a:r>
              <a:rPr lang="en-US" dirty="0" smtClean="0"/>
              <a:t>rganisms; where on</a:t>
            </a:r>
            <a:r>
              <a:rPr lang="en-US" baseline="0" dirty="0" smtClean="0"/>
              <a:t> the landscape you live = </a:t>
            </a:r>
            <a:r>
              <a:rPr lang="en-US" b="1" dirty="0" smtClean="0"/>
              <a:t>r</a:t>
            </a:r>
            <a:r>
              <a:rPr lang="en-US" dirty="0" smtClean="0"/>
              <a:t>elief; parents = </a:t>
            </a:r>
            <a:r>
              <a:rPr lang="en-US" b="1" dirty="0" smtClean="0"/>
              <a:t>p</a:t>
            </a:r>
            <a:r>
              <a:rPr lang="en-US" dirty="0" smtClean="0"/>
              <a:t>arent material; how old you are = </a:t>
            </a:r>
            <a:r>
              <a:rPr lang="en-US" b="1" dirty="0" smtClean="0"/>
              <a:t>t</a:t>
            </a:r>
            <a:r>
              <a:rPr lang="en-US" dirty="0" smtClean="0"/>
              <a:t>ime;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90749-8F30-4B49-8B6A-FEBC4A7220CD}" type="slidenum">
              <a:rPr lang="en-US"/>
              <a:pPr/>
              <a:t>20</a:t>
            </a:fld>
            <a:endParaRPr lang="en-US"/>
          </a:p>
        </p:txBody>
      </p:sp>
      <p:sp>
        <p:nvSpPr>
          <p:cNvPr id="99330" name="Rectangle 2"/>
          <p:cNvSpPr>
            <a:spLocks noGrp="1" noRot="1" noChangeAspect="1" noChangeArrowheads="1" noTextEdit="1"/>
          </p:cNvSpPr>
          <p:nvPr>
            <p:ph type="sldImg"/>
          </p:nvPr>
        </p:nvSpPr>
        <p:spPr bwMode="auto">
          <a:xfrm>
            <a:off x="1212850" y="711200"/>
            <a:ext cx="4683125" cy="3511550"/>
          </a:xfrm>
          <a:prstGeom prst="rect">
            <a:avLst/>
          </a:prstGeom>
          <a:solidFill>
            <a:srgbClr val="FFFFFF"/>
          </a:solidFill>
          <a:ln>
            <a:solidFill>
              <a:srgbClr val="000000"/>
            </a:solidFill>
            <a:miter lim="800000"/>
            <a:headEnd/>
            <a:tailEnd/>
          </a:ln>
        </p:spPr>
      </p:sp>
      <p:sp>
        <p:nvSpPr>
          <p:cNvPr id="99331" name="Rectangle 3"/>
          <p:cNvSpPr>
            <a:spLocks noGrp="1" noChangeArrowheads="1"/>
          </p:cNvSpPr>
          <p:nvPr>
            <p:ph type="body" idx="1"/>
          </p:nvPr>
        </p:nvSpPr>
        <p:spPr bwMode="auto">
          <a:xfrm>
            <a:off x="948487" y="4464133"/>
            <a:ext cx="5215028" cy="4229264"/>
          </a:xfrm>
          <a:prstGeom prst="rect">
            <a:avLst/>
          </a:prstGeom>
          <a:solidFill>
            <a:srgbClr val="FFFFFF"/>
          </a:solidFill>
          <a:ln>
            <a:solidFill>
              <a:srgbClr val="000000"/>
            </a:solidFill>
            <a:miter lim="800000"/>
            <a:headEnd/>
            <a:tailEnd/>
          </a:ln>
        </p:spPr>
        <p:txBody>
          <a:bodyPr lIns="94327" tIns="47164" rIns="94327" bIns="47164"/>
          <a:lstStyle/>
          <a:p>
            <a:r>
              <a:rPr lang="en-US" dirty="0"/>
              <a:t>The areas adjacent to the coast contain multiple environments for sediment deposition.  Sediments deposited in this are </a:t>
            </a:r>
            <a:r>
              <a:rPr lang="en-US" dirty="0" err="1"/>
              <a:t>are</a:t>
            </a:r>
            <a:r>
              <a:rPr lang="en-US" dirty="0"/>
              <a:t> termed Marine sediments are </a:t>
            </a:r>
            <a:r>
              <a:rPr lang="en-US" dirty="0" err="1"/>
              <a:t>are</a:t>
            </a:r>
            <a:r>
              <a:rPr lang="en-US" dirty="0"/>
              <a:t> deposited in salt to brackish water.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99B786-1816-4B3C-ABE0-A78BE7DA7AB5}" type="slidenum">
              <a:rPr lang="en-US"/>
              <a:pPr/>
              <a:t>21</a:t>
            </a:fld>
            <a:endParaRPr lang="en-US"/>
          </a:p>
        </p:txBody>
      </p:sp>
      <p:sp>
        <p:nvSpPr>
          <p:cNvPr id="107522" name="Rectangle 2"/>
          <p:cNvSpPr>
            <a:spLocks noGrp="1" noRot="1" noChangeAspect="1" noChangeArrowheads="1" noTextEdit="1"/>
          </p:cNvSpPr>
          <p:nvPr>
            <p:ph type="sldImg"/>
          </p:nvPr>
        </p:nvSpPr>
        <p:spPr bwMode="auto">
          <a:xfrm>
            <a:off x="1212850" y="711200"/>
            <a:ext cx="4683125" cy="3511550"/>
          </a:xfrm>
          <a:prstGeom prst="rect">
            <a:avLst/>
          </a:prstGeom>
          <a:solidFill>
            <a:srgbClr val="FFFFFF"/>
          </a:solidFill>
          <a:ln>
            <a:solidFill>
              <a:srgbClr val="000000"/>
            </a:solidFill>
            <a:miter lim="800000"/>
            <a:headEnd/>
            <a:tailEnd/>
          </a:ln>
        </p:spPr>
      </p:sp>
      <p:sp>
        <p:nvSpPr>
          <p:cNvPr id="107523" name="Rectangle 3"/>
          <p:cNvSpPr>
            <a:spLocks noGrp="1" noChangeArrowheads="1"/>
          </p:cNvSpPr>
          <p:nvPr>
            <p:ph type="body" idx="1"/>
          </p:nvPr>
        </p:nvSpPr>
        <p:spPr bwMode="auto">
          <a:xfrm>
            <a:off x="948487" y="4464133"/>
            <a:ext cx="5215028" cy="4229264"/>
          </a:xfrm>
          <a:prstGeom prst="rect">
            <a:avLst/>
          </a:prstGeom>
          <a:solidFill>
            <a:srgbClr val="FFFFFF"/>
          </a:solidFill>
          <a:ln>
            <a:solidFill>
              <a:srgbClr val="000000"/>
            </a:solidFill>
            <a:miter lim="800000"/>
            <a:headEnd/>
            <a:tailEnd/>
          </a:ln>
        </p:spPr>
        <p:txBody>
          <a:bodyPr lIns="94327" tIns="47164" rIns="94327" bIns="47164"/>
          <a:lstStyle/>
          <a:p>
            <a:r>
              <a:rPr lang="en-US"/>
              <a:t>Fluvial deposits are sediments deposited either in the active stream channel or on the flood plain associate with the channel. The sediments are coarser near the channel where the water is moving the fastest.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F8546-4F4F-4D79-8964-508BB3978B74}" type="slidenum">
              <a:rPr lang="en-US"/>
              <a:pPr/>
              <a:t>22</a:t>
            </a:fld>
            <a:endParaRPr lang="en-US"/>
          </a:p>
        </p:txBody>
      </p:sp>
      <p:sp>
        <p:nvSpPr>
          <p:cNvPr id="132098" name="Rectangle 2"/>
          <p:cNvSpPr>
            <a:spLocks noGrp="1" noRot="1" noChangeAspect="1" noChangeArrowheads="1" noTextEdit="1"/>
          </p:cNvSpPr>
          <p:nvPr>
            <p:ph type="sldImg"/>
          </p:nvPr>
        </p:nvSpPr>
        <p:spPr bwMode="auto">
          <a:xfrm>
            <a:off x="1212850" y="711200"/>
            <a:ext cx="4683125" cy="3511550"/>
          </a:xfrm>
          <a:prstGeom prst="rect">
            <a:avLst/>
          </a:prstGeom>
          <a:solidFill>
            <a:srgbClr val="FFFFFF"/>
          </a:solidFill>
          <a:ln>
            <a:solidFill>
              <a:srgbClr val="000000"/>
            </a:solidFill>
            <a:miter lim="800000"/>
            <a:headEnd/>
            <a:tailEnd/>
          </a:ln>
        </p:spPr>
      </p:sp>
      <p:sp>
        <p:nvSpPr>
          <p:cNvPr id="132099" name="Rectangle 3"/>
          <p:cNvSpPr>
            <a:spLocks noGrp="1" noChangeArrowheads="1"/>
          </p:cNvSpPr>
          <p:nvPr>
            <p:ph type="body" idx="1"/>
          </p:nvPr>
        </p:nvSpPr>
        <p:spPr bwMode="auto">
          <a:xfrm>
            <a:off x="948487" y="4464133"/>
            <a:ext cx="5215028" cy="4229264"/>
          </a:xfrm>
          <a:prstGeom prst="rect">
            <a:avLst/>
          </a:prstGeom>
          <a:solidFill>
            <a:srgbClr val="FFFFFF"/>
          </a:solidFill>
          <a:ln>
            <a:solidFill>
              <a:srgbClr val="000000"/>
            </a:solidFill>
            <a:miter lim="800000"/>
            <a:headEnd/>
            <a:tailEnd/>
          </a:ln>
        </p:spPr>
        <p:txBody>
          <a:bodyPr lIns="94327" tIns="47164" rIns="94327" bIns="47164"/>
          <a:lstStyle/>
          <a:p>
            <a:r>
              <a:rPr lang="en-US"/>
              <a:t>Soils can also be developed in place from the underlying bedrock.  These are referred to a residual materials.  The soil developed from these material inherit properties from the rock and the manner in which the rock weathers both physically and chemically.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Time is the T in CLORPT.</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development means more horizons, redder color in the B, more clay in the B.</a:t>
            </a:r>
            <a:r>
              <a:rPr lang="en-US" baseline="0" dirty="0" smtClean="0"/>
              <a:t>  However time does not always just mean true chronologic age to a soil scientist.  For example a soil in Antarctica will show very little development and appear young since it is not highly weathered.  On the other hand a tropical soil (warm and wet) will show more development as compared to the Antarctic soil even though it is chronologically or less age (younger)</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Soils in the northern US and Canada</a:t>
            </a:r>
            <a:r>
              <a:rPr lang="en-US" baseline="0" dirty="0" smtClean="0"/>
              <a:t> are younger as compared to those in the Southeast.</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these words are defined in Soil! Get the inside Scoop</a:t>
            </a:r>
            <a:endParaRPr lang="en-US" dirty="0"/>
          </a:p>
        </p:txBody>
      </p:sp>
      <p:sp>
        <p:nvSpPr>
          <p:cNvPr id="4" name="Slide Number Placeholder 3"/>
          <p:cNvSpPr>
            <a:spLocks noGrp="1"/>
          </p:cNvSpPr>
          <p:nvPr>
            <p:ph type="sldNum" sz="quarter" idx="10"/>
          </p:nvPr>
        </p:nvSpPr>
        <p:spPr/>
        <p:txBody>
          <a:bodyPr/>
          <a:lstStyle/>
          <a:p>
            <a:fld id="{22FCB42B-DB43-4B40-8E2E-5CBDDCBF301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additional words with definitions below.</a:t>
            </a:r>
          </a:p>
          <a:p>
            <a:endParaRPr lang="en-US" baseline="0" dirty="0" smtClean="0"/>
          </a:p>
          <a:p>
            <a:r>
              <a:rPr lang="en-US" dirty="0" smtClean="0"/>
              <a:t>Time – one of the factors of soil formation – soils form over many years</a:t>
            </a:r>
          </a:p>
          <a:p>
            <a:r>
              <a:rPr lang="en-US" dirty="0" smtClean="0"/>
              <a:t>Climate – one of the factors of formation usually considered to include temperature and precipitation.  May also be influence by </a:t>
            </a:r>
            <a:r>
              <a:rPr lang="en-US" b="1" dirty="0" smtClean="0"/>
              <a:t>aspect</a:t>
            </a:r>
            <a:r>
              <a:rPr lang="en-US" dirty="0" smtClean="0"/>
              <a:t> which is the direction the land surface faces.</a:t>
            </a:r>
          </a:p>
          <a:p>
            <a:r>
              <a:rPr lang="en-US" dirty="0" smtClean="0"/>
              <a:t>Topography - relief</a:t>
            </a:r>
          </a:p>
          <a:p>
            <a:r>
              <a:rPr lang="en-US" dirty="0" smtClean="0"/>
              <a:t>Vegetation – plants growing in the soil</a:t>
            </a:r>
          </a:p>
          <a:p>
            <a:r>
              <a:rPr lang="en-US" dirty="0" smtClean="0"/>
              <a:t>Precipitation – rainfall, snow fall etc.</a:t>
            </a:r>
          </a:p>
          <a:p>
            <a:r>
              <a:rPr lang="en-US" dirty="0" smtClean="0"/>
              <a:t>Conifer – trees that have needles and generally stay green year found</a:t>
            </a:r>
          </a:p>
          <a:p>
            <a:r>
              <a:rPr lang="en-US" dirty="0" smtClean="0"/>
              <a:t>Deciduous – trees that have leaves and lose them in the fall</a:t>
            </a:r>
          </a:p>
          <a:p>
            <a:r>
              <a:rPr lang="en-US" dirty="0" smtClean="0"/>
              <a:t>Aspect – the direction the land surface faces</a:t>
            </a:r>
          </a:p>
          <a:p>
            <a:endParaRPr lang="en-US" dirty="0"/>
          </a:p>
        </p:txBody>
      </p:sp>
      <p:sp>
        <p:nvSpPr>
          <p:cNvPr id="4" name="Slide Number Placeholder 3"/>
          <p:cNvSpPr>
            <a:spLocks noGrp="1"/>
          </p:cNvSpPr>
          <p:nvPr>
            <p:ph type="sldNum" sz="quarter" idx="10"/>
          </p:nvPr>
        </p:nvSpPr>
        <p:spPr/>
        <p:txBody>
          <a:bodyPr/>
          <a:lstStyle/>
          <a:p>
            <a:fld id="{22FCB42B-DB43-4B40-8E2E-5CBDDCBF3013}"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5CFF6E-4D31-43CC-88ED-617481834D6A}" type="slidenum">
              <a:rPr lang="en-US"/>
              <a:pPr/>
              <a:t>3</a:t>
            </a:fld>
            <a:endParaRPr lang="en-US"/>
          </a:p>
        </p:txBody>
      </p:sp>
      <p:sp>
        <p:nvSpPr>
          <p:cNvPr id="686082" name="Rectangle 2"/>
          <p:cNvSpPr>
            <a:spLocks noGrp="1" noRot="1" noChangeAspect="1" noChangeArrowheads="1" noTextEdit="1"/>
          </p:cNvSpPr>
          <p:nvPr>
            <p:ph type="sldImg"/>
          </p:nvPr>
        </p:nvSpPr>
        <p:spPr>
          <a:xfrm>
            <a:off x="1212850" y="711200"/>
            <a:ext cx="4683125" cy="3511550"/>
          </a:xfrm>
          <a:ln/>
        </p:spPr>
      </p:sp>
      <p:sp>
        <p:nvSpPr>
          <p:cNvPr id="686083" name="Rectangle 3"/>
          <p:cNvSpPr>
            <a:spLocks noGrp="1" noChangeArrowheads="1"/>
          </p:cNvSpPr>
          <p:nvPr>
            <p:ph type="body" idx="1"/>
          </p:nvPr>
        </p:nvSpPr>
        <p:spPr>
          <a:xfrm>
            <a:off x="948487" y="4464133"/>
            <a:ext cx="5215028" cy="4229264"/>
          </a:xfrm>
        </p:spPr>
        <p:txBody>
          <a:bodyPr/>
          <a:lstStyle/>
          <a:p>
            <a:r>
              <a:rPr lang="en-US" dirty="0" smtClean="0"/>
              <a:t>Hans Jenny - http://en.wikipedia.org/wiki/Hans_Jenny_(cymatics)</a:t>
            </a:r>
          </a:p>
          <a:p>
            <a:endParaRPr lang="en-US" dirty="0" smtClean="0"/>
          </a:p>
          <a:p>
            <a:r>
              <a:rPr lang="en-US" dirty="0" smtClean="0"/>
              <a:t>originally </a:t>
            </a:r>
            <a:r>
              <a:rPr lang="en-US" dirty="0"/>
              <a:t>came up with </a:t>
            </a:r>
            <a:r>
              <a:rPr lang="en-US" dirty="0" smtClean="0"/>
              <a:t>the 5 factors in 1942.  </a:t>
            </a:r>
            <a:r>
              <a:rPr lang="en-US" dirty="0"/>
              <a:t>Some add anthropogenic (man) as a 6</a:t>
            </a:r>
            <a:r>
              <a:rPr lang="en-US" baseline="30000" dirty="0"/>
              <a:t>th</a:t>
            </a:r>
            <a:r>
              <a:rPr lang="en-US" dirty="0"/>
              <a:t> factor due to the extreme and widespread </a:t>
            </a:r>
            <a:r>
              <a:rPr lang="en-US" dirty="0" smtClean="0"/>
              <a:t>influence </a:t>
            </a:r>
            <a:r>
              <a:rPr lang="en-US" dirty="0"/>
              <a:t>man can have, others consider man as part of the Biology factor</a:t>
            </a:r>
            <a:r>
              <a:rPr lang="en-US" dirty="0" smtClean="0"/>
              <a:t>.</a:t>
            </a:r>
          </a:p>
          <a:p>
            <a:endParaRPr lang="en-US" dirty="0" smtClean="0"/>
          </a:p>
          <a:p>
            <a:pPr defTabSz="943386"/>
            <a:r>
              <a:rPr lang="en-US" dirty="0" smtClean="0"/>
              <a:t>The soil forms through the interaction of these factors.  No one factor is more important to the formation of a soil in the grand scheme.</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Climate is the CL in CLORPT.</a:t>
            </a:r>
            <a:r>
              <a:rPr lang="en-US" baseline="0" dirty="0" smtClean="0"/>
              <a:t>  It includes all aspects of climate from temperature to rainfall (snowfall) to wind and amount of sunlight.</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Climate.  As</a:t>
            </a:r>
            <a:r>
              <a:rPr lang="en-US" baseline="0" dirty="0" smtClean="0"/>
              <a:t> temperature increases weathering increases. Rain or water added also increase weathering.  </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Warm</a:t>
            </a:r>
            <a:r>
              <a:rPr lang="en-US" baseline="0" dirty="0" smtClean="0"/>
              <a:t> and wet – tropics – weather faster than cold and dry (Antarctica) or even hot and dry</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Life in the soil or</a:t>
            </a:r>
            <a:r>
              <a:rPr lang="en-US" baseline="0" dirty="0" smtClean="0"/>
              <a:t> Organisms is </a:t>
            </a:r>
            <a:r>
              <a:rPr lang="en-US" dirty="0" smtClean="0"/>
              <a:t>the O in CLORPT</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Organisms – roots give off CO2 and organic acids that break down minerals and other organic materials.  Bacteria, fungi, and worms (decomposers) help to break down organic matter as well.  Roots can</a:t>
            </a:r>
            <a:r>
              <a:rPr lang="en-US" baseline="0" dirty="0" smtClean="0"/>
              <a:t> physically break rocks to allow for water to enter and further weather the soil.</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Root, lichens and other biologic factors all combine</a:t>
            </a:r>
            <a:r>
              <a:rPr lang="en-US" baseline="0" dirty="0" smtClean="0"/>
              <a:t> to form soil.  The CO2 combines with water to make a weak acid the weathers particles.  Water leaching through decomposing leaf litter – particularly coniferous litter – create organic acids that further leach and weather the soil (see forest soil section for example).</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359D9-5A84-4C1F-8D09-56B3A38E5D75}" type="datetimeFigureOut">
              <a:rPr lang="en-US" smtClean="0"/>
              <a:pPr/>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359D9-5A84-4C1F-8D09-56B3A38E5D75}" type="datetimeFigureOut">
              <a:rPr lang="en-US" smtClean="0"/>
              <a:pPr/>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359D9-5A84-4C1F-8D09-56B3A38E5D75}" type="datetimeFigureOut">
              <a:rPr lang="en-US" smtClean="0"/>
              <a:pPr/>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359D9-5A84-4C1F-8D09-56B3A38E5D75}" type="datetimeFigureOut">
              <a:rPr lang="en-US" smtClean="0"/>
              <a:pPr/>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359D9-5A84-4C1F-8D09-56B3A38E5D75}" type="datetimeFigureOut">
              <a:rPr lang="en-US" smtClean="0"/>
              <a:pPr/>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359D9-5A84-4C1F-8D09-56B3A38E5D75}" type="datetimeFigureOut">
              <a:rPr lang="en-US" smtClean="0"/>
              <a:pPr/>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359D9-5A84-4C1F-8D09-56B3A38E5D75}" type="datetimeFigureOut">
              <a:rPr lang="en-US" smtClean="0"/>
              <a:pPr/>
              <a:t>12/15/2011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359D9-5A84-4C1F-8D09-56B3A38E5D75}" type="datetimeFigureOut">
              <a:rPr lang="en-US" smtClean="0"/>
              <a:pPr/>
              <a:t>12/15/2011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359D9-5A84-4C1F-8D09-56B3A38E5D75}" type="datetimeFigureOut">
              <a:rPr lang="en-US" smtClean="0"/>
              <a:pPr/>
              <a:t>12/15/2011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359D9-5A84-4C1F-8D09-56B3A38E5D75}" type="datetimeFigureOut">
              <a:rPr lang="en-US" smtClean="0"/>
              <a:pPr/>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359D9-5A84-4C1F-8D09-56B3A38E5D75}" type="datetimeFigureOut">
              <a:rPr lang="en-US" smtClean="0"/>
              <a:pPr/>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359D9-5A84-4C1F-8D09-56B3A38E5D75}" type="datetimeFigureOut">
              <a:rPr lang="en-US" smtClean="0"/>
              <a:pPr/>
              <a:t>12/15/2011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966D9-EABF-44F3-8E6E-FAC84F70FD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47800"/>
            <a:ext cx="6400800" cy="1470025"/>
          </a:xfrm>
        </p:spPr>
        <p:txBody>
          <a:bodyPr/>
          <a:lstStyle/>
          <a:p>
            <a:r>
              <a:rPr lang="en-US" dirty="0" smtClean="0"/>
              <a:t>How Do Soils Form?</a:t>
            </a:r>
            <a:endParaRPr lang="en-US" dirty="0"/>
          </a:p>
        </p:txBody>
      </p:sp>
      <p:sp>
        <p:nvSpPr>
          <p:cNvPr id="3" name="Subtitle 2"/>
          <p:cNvSpPr>
            <a:spLocks noGrp="1"/>
          </p:cNvSpPr>
          <p:nvPr>
            <p:ph type="subTitle" idx="1"/>
          </p:nvPr>
        </p:nvSpPr>
        <p:spPr>
          <a:xfrm>
            <a:off x="2667000" y="3200400"/>
            <a:ext cx="5257800" cy="1752600"/>
          </a:xfrm>
        </p:spPr>
        <p:txBody>
          <a:bodyPr>
            <a:normAutofit/>
          </a:bodyPr>
          <a:lstStyle/>
          <a:p>
            <a:r>
              <a:rPr lang="en-US" sz="4000" dirty="0" smtClean="0">
                <a:solidFill>
                  <a:schemeClr val="tx1"/>
                </a:solidFill>
              </a:rPr>
              <a:t>CLORPT for short</a:t>
            </a:r>
            <a:endParaRPr lang="en-US" sz="4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p:txBody>
          <a:bodyPr/>
          <a:lstStyle/>
          <a:p>
            <a:r>
              <a:rPr lang="en-US" sz="6600" dirty="0" smtClean="0"/>
              <a:t>Relief</a:t>
            </a:r>
            <a:endParaRPr lang="en-US" sz="6600" dirty="0"/>
          </a:p>
        </p:txBody>
      </p:sp>
      <p:sp>
        <p:nvSpPr>
          <p:cNvPr id="148483" name="Rectangle 3"/>
          <p:cNvSpPr>
            <a:spLocks noGrp="1" noChangeArrowheads="1"/>
          </p:cNvSpPr>
          <p:nvPr>
            <p:ph type="subTitle" idx="1"/>
          </p:nvPr>
        </p:nvSpPr>
        <p:spPr/>
        <p:txBody>
          <a:bodyPr/>
          <a:lstStyle/>
          <a:p>
            <a:r>
              <a:rPr lang="en-US" dirty="0" smtClean="0"/>
              <a:t>Topography</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srcRect/>
          <a:stretch>
            <a:fillRect/>
          </a:stretch>
        </p:blipFill>
        <p:spPr bwMode="auto">
          <a:xfrm>
            <a:off x="1600200" y="381000"/>
            <a:ext cx="5381625" cy="4905375"/>
          </a:xfrm>
          <a:prstGeom prst="rect">
            <a:avLst/>
          </a:prstGeom>
          <a:noFill/>
          <a:ln w="9525">
            <a:noFill/>
            <a:miter lim="800000"/>
            <a:headEnd/>
            <a:tailEnd/>
          </a:ln>
        </p:spPr>
      </p:pic>
      <p:sp>
        <p:nvSpPr>
          <p:cNvPr id="6" name="TextBox 5"/>
          <p:cNvSpPr txBox="1"/>
          <p:nvPr/>
        </p:nvSpPr>
        <p:spPr>
          <a:xfrm>
            <a:off x="1600200" y="5486400"/>
            <a:ext cx="5486400" cy="1107996"/>
          </a:xfrm>
          <a:prstGeom prst="rect">
            <a:avLst/>
          </a:prstGeom>
          <a:noFill/>
        </p:spPr>
        <p:txBody>
          <a:bodyPr wrap="square" rtlCol="0">
            <a:spAutoFit/>
          </a:bodyPr>
          <a:lstStyle/>
          <a:p>
            <a:r>
              <a:rPr lang="en-US" sz="2200" dirty="0" smtClean="0"/>
              <a:t>The shape of the land and the direction in faces makes a difference in how much sunlight the soil gets, and how much water it keeps.</a:t>
            </a:r>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srcRect/>
          <a:stretch>
            <a:fillRect/>
          </a:stretch>
        </p:blipFill>
        <p:spPr bwMode="auto">
          <a:xfrm>
            <a:off x="4495800" y="1642789"/>
            <a:ext cx="4114800" cy="49104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04800" y="457200"/>
            <a:ext cx="8534400" cy="769441"/>
          </a:xfrm>
          <a:prstGeom prst="rect">
            <a:avLst/>
          </a:prstGeom>
          <a:noFill/>
        </p:spPr>
        <p:txBody>
          <a:bodyPr wrap="square" rtlCol="0">
            <a:spAutoFit/>
          </a:bodyPr>
          <a:lstStyle/>
          <a:p>
            <a:r>
              <a:rPr lang="en-US" sz="2200" dirty="0" smtClean="0"/>
              <a:t>Deeper soils form at the bottom of a hill than at the top because gravity and water move soil particles down the slope.</a:t>
            </a:r>
            <a:endParaRPr lang="en-US"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2845" y="0"/>
            <a:ext cx="6060955" cy="769441"/>
          </a:xfrm>
          <a:prstGeom prst="rect">
            <a:avLst/>
          </a:prstGeom>
          <a:noFill/>
        </p:spPr>
        <p:txBody>
          <a:bodyPr wrap="none" rtlCol="0">
            <a:spAutoFit/>
          </a:bodyPr>
          <a:lstStyle/>
          <a:p>
            <a:r>
              <a:rPr lang="en-US" sz="4400" dirty="0" smtClean="0"/>
              <a:t>Names of Slope Locations</a:t>
            </a:r>
            <a:endParaRPr lang="en-US" sz="4400" dirty="0"/>
          </a:p>
        </p:txBody>
      </p:sp>
      <p:grpSp>
        <p:nvGrpSpPr>
          <p:cNvPr id="14" name="Group 13"/>
          <p:cNvGrpSpPr/>
          <p:nvPr/>
        </p:nvGrpSpPr>
        <p:grpSpPr>
          <a:xfrm>
            <a:off x="-228600" y="675386"/>
            <a:ext cx="9372600" cy="6258814"/>
            <a:chOff x="-152400" y="751586"/>
            <a:chExt cx="9372600" cy="6258814"/>
          </a:xfrm>
        </p:grpSpPr>
        <p:grpSp>
          <p:nvGrpSpPr>
            <p:cNvPr id="9" name="Group 8"/>
            <p:cNvGrpSpPr/>
            <p:nvPr/>
          </p:nvGrpSpPr>
          <p:grpSpPr>
            <a:xfrm>
              <a:off x="-152400" y="751586"/>
              <a:ext cx="9372600" cy="6258814"/>
              <a:chOff x="-152400" y="751586"/>
              <a:chExt cx="9372600" cy="6258814"/>
            </a:xfrm>
          </p:grpSpPr>
          <p:grpSp>
            <p:nvGrpSpPr>
              <p:cNvPr id="7" name="Group 6"/>
              <p:cNvGrpSpPr/>
              <p:nvPr/>
            </p:nvGrpSpPr>
            <p:grpSpPr>
              <a:xfrm>
                <a:off x="-152400" y="751586"/>
                <a:ext cx="9372600" cy="6258814"/>
                <a:chOff x="-152400" y="751586"/>
                <a:chExt cx="9372600" cy="6258814"/>
              </a:xfrm>
            </p:grpSpPr>
            <p:pic>
              <p:nvPicPr>
                <p:cNvPr id="1026" name="Picture 2" descr="H:\Membership\K-12\SSSA K-12 Folder\Teachers Guide\Images\15-slope.jpg"/>
                <p:cNvPicPr>
                  <a:picLocks noChangeAspect="1" noChangeArrowheads="1"/>
                </p:cNvPicPr>
                <p:nvPr/>
              </p:nvPicPr>
              <p:blipFill>
                <a:blip r:embed="rId3"/>
                <a:srcRect/>
                <a:stretch>
                  <a:fillRect/>
                </a:stretch>
              </p:blipFill>
              <p:spPr bwMode="auto">
                <a:xfrm>
                  <a:off x="-152400" y="751586"/>
                  <a:ext cx="9372600" cy="6258814"/>
                </a:xfrm>
                <a:prstGeom prst="rect">
                  <a:avLst/>
                </a:prstGeom>
                <a:noFill/>
              </p:spPr>
            </p:pic>
            <p:sp>
              <p:nvSpPr>
                <p:cNvPr id="6" name="Rectangle 5"/>
                <p:cNvSpPr/>
                <p:nvPr/>
              </p:nvSpPr>
              <p:spPr>
                <a:xfrm>
                  <a:off x="228600" y="4572000"/>
                  <a:ext cx="2057400" cy="609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DRAINAGE WAY</a:t>
                  </a:r>
                </a:p>
                <a:p>
                  <a:pPr algn="ctr"/>
                  <a:r>
                    <a:rPr lang="en-US" sz="2000" b="1" dirty="0" smtClean="0"/>
                    <a:t>(Bottom of Slope)</a:t>
                  </a:r>
                  <a:endParaRPr lang="en-US" sz="2000" b="1" dirty="0"/>
                </a:p>
              </p:txBody>
            </p:sp>
          </p:grpSp>
          <p:sp>
            <p:nvSpPr>
              <p:cNvPr id="8" name="Rectangle 7"/>
              <p:cNvSpPr/>
              <p:nvPr/>
            </p:nvSpPr>
            <p:spPr>
              <a:xfrm>
                <a:off x="2286000" y="6172200"/>
                <a:ext cx="1447800" cy="381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TOE SLOPE</a:t>
                </a:r>
                <a:endParaRPr lang="en-US" sz="2000" b="1" dirty="0"/>
              </a:p>
            </p:txBody>
          </p:sp>
        </p:grpSp>
        <p:sp>
          <p:nvSpPr>
            <p:cNvPr id="10" name="Rectangle 9"/>
            <p:cNvSpPr/>
            <p:nvPr/>
          </p:nvSpPr>
          <p:spPr>
            <a:xfrm>
              <a:off x="3962400" y="5410200"/>
              <a:ext cx="1600200" cy="381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FOOT SLOPE</a:t>
              </a:r>
              <a:endParaRPr lang="en-US" b="1" dirty="0"/>
            </a:p>
          </p:txBody>
        </p:sp>
        <p:sp>
          <p:nvSpPr>
            <p:cNvPr id="11" name="Rectangle 10"/>
            <p:cNvSpPr/>
            <p:nvPr/>
          </p:nvSpPr>
          <p:spPr>
            <a:xfrm>
              <a:off x="6172200" y="4495800"/>
              <a:ext cx="1676400" cy="381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BACK-SLOPE</a:t>
              </a:r>
              <a:endParaRPr lang="en-US" sz="2000" b="1" dirty="0"/>
            </a:p>
          </p:txBody>
        </p:sp>
        <p:sp>
          <p:nvSpPr>
            <p:cNvPr id="12" name="Rectangle 11"/>
            <p:cNvSpPr/>
            <p:nvPr/>
          </p:nvSpPr>
          <p:spPr>
            <a:xfrm>
              <a:off x="7086600" y="3657600"/>
              <a:ext cx="1600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SHOULDER</a:t>
              </a:r>
              <a:endParaRPr lang="en-US" sz="2000" b="1" dirty="0"/>
            </a:p>
          </p:txBody>
        </p:sp>
        <p:sp>
          <p:nvSpPr>
            <p:cNvPr id="13" name="Rectangle 12"/>
            <p:cNvSpPr/>
            <p:nvPr/>
          </p:nvSpPr>
          <p:spPr>
            <a:xfrm>
              <a:off x="7239000" y="1447800"/>
              <a:ext cx="1676400" cy="609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SUMMIT</a:t>
              </a:r>
            </a:p>
            <a:p>
              <a:pPr algn="ctr"/>
              <a:r>
                <a:rPr lang="en-US" b="1" dirty="0" smtClean="0"/>
                <a:t>(top of slope)</a:t>
              </a:r>
              <a:endParaRPr lang="en-US" b="1"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1638300"/>
            <a:ext cx="9220200" cy="2857500"/>
            <a:chOff x="0" y="1485900"/>
            <a:chExt cx="9220200" cy="2857500"/>
          </a:xfrm>
        </p:grpSpPr>
        <p:pic>
          <p:nvPicPr>
            <p:cNvPr id="2050" name="Picture 2" descr="H:\Membership\K-12\SSSA K-12 Folder\Teachers Guide\Images\13-06-drainage-way.jpg"/>
            <p:cNvPicPr>
              <a:picLocks noChangeAspect="1" noChangeArrowheads="1"/>
            </p:cNvPicPr>
            <p:nvPr/>
          </p:nvPicPr>
          <p:blipFill>
            <a:blip r:embed="rId3"/>
            <a:srcRect/>
            <a:stretch>
              <a:fillRect/>
            </a:stretch>
          </p:blipFill>
          <p:spPr bwMode="auto">
            <a:xfrm>
              <a:off x="152400" y="1485900"/>
              <a:ext cx="1531144" cy="2857500"/>
            </a:xfrm>
            <a:prstGeom prst="rect">
              <a:avLst/>
            </a:prstGeom>
            <a:noFill/>
          </p:spPr>
        </p:pic>
        <p:pic>
          <p:nvPicPr>
            <p:cNvPr id="2051" name="Picture 3" descr="H:\Membership\K-12\SSSA K-12 Folder\Teachers Guide\Images\13-05-toe-slope.jpg"/>
            <p:cNvPicPr>
              <a:picLocks noChangeAspect="1" noChangeArrowheads="1"/>
            </p:cNvPicPr>
            <p:nvPr/>
          </p:nvPicPr>
          <p:blipFill>
            <a:blip r:embed="rId4"/>
            <a:srcRect/>
            <a:stretch>
              <a:fillRect/>
            </a:stretch>
          </p:blipFill>
          <p:spPr bwMode="auto">
            <a:xfrm>
              <a:off x="1828800" y="1485900"/>
              <a:ext cx="1771650" cy="2857500"/>
            </a:xfrm>
            <a:prstGeom prst="rect">
              <a:avLst/>
            </a:prstGeom>
            <a:noFill/>
          </p:spPr>
        </p:pic>
        <p:pic>
          <p:nvPicPr>
            <p:cNvPr id="2052" name="Picture 4" descr="H:\Membership\K-12\SSSA K-12 Folder\Teachers Guide\Images\13-04-foot-slope.jpg"/>
            <p:cNvPicPr>
              <a:picLocks noChangeAspect="1" noChangeArrowheads="1"/>
            </p:cNvPicPr>
            <p:nvPr/>
          </p:nvPicPr>
          <p:blipFill>
            <a:blip r:embed="rId5"/>
            <a:srcRect/>
            <a:stretch>
              <a:fillRect/>
            </a:stretch>
          </p:blipFill>
          <p:spPr bwMode="auto">
            <a:xfrm>
              <a:off x="3733800" y="1485900"/>
              <a:ext cx="1643063" cy="2857500"/>
            </a:xfrm>
            <a:prstGeom prst="rect">
              <a:avLst/>
            </a:prstGeom>
            <a:noFill/>
          </p:spPr>
        </p:pic>
        <p:pic>
          <p:nvPicPr>
            <p:cNvPr id="2053" name="Picture 5" descr="H:\Membership\K-12\SSSA K-12 Folder\Teachers Guide\Images\13-03-shoulder.jpg"/>
            <p:cNvPicPr>
              <a:picLocks noChangeAspect="1" noChangeArrowheads="1"/>
            </p:cNvPicPr>
            <p:nvPr/>
          </p:nvPicPr>
          <p:blipFill>
            <a:blip r:embed="rId6" cstate="print"/>
            <a:srcRect/>
            <a:stretch>
              <a:fillRect/>
            </a:stretch>
          </p:blipFill>
          <p:spPr bwMode="auto">
            <a:xfrm>
              <a:off x="5538787" y="1485900"/>
              <a:ext cx="1771650" cy="2857500"/>
            </a:xfrm>
            <a:prstGeom prst="rect">
              <a:avLst/>
            </a:prstGeom>
            <a:noFill/>
          </p:spPr>
        </p:pic>
        <p:pic>
          <p:nvPicPr>
            <p:cNvPr id="2054" name="Picture 6" descr="H:\Membership\K-12\SSSA K-12 Folder\Teachers Guide\Images\13-02-summit.jpg"/>
            <p:cNvPicPr>
              <a:picLocks noChangeAspect="1" noChangeArrowheads="1"/>
            </p:cNvPicPr>
            <p:nvPr/>
          </p:nvPicPr>
          <p:blipFill>
            <a:blip r:embed="rId7"/>
            <a:srcRect/>
            <a:stretch>
              <a:fillRect/>
            </a:stretch>
          </p:blipFill>
          <p:spPr bwMode="auto">
            <a:xfrm>
              <a:off x="7443787" y="1485900"/>
              <a:ext cx="1776413" cy="2857500"/>
            </a:xfrm>
            <a:prstGeom prst="rect">
              <a:avLst/>
            </a:prstGeom>
            <a:noFill/>
          </p:spPr>
        </p:pic>
        <p:sp>
          <p:nvSpPr>
            <p:cNvPr id="8" name="Rectangle 7"/>
            <p:cNvSpPr/>
            <p:nvPr/>
          </p:nvSpPr>
          <p:spPr>
            <a:xfrm>
              <a:off x="0" y="24384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DRAINGE WAY</a:t>
              </a:r>
              <a:endParaRPr lang="en-US" sz="1400" dirty="0"/>
            </a:p>
          </p:txBody>
        </p:sp>
        <p:sp>
          <p:nvSpPr>
            <p:cNvPr id="9" name="Rectangle 8"/>
            <p:cNvSpPr/>
            <p:nvPr/>
          </p:nvSpPr>
          <p:spPr>
            <a:xfrm>
              <a:off x="1676400" y="24384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TOE-SLOPE</a:t>
              </a:r>
              <a:endParaRPr lang="en-US" sz="1400" dirty="0"/>
            </a:p>
          </p:txBody>
        </p:sp>
        <p:sp>
          <p:nvSpPr>
            <p:cNvPr id="10" name="Rectangle 9"/>
            <p:cNvSpPr/>
            <p:nvPr/>
          </p:nvSpPr>
          <p:spPr>
            <a:xfrm>
              <a:off x="3581400" y="24384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FOOT-SLOPE</a:t>
              </a:r>
              <a:endParaRPr lang="en-US" sz="1400" dirty="0"/>
            </a:p>
          </p:txBody>
        </p:sp>
        <p:sp>
          <p:nvSpPr>
            <p:cNvPr id="11" name="Rectangle 10"/>
            <p:cNvSpPr/>
            <p:nvPr/>
          </p:nvSpPr>
          <p:spPr>
            <a:xfrm>
              <a:off x="5334000" y="24384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SHOULDER</a:t>
              </a:r>
              <a:endParaRPr lang="en-US" sz="1400" dirty="0"/>
            </a:p>
          </p:txBody>
        </p:sp>
        <p:sp>
          <p:nvSpPr>
            <p:cNvPr id="12" name="Rectangle 11"/>
            <p:cNvSpPr/>
            <p:nvPr/>
          </p:nvSpPr>
          <p:spPr>
            <a:xfrm>
              <a:off x="7315200" y="24384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SUMMIT</a:t>
              </a:r>
              <a:endParaRPr lang="en-US" sz="1400" dirty="0"/>
            </a:p>
          </p:txBody>
        </p:sp>
      </p:grpSp>
      <p:sp>
        <p:nvSpPr>
          <p:cNvPr id="14" name="TextBox 13"/>
          <p:cNvSpPr txBox="1"/>
          <p:nvPr/>
        </p:nvSpPr>
        <p:spPr>
          <a:xfrm>
            <a:off x="1823258" y="108065"/>
            <a:ext cx="5908477" cy="1446550"/>
          </a:xfrm>
          <a:prstGeom prst="rect">
            <a:avLst/>
          </a:prstGeom>
          <a:noFill/>
        </p:spPr>
        <p:txBody>
          <a:bodyPr wrap="none" rtlCol="0">
            <a:spAutoFit/>
          </a:bodyPr>
          <a:lstStyle/>
          <a:p>
            <a:pPr algn="ctr"/>
            <a:r>
              <a:rPr lang="en-US" sz="4400" dirty="0" smtClean="0"/>
              <a:t>Soil Color Change in </a:t>
            </a:r>
            <a:br>
              <a:rPr lang="en-US" sz="4400" dirty="0" smtClean="0"/>
            </a:br>
            <a:r>
              <a:rPr lang="en-US" sz="4400" dirty="0" smtClean="0"/>
              <a:t>Different Slope Locations</a:t>
            </a:r>
            <a:endParaRPr lang="en-US" sz="4400" dirty="0"/>
          </a:p>
        </p:txBody>
      </p:sp>
      <p:sp>
        <p:nvSpPr>
          <p:cNvPr id="15" name="TextBox 14"/>
          <p:cNvSpPr txBox="1"/>
          <p:nvPr/>
        </p:nvSpPr>
        <p:spPr>
          <a:xfrm>
            <a:off x="457200" y="4724400"/>
            <a:ext cx="8382000" cy="1200329"/>
          </a:xfrm>
          <a:prstGeom prst="rect">
            <a:avLst/>
          </a:prstGeom>
          <a:noFill/>
        </p:spPr>
        <p:txBody>
          <a:bodyPr wrap="square" rtlCol="0">
            <a:spAutoFit/>
          </a:bodyPr>
          <a:lstStyle/>
          <a:p>
            <a:r>
              <a:rPr lang="en-US" sz="2400" dirty="0" smtClean="0"/>
              <a:t>Color can tell us about how a soil “behaves”.  A soil that drains well is brightly colored. One that is wet and soggy has an uneven (mottled) pattern of grays, reds, and yellows.</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92162" name="Rectangle 2"/>
          <p:cNvSpPr>
            <a:spLocks noGrp="1" noChangeArrowheads="1"/>
          </p:cNvSpPr>
          <p:nvPr>
            <p:ph type="ctrTitle"/>
          </p:nvPr>
        </p:nvSpPr>
        <p:spPr/>
        <p:txBody>
          <a:bodyPr/>
          <a:lstStyle/>
          <a:p>
            <a:r>
              <a:rPr lang="en-US" sz="6600"/>
              <a:t>Parent Material</a:t>
            </a:r>
          </a:p>
        </p:txBody>
      </p:sp>
      <p:sp>
        <p:nvSpPr>
          <p:cNvPr id="92163" name="Rectangle 3"/>
          <p:cNvSpPr>
            <a:spLocks noGrp="1" noChangeArrowheads="1"/>
          </p:cNvSpPr>
          <p:nvPr>
            <p:ph type="subTitle" idx="1"/>
          </p:nvPr>
        </p:nvSpPr>
        <p:spPr/>
        <p:txBody>
          <a:bodyPr/>
          <a:lstStyle/>
          <a:p>
            <a:endParaRPr lang="en-US"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srcRect/>
          <a:stretch>
            <a:fillRect/>
          </a:stretch>
        </p:blipFill>
        <p:spPr bwMode="auto">
          <a:xfrm>
            <a:off x="2057400" y="457200"/>
            <a:ext cx="4648200" cy="5204548"/>
          </a:xfrm>
          <a:prstGeom prst="rect">
            <a:avLst/>
          </a:prstGeom>
          <a:noFill/>
          <a:ln w="9525">
            <a:noFill/>
            <a:miter lim="800000"/>
            <a:headEnd/>
            <a:tailEnd/>
          </a:ln>
        </p:spPr>
      </p:pic>
      <p:sp>
        <p:nvSpPr>
          <p:cNvPr id="5" name="TextBox 4"/>
          <p:cNvSpPr txBox="1"/>
          <p:nvPr/>
        </p:nvSpPr>
        <p:spPr>
          <a:xfrm>
            <a:off x="1828800" y="5673804"/>
            <a:ext cx="5334000" cy="1107996"/>
          </a:xfrm>
          <a:prstGeom prst="rect">
            <a:avLst/>
          </a:prstGeom>
          <a:noFill/>
        </p:spPr>
        <p:txBody>
          <a:bodyPr wrap="square" rtlCol="0">
            <a:spAutoFit/>
          </a:bodyPr>
          <a:lstStyle/>
          <a:p>
            <a:r>
              <a:rPr lang="en-US" sz="2200" dirty="0" smtClean="0"/>
              <a:t>Just like you inherited some characteristics from your parents, every soil inherits traits from the material from which it formed.</a:t>
            </a:r>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embership\K-12\SSSA K-12 Folder\Teachers Guide\Images\09-04-stones.jpg"/>
          <p:cNvPicPr>
            <a:picLocks noChangeAspect="1" noChangeArrowheads="1"/>
          </p:cNvPicPr>
          <p:nvPr/>
        </p:nvPicPr>
        <p:blipFill>
          <a:blip r:embed="rId3"/>
          <a:srcRect/>
          <a:stretch>
            <a:fillRect/>
          </a:stretch>
        </p:blipFill>
        <p:spPr bwMode="auto">
          <a:xfrm>
            <a:off x="1143000" y="533400"/>
            <a:ext cx="6831330" cy="4572000"/>
          </a:xfrm>
          <a:prstGeom prst="ellipse">
            <a:avLst/>
          </a:prstGeom>
          <a:ln>
            <a:noFill/>
          </a:ln>
          <a:effectLst>
            <a:softEdge rad="112500"/>
          </a:effectLst>
        </p:spPr>
      </p:pic>
      <p:sp>
        <p:nvSpPr>
          <p:cNvPr id="5" name="TextBox 4"/>
          <p:cNvSpPr txBox="1"/>
          <p:nvPr/>
        </p:nvSpPr>
        <p:spPr>
          <a:xfrm>
            <a:off x="1219200" y="5410200"/>
            <a:ext cx="6934200" cy="1107996"/>
          </a:xfrm>
          <a:prstGeom prst="rect">
            <a:avLst/>
          </a:prstGeom>
          <a:noFill/>
        </p:spPr>
        <p:txBody>
          <a:bodyPr wrap="square" rtlCol="0">
            <a:spAutoFit/>
          </a:bodyPr>
          <a:lstStyle/>
          <a:p>
            <a:r>
              <a:rPr lang="en-US" sz="2200" dirty="0" smtClean="0"/>
              <a:t>Soils that form in limestone bedrock are rich in calcium, Soils that formed from materials at the bottom of lakes are high in clay. </a:t>
            </a:r>
            <a:endParaRPr lang="en-US"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94210" name="Rectangle 2"/>
          <p:cNvSpPr>
            <a:spLocks noGrp="1" noChangeArrowheads="1"/>
          </p:cNvSpPr>
          <p:nvPr>
            <p:ph type="title"/>
          </p:nvPr>
        </p:nvSpPr>
        <p:spPr/>
        <p:txBody>
          <a:bodyPr/>
          <a:lstStyle/>
          <a:p>
            <a:r>
              <a:rPr lang="en-US" sz="6000"/>
              <a:t>Parent Material</a:t>
            </a:r>
          </a:p>
        </p:txBody>
      </p:sp>
      <p:sp>
        <p:nvSpPr>
          <p:cNvPr id="94211" name="Rectangle 3"/>
          <p:cNvSpPr>
            <a:spLocks noGrp="1" noChangeArrowheads="1"/>
          </p:cNvSpPr>
          <p:nvPr>
            <p:ph idx="1"/>
          </p:nvPr>
        </p:nvSpPr>
        <p:spPr/>
        <p:txBody>
          <a:bodyPr/>
          <a:lstStyle/>
          <a:p>
            <a:r>
              <a:rPr lang="en-US" sz="4400"/>
              <a:t>Transported materials</a:t>
            </a:r>
          </a:p>
          <a:p>
            <a:r>
              <a:rPr lang="en-US" sz="4400"/>
              <a:t>Bedrock or residual material</a:t>
            </a:r>
          </a:p>
          <a:p>
            <a:r>
              <a:rPr lang="en-US" sz="4400"/>
              <a:t>Organic materials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96258" name="Rectangle 2"/>
          <p:cNvSpPr>
            <a:spLocks noGrp="1" noChangeArrowheads="1"/>
          </p:cNvSpPr>
          <p:nvPr>
            <p:ph type="title"/>
          </p:nvPr>
        </p:nvSpPr>
        <p:spPr>
          <a:xfrm>
            <a:off x="0" y="0"/>
            <a:ext cx="9144000" cy="1143000"/>
          </a:xfrm>
        </p:spPr>
        <p:txBody>
          <a:bodyPr/>
          <a:lstStyle/>
          <a:p>
            <a:r>
              <a:rPr lang="en-US" sz="6000"/>
              <a:t>Transported Sediments</a:t>
            </a:r>
          </a:p>
        </p:txBody>
      </p:sp>
      <p:sp>
        <p:nvSpPr>
          <p:cNvPr id="96259" name="Rectangle 3"/>
          <p:cNvSpPr>
            <a:spLocks noGrp="1" noChangeArrowheads="1"/>
          </p:cNvSpPr>
          <p:nvPr>
            <p:ph idx="1"/>
          </p:nvPr>
        </p:nvSpPr>
        <p:spPr>
          <a:xfrm>
            <a:off x="762000" y="1371600"/>
            <a:ext cx="7772400" cy="4114800"/>
          </a:xfrm>
        </p:spPr>
        <p:txBody>
          <a:bodyPr>
            <a:normAutofit lnSpcReduction="10000"/>
          </a:bodyPr>
          <a:lstStyle/>
          <a:p>
            <a:pPr>
              <a:lnSpc>
                <a:spcPct val="90000"/>
              </a:lnSpc>
            </a:pPr>
            <a:r>
              <a:rPr lang="en-US" sz="2800" dirty="0"/>
              <a:t>Water transported or deposited</a:t>
            </a:r>
          </a:p>
          <a:p>
            <a:pPr lvl="1">
              <a:lnSpc>
                <a:spcPct val="90000"/>
              </a:lnSpc>
            </a:pPr>
            <a:r>
              <a:rPr lang="en-US" sz="2400" dirty="0"/>
              <a:t>Marine</a:t>
            </a:r>
          </a:p>
          <a:p>
            <a:pPr lvl="1">
              <a:lnSpc>
                <a:spcPct val="90000"/>
              </a:lnSpc>
            </a:pPr>
            <a:r>
              <a:rPr lang="en-US" sz="2400" dirty="0"/>
              <a:t>Fluvial</a:t>
            </a:r>
          </a:p>
          <a:p>
            <a:pPr lvl="1">
              <a:lnSpc>
                <a:spcPct val="90000"/>
              </a:lnSpc>
            </a:pPr>
            <a:r>
              <a:rPr lang="en-US" sz="2400" dirty="0" err="1"/>
              <a:t>Lacustrine</a:t>
            </a:r>
            <a:endParaRPr lang="en-US" sz="2400" dirty="0"/>
          </a:p>
          <a:p>
            <a:pPr>
              <a:lnSpc>
                <a:spcPct val="90000"/>
              </a:lnSpc>
            </a:pPr>
            <a:r>
              <a:rPr lang="en-US" sz="2800" dirty="0"/>
              <a:t>Wind transported</a:t>
            </a:r>
          </a:p>
          <a:p>
            <a:pPr lvl="1">
              <a:lnSpc>
                <a:spcPct val="90000"/>
              </a:lnSpc>
            </a:pPr>
            <a:r>
              <a:rPr lang="en-US" sz="2400" dirty="0" smtClean="0"/>
              <a:t>Aeolian (loess)</a:t>
            </a:r>
            <a:endParaRPr lang="en-US" sz="2400" dirty="0"/>
          </a:p>
          <a:p>
            <a:pPr>
              <a:lnSpc>
                <a:spcPct val="90000"/>
              </a:lnSpc>
            </a:pPr>
            <a:r>
              <a:rPr lang="en-US" sz="2800" dirty="0"/>
              <a:t>Gravity transported</a:t>
            </a:r>
          </a:p>
          <a:p>
            <a:pPr lvl="1">
              <a:lnSpc>
                <a:spcPct val="90000"/>
              </a:lnSpc>
            </a:pPr>
            <a:r>
              <a:rPr lang="en-US" sz="2400" dirty="0" err="1"/>
              <a:t>Colluvium</a:t>
            </a:r>
            <a:endParaRPr lang="en-US" sz="2400" dirty="0"/>
          </a:p>
          <a:p>
            <a:pPr>
              <a:lnSpc>
                <a:spcPct val="90000"/>
              </a:lnSpc>
            </a:pPr>
            <a:r>
              <a:rPr lang="en-US" sz="2800" dirty="0"/>
              <a:t>Ice transported</a:t>
            </a:r>
          </a:p>
          <a:p>
            <a:pPr lvl="1">
              <a:lnSpc>
                <a:spcPct val="90000"/>
              </a:lnSpc>
            </a:pPr>
            <a:r>
              <a:rPr lang="en-US" sz="2400" dirty="0"/>
              <a:t>Glacial</a:t>
            </a:r>
          </a:p>
          <a:p>
            <a:pPr>
              <a:lnSpc>
                <a:spcPct val="90000"/>
              </a:lnSpc>
            </a:pP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352800"/>
            <a:ext cx="8229600" cy="3200400"/>
          </a:xfrm>
        </p:spPr>
        <p:txBody>
          <a:bodyPr>
            <a:normAutofit/>
          </a:bodyPr>
          <a:lstStyle/>
          <a:p>
            <a:pPr marL="0" indent="0">
              <a:buNone/>
            </a:pPr>
            <a:r>
              <a:rPr lang="en-US" sz="2800" b="1" dirty="0" smtClean="0">
                <a:solidFill>
                  <a:srgbClr val="FF0000"/>
                </a:solidFill>
              </a:rPr>
              <a:t>Soils differ from one part of the world to another, even from one part of a backyard to another.  </a:t>
            </a:r>
            <a:r>
              <a:rPr lang="en-US" sz="2800" b="1" dirty="0" smtClean="0"/>
              <a:t>They differ because of where and how they formed.  And over time, five major factors control how a soil forms.  These factors are </a:t>
            </a:r>
            <a:r>
              <a:rPr lang="en-US" sz="2800" b="1" dirty="0" smtClean="0">
                <a:solidFill>
                  <a:srgbClr val="0070C0"/>
                </a:solidFill>
              </a:rPr>
              <a:t>cl</a:t>
            </a:r>
            <a:r>
              <a:rPr lang="en-US" sz="2800" b="1" dirty="0" smtClean="0"/>
              <a:t>imate, </a:t>
            </a:r>
            <a:r>
              <a:rPr lang="en-US" sz="2800" b="1" dirty="0" smtClean="0">
                <a:solidFill>
                  <a:srgbClr val="0070C0"/>
                </a:solidFill>
              </a:rPr>
              <a:t>o</a:t>
            </a:r>
            <a:r>
              <a:rPr lang="en-US" sz="2800" b="1" dirty="0" smtClean="0"/>
              <a:t>rganisms, </a:t>
            </a:r>
            <a:r>
              <a:rPr lang="en-US" sz="2800" b="1" dirty="0" smtClean="0">
                <a:solidFill>
                  <a:srgbClr val="0070C0"/>
                </a:solidFill>
              </a:rPr>
              <a:t>r</a:t>
            </a:r>
            <a:r>
              <a:rPr lang="en-US" sz="2800" b="1" dirty="0" smtClean="0"/>
              <a:t>elief (landscape), </a:t>
            </a:r>
            <a:r>
              <a:rPr lang="en-US" sz="2800" b="1" dirty="0" smtClean="0">
                <a:solidFill>
                  <a:srgbClr val="0070C0"/>
                </a:solidFill>
              </a:rPr>
              <a:t>p</a:t>
            </a:r>
            <a:r>
              <a:rPr lang="en-US" sz="2800" b="1" dirty="0" smtClean="0"/>
              <a:t>arent material, and </a:t>
            </a:r>
            <a:r>
              <a:rPr lang="en-US" sz="2800" b="1" dirty="0" smtClean="0">
                <a:solidFill>
                  <a:srgbClr val="0070C0"/>
                </a:solidFill>
              </a:rPr>
              <a:t>t</a:t>
            </a:r>
            <a:r>
              <a:rPr lang="en-US" sz="2800" b="1" dirty="0" smtClean="0"/>
              <a:t>ime.  That is </a:t>
            </a:r>
            <a:r>
              <a:rPr lang="en-US" sz="2800" b="1" dirty="0" smtClean="0">
                <a:solidFill>
                  <a:srgbClr val="0070C0"/>
                </a:solidFill>
              </a:rPr>
              <a:t>CLORPT</a:t>
            </a:r>
            <a:r>
              <a:rPr lang="en-US" sz="2800" b="1" dirty="0" smtClean="0"/>
              <a:t> for short!</a:t>
            </a:r>
            <a:endParaRPr lang="en-US" sz="2800" b="1" dirty="0"/>
          </a:p>
        </p:txBody>
      </p:sp>
      <p:sp>
        <p:nvSpPr>
          <p:cNvPr id="6" name="TextBox 5"/>
          <p:cNvSpPr txBox="1"/>
          <p:nvPr/>
        </p:nvSpPr>
        <p:spPr>
          <a:xfrm>
            <a:off x="538068" y="152400"/>
            <a:ext cx="5557932" cy="2123658"/>
          </a:xfrm>
          <a:prstGeom prst="rect">
            <a:avLst/>
          </a:prstGeom>
          <a:noFill/>
        </p:spPr>
        <p:txBody>
          <a:bodyPr wrap="none" rtlCol="0">
            <a:spAutoFit/>
          </a:bodyPr>
          <a:lstStyle/>
          <a:p>
            <a:r>
              <a:rPr lang="en-US" sz="8800" dirty="0" smtClean="0">
                <a:solidFill>
                  <a:srgbClr val="FF0000"/>
                </a:solidFill>
                <a:latin typeface="Gill Sans Ultra Bold" pitchFamily="34" charset="0"/>
              </a:rPr>
              <a:t>CLORPT</a:t>
            </a:r>
          </a:p>
          <a:p>
            <a:endParaRPr lang="en-US" sz="4400" dirty="0">
              <a:solidFill>
                <a:srgbClr val="FF0000"/>
              </a:solidFill>
              <a:latin typeface="Gill Sans Ultra Bold" pitchFamily="34" charset="0"/>
            </a:endParaRPr>
          </a:p>
        </p:txBody>
      </p:sp>
      <p:sp>
        <p:nvSpPr>
          <p:cNvPr id="7" name="TextBox 6"/>
          <p:cNvSpPr txBox="1"/>
          <p:nvPr/>
        </p:nvSpPr>
        <p:spPr>
          <a:xfrm>
            <a:off x="538068" y="1371600"/>
            <a:ext cx="2792688" cy="1938992"/>
          </a:xfrm>
          <a:prstGeom prst="rect">
            <a:avLst/>
          </a:prstGeom>
          <a:noFill/>
        </p:spPr>
        <p:txBody>
          <a:bodyPr wrap="none" rtlCol="0">
            <a:spAutoFit/>
          </a:bodyPr>
          <a:lstStyle/>
          <a:p>
            <a:r>
              <a:rPr lang="en-US" sz="6000" dirty="0" smtClean="0">
                <a:solidFill>
                  <a:srgbClr val="0070C0"/>
                </a:solidFill>
                <a:latin typeface="Gill Sans Ultra Bold" pitchFamily="34" charset="0"/>
              </a:rPr>
              <a:t>for</a:t>
            </a:r>
          </a:p>
          <a:p>
            <a:r>
              <a:rPr lang="en-US" sz="6000" dirty="0" smtClean="0">
                <a:solidFill>
                  <a:srgbClr val="0070C0"/>
                </a:solidFill>
                <a:latin typeface="Gill Sans Ultra Bold" pitchFamily="34" charset="0"/>
              </a:rPr>
              <a:t>short</a:t>
            </a:r>
            <a:endParaRPr lang="en-US" sz="6000" dirty="0">
              <a:solidFill>
                <a:srgbClr val="0070C0"/>
              </a:solidFill>
              <a:latin typeface="Gill Sans Ultra Bold"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98306" name="Rectangle 2"/>
          <p:cNvSpPr>
            <a:spLocks noGrp="1" noChangeArrowheads="1"/>
          </p:cNvSpPr>
          <p:nvPr>
            <p:ph type="title"/>
          </p:nvPr>
        </p:nvSpPr>
        <p:spPr/>
        <p:txBody>
          <a:bodyPr/>
          <a:lstStyle/>
          <a:p>
            <a:r>
              <a:rPr lang="en-US"/>
              <a:t>Marine</a:t>
            </a:r>
          </a:p>
        </p:txBody>
      </p:sp>
      <p:sp>
        <p:nvSpPr>
          <p:cNvPr id="98307" name="Rectangle 3"/>
          <p:cNvSpPr>
            <a:spLocks noGrp="1" noChangeArrowheads="1"/>
          </p:cNvSpPr>
          <p:nvPr>
            <p:ph idx="1"/>
          </p:nvPr>
        </p:nvSpPr>
        <p:spPr/>
        <p:txBody>
          <a:bodyPr/>
          <a:lstStyle/>
          <a:p>
            <a:r>
              <a:rPr lang="en-US"/>
              <a:t>Deposited in a marine environment</a:t>
            </a:r>
          </a:p>
          <a:p>
            <a:r>
              <a:rPr lang="en-US"/>
              <a:t>Variable texture dependent on energy of depositional environment</a:t>
            </a:r>
          </a:p>
          <a:p>
            <a:pPr lvl="1"/>
            <a:r>
              <a:rPr lang="en-US"/>
              <a:t>Low energy – fine textured</a:t>
            </a:r>
          </a:p>
          <a:p>
            <a:pPr lvl="1"/>
            <a:r>
              <a:rPr lang="en-US"/>
              <a:t>High energy – coarse textured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106498" name="Rectangle 2"/>
          <p:cNvSpPr>
            <a:spLocks noGrp="1" noChangeArrowheads="1"/>
          </p:cNvSpPr>
          <p:nvPr>
            <p:ph type="title"/>
          </p:nvPr>
        </p:nvSpPr>
        <p:spPr/>
        <p:txBody>
          <a:bodyPr/>
          <a:lstStyle/>
          <a:p>
            <a:r>
              <a:rPr lang="en-US"/>
              <a:t>Fluvial</a:t>
            </a:r>
          </a:p>
        </p:txBody>
      </p:sp>
      <p:sp>
        <p:nvSpPr>
          <p:cNvPr id="106499" name="Rectangle 3"/>
          <p:cNvSpPr>
            <a:spLocks noGrp="1" noChangeArrowheads="1"/>
          </p:cNvSpPr>
          <p:nvPr>
            <p:ph idx="1"/>
          </p:nvPr>
        </p:nvSpPr>
        <p:spPr/>
        <p:txBody>
          <a:bodyPr/>
          <a:lstStyle/>
          <a:p>
            <a:r>
              <a:rPr lang="en-US"/>
              <a:t>Sediments deposited in rivers or floodplains</a:t>
            </a:r>
          </a:p>
          <a:p>
            <a:r>
              <a:rPr lang="en-US"/>
              <a:t>Texture coarsest near active channel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131074" name="Rectangle 2"/>
          <p:cNvSpPr>
            <a:spLocks noGrp="1" noChangeArrowheads="1"/>
          </p:cNvSpPr>
          <p:nvPr>
            <p:ph type="title"/>
          </p:nvPr>
        </p:nvSpPr>
        <p:spPr/>
        <p:txBody>
          <a:bodyPr/>
          <a:lstStyle/>
          <a:p>
            <a:r>
              <a:rPr lang="en-US"/>
              <a:t>Bedrock or Residual Material</a:t>
            </a:r>
          </a:p>
        </p:txBody>
      </p:sp>
      <p:sp>
        <p:nvSpPr>
          <p:cNvPr id="131075" name="Rectangle 3"/>
          <p:cNvSpPr>
            <a:spLocks noGrp="1" noChangeArrowheads="1"/>
          </p:cNvSpPr>
          <p:nvPr>
            <p:ph idx="1"/>
          </p:nvPr>
        </p:nvSpPr>
        <p:spPr/>
        <p:txBody>
          <a:bodyPr/>
          <a:lstStyle/>
          <a:p>
            <a:r>
              <a:rPr lang="en-US"/>
              <a:t>Properties related to mineral present in parent rock and weathering</a:t>
            </a:r>
          </a:p>
          <a:p>
            <a:pPr lvl="1"/>
            <a:r>
              <a:rPr lang="en-US"/>
              <a:t>Clay mineralogy</a:t>
            </a:r>
          </a:p>
          <a:p>
            <a:pPr lvl="1"/>
            <a:r>
              <a:rPr lang="en-US"/>
              <a:t>Inherent fertility</a:t>
            </a:r>
          </a:p>
          <a:p>
            <a:r>
              <a:rPr lang="en-US"/>
              <a:t>Particle size variable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t>Time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66800" y="914400"/>
            <a:ext cx="6469380" cy="4309110"/>
            <a:chOff x="1066800" y="914400"/>
            <a:chExt cx="6469380" cy="4309110"/>
          </a:xfrm>
        </p:grpSpPr>
        <p:pic>
          <p:nvPicPr>
            <p:cNvPr id="9218" name="Picture 2" descr="H:\Membership\K-12\SSSA K-12 Folder\Teachers Guide\Images\09-05-time-young.jpg"/>
            <p:cNvPicPr>
              <a:picLocks noChangeAspect="1" noChangeArrowheads="1"/>
            </p:cNvPicPr>
            <p:nvPr/>
          </p:nvPicPr>
          <p:blipFill>
            <a:blip r:embed="rId3"/>
            <a:srcRect/>
            <a:stretch>
              <a:fillRect/>
            </a:stretch>
          </p:blipFill>
          <p:spPr bwMode="auto">
            <a:xfrm>
              <a:off x="1066800" y="914400"/>
              <a:ext cx="6469380" cy="4309110"/>
            </a:xfrm>
            <a:prstGeom prst="rect">
              <a:avLst/>
            </a:prstGeom>
            <a:noFill/>
          </p:spPr>
        </p:pic>
        <p:grpSp>
          <p:nvGrpSpPr>
            <p:cNvPr id="6" name="Group 5"/>
            <p:cNvGrpSpPr/>
            <p:nvPr/>
          </p:nvGrpSpPr>
          <p:grpSpPr>
            <a:xfrm>
              <a:off x="1066800" y="3886200"/>
              <a:ext cx="1752600" cy="646331"/>
              <a:chOff x="1143000" y="3886200"/>
              <a:chExt cx="1752600" cy="646331"/>
            </a:xfrm>
          </p:grpSpPr>
          <p:sp>
            <p:nvSpPr>
              <p:cNvPr id="4" name="Rectangle 3"/>
              <p:cNvSpPr/>
              <p:nvPr/>
            </p:nvSpPr>
            <p:spPr>
              <a:xfrm>
                <a:off x="1143000" y="3886200"/>
                <a:ext cx="12954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3886200"/>
                <a:ext cx="1676400" cy="646331"/>
              </a:xfrm>
              <a:prstGeom prst="rect">
                <a:avLst/>
              </a:prstGeom>
              <a:noFill/>
            </p:spPr>
            <p:txBody>
              <a:bodyPr wrap="square" rtlCol="0">
                <a:spAutoFit/>
              </a:bodyPr>
              <a:lstStyle/>
              <a:p>
                <a:r>
                  <a:rPr lang="en-US" sz="3600" dirty="0" smtClean="0">
                    <a:solidFill>
                      <a:srgbClr val="FFFFFF"/>
                    </a:solidFill>
                    <a:latin typeface="Gill Sans Ultra Bold" pitchFamily="34" charset="0"/>
                  </a:rPr>
                  <a:t>T</a:t>
                </a:r>
                <a:r>
                  <a:rPr lang="en-US" sz="3600" b="1" dirty="0" smtClean="0">
                    <a:solidFill>
                      <a:srgbClr val="FFFFFF"/>
                    </a:solidFill>
                  </a:rPr>
                  <a:t>ime</a:t>
                </a:r>
                <a:endParaRPr lang="en-US" sz="3600" b="1" dirty="0">
                  <a:solidFill>
                    <a:srgbClr val="FFFFFF"/>
                  </a:solidFill>
                  <a:latin typeface="Gill Sans Ultra Bold" pitchFamily="34" charset="0"/>
                </a:endParaRPr>
              </a:p>
            </p:txBody>
          </p:sp>
        </p:grpSp>
      </p:grpSp>
      <p:sp>
        <p:nvSpPr>
          <p:cNvPr id="8" name="TextBox 7"/>
          <p:cNvSpPr txBox="1"/>
          <p:nvPr/>
        </p:nvSpPr>
        <p:spPr>
          <a:xfrm>
            <a:off x="1143000" y="5486400"/>
            <a:ext cx="6477000" cy="769441"/>
          </a:xfrm>
          <a:prstGeom prst="rect">
            <a:avLst/>
          </a:prstGeom>
          <a:noFill/>
        </p:spPr>
        <p:txBody>
          <a:bodyPr wrap="square" rtlCol="0">
            <a:spAutoFit/>
          </a:bodyPr>
          <a:lstStyle/>
          <a:p>
            <a:r>
              <a:rPr lang="en-US" sz="2200" dirty="0" smtClean="0"/>
              <a:t>Older soils differ from younger soils because they have had longer to develop</a:t>
            </a:r>
            <a:endParaRPr lang="en-US" sz="2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Membership\K-12\SSSA K-12 Folder\Teachers Guide\Images\09-06-time-old.jpg"/>
          <p:cNvPicPr>
            <a:picLocks noChangeAspect="1" noChangeArrowheads="1"/>
          </p:cNvPicPr>
          <p:nvPr/>
        </p:nvPicPr>
        <p:blipFill>
          <a:blip r:embed="rId3"/>
          <a:srcRect/>
          <a:stretch>
            <a:fillRect/>
          </a:stretch>
        </p:blipFill>
        <p:spPr bwMode="auto">
          <a:xfrm>
            <a:off x="457200" y="228600"/>
            <a:ext cx="8096250" cy="4993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381000" y="5334000"/>
            <a:ext cx="8305800" cy="1446550"/>
          </a:xfrm>
          <a:prstGeom prst="rect">
            <a:avLst/>
          </a:prstGeom>
          <a:noFill/>
        </p:spPr>
        <p:txBody>
          <a:bodyPr wrap="square" rtlCol="0">
            <a:spAutoFit/>
          </a:bodyPr>
          <a:lstStyle/>
          <a:p>
            <a:r>
              <a:rPr lang="en-US" sz="2200" dirty="0" smtClean="0"/>
              <a:t>In the Northern U.S., soils tend to be younger, because glaciers covered the surface during the last ice age, which kept soils from forming. In the southern U.S., there were no glaciers. There, the soils have been exposed for a longer time, so they are more weathered.</a:t>
            </a:r>
            <a:endParaRPr lang="en-US"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838200"/>
            <a:ext cx="9144000" cy="923330"/>
          </a:xfrm>
          <a:prstGeom prst="rect">
            <a:avLst/>
          </a:prstGeom>
          <a:noFill/>
        </p:spPr>
        <p:txBody>
          <a:bodyPr wrap="square" rtlCol="0">
            <a:spAutoFit/>
          </a:bodyPr>
          <a:lstStyle/>
          <a:p>
            <a:r>
              <a:rPr lang="en-US" sz="5400" dirty="0" smtClean="0">
                <a:solidFill>
                  <a:schemeClr val="accent1"/>
                </a:solidFill>
              </a:rPr>
              <a:t>Each soil </a:t>
            </a:r>
            <a:r>
              <a:rPr lang="en-US" sz="5400" dirty="0" smtClean="0">
                <a:solidFill>
                  <a:srgbClr val="FF0000"/>
                </a:solidFill>
              </a:rPr>
              <a:t>has its own </a:t>
            </a:r>
            <a:r>
              <a:rPr lang="en-US" sz="5400" dirty="0" smtClean="0">
                <a:solidFill>
                  <a:srgbClr val="92D050"/>
                </a:solidFill>
              </a:rPr>
              <a:t>history.</a:t>
            </a:r>
            <a:endParaRPr lang="en-US" sz="5400" dirty="0">
              <a:solidFill>
                <a:srgbClr val="92D050"/>
              </a:solidFill>
            </a:endParaRPr>
          </a:p>
        </p:txBody>
      </p:sp>
      <p:sp>
        <p:nvSpPr>
          <p:cNvPr id="4" name="TextBox 3"/>
          <p:cNvSpPr txBox="1"/>
          <p:nvPr/>
        </p:nvSpPr>
        <p:spPr>
          <a:xfrm>
            <a:off x="838200" y="1752600"/>
            <a:ext cx="7601505" cy="461665"/>
          </a:xfrm>
          <a:prstGeom prst="rect">
            <a:avLst/>
          </a:prstGeom>
          <a:noFill/>
        </p:spPr>
        <p:txBody>
          <a:bodyPr wrap="none" rtlCol="0">
            <a:spAutoFit/>
          </a:bodyPr>
          <a:lstStyle/>
          <a:p>
            <a:r>
              <a:rPr lang="en-US" sz="2400" dirty="0" smtClean="0"/>
              <a:t>Charles Kellogg, Former Director, Soil Survey Division, USDA</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Vocabulary</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Bedrock</a:t>
            </a:r>
          </a:p>
          <a:p>
            <a:r>
              <a:rPr lang="en-US" dirty="0" smtClean="0"/>
              <a:t>CLORPT</a:t>
            </a:r>
          </a:p>
          <a:p>
            <a:r>
              <a:rPr lang="en-US" dirty="0" smtClean="0"/>
              <a:t>Developed soil</a:t>
            </a:r>
          </a:p>
          <a:p>
            <a:r>
              <a:rPr lang="en-US" dirty="0" smtClean="0"/>
              <a:t>Organism </a:t>
            </a:r>
          </a:p>
          <a:p>
            <a:r>
              <a:rPr lang="en-US" dirty="0" smtClean="0"/>
              <a:t>Organic Matter</a:t>
            </a:r>
          </a:p>
          <a:p>
            <a:r>
              <a:rPr lang="en-US" dirty="0" smtClean="0"/>
              <a:t>Parent Material </a:t>
            </a:r>
          </a:p>
          <a:p>
            <a:r>
              <a:rPr lang="en-US" dirty="0" smtClean="0"/>
              <a:t>Sediment</a:t>
            </a:r>
          </a:p>
          <a:p>
            <a:r>
              <a:rPr lang="en-US" dirty="0" smtClean="0"/>
              <a:t>Slope</a:t>
            </a:r>
          </a:p>
          <a:p>
            <a:r>
              <a:rPr lang="en-US" dirty="0" smtClean="0"/>
              <a:t>Relief </a:t>
            </a:r>
          </a:p>
          <a:p>
            <a:r>
              <a:rPr lang="en-US" dirty="0" smtClean="0"/>
              <a:t>Weathering</a:t>
            </a:r>
          </a:p>
          <a:p>
            <a:endParaRPr lang="en-US" dirty="0" smtClean="0"/>
          </a:p>
          <a:p>
            <a:endParaRPr lang="en-US" dirty="0" smtClean="0"/>
          </a:p>
          <a:p>
            <a:endParaRPr lang="en-US" dirty="0"/>
          </a:p>
        </p:txBody>
      </p:sp>
      <p:sp>
        <p:nvSpPr>
          <p:cNvPr id="7" name="Content Placeholder 6"/>
          <p:cNvSpPr>
            <a:spLocks noGrp="1"/>
          </p:cNvSpPr>
          <p:nvPr>
            <p:ph sz="half" idx="2"/>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sz="half" idx="1"/>
          </p:nvPr>
        </p:nvSpPr>
        <p:spPr/>
        <p:txBody>
          <a:bodyPr>
            <a:normAutofit/>
          </a:bodyPr>
          <a:lstStyle/>
          <a:p>
            <a:r>
              <a:rPr lang="en-US" dirty="0" smtClean="0"/>
              <a:t>Time </a:t>
            </a:r>
          </a:p>
          <a:p>
            <a:r>
              <a:rPr lang="en-US" dirty="0" smtClean="0"/>
              <a:t>Climate </a:t>
            </a:r>
          </a:p>
          <a:p>
            <a:r>
              <a:rPr lang="en-US" dirty="0" smtClean="0"/>
              <a:t>Topography</a:t>
            </a:r>
          </a:p>
          <a:p>
            <a:r>
              <a:rPr lang="en-US" dirty="0" smtClean="0"/>
              <a:t>Vegetation </a:t>
            </a:r>
          </a:p>
          <a:p>
            <a:r>
              <a:rPr lang="en-US" dirty="0" smtClean="0"/>
              <a:t>Precipitation </a:t>
            </a:r>
          </a:p>
          <a:p>
            <a:r>
              <a:rPr lang="en-US" dirty="0" smtClean="0"/>
              <a:t>Conifer </a:t>
            </a:r>
          </a:p>
          <a:p>
            <a:r>
              <a:rPr lang="en-US" dirty="0" smtClean="0"/>
              <a:t>Deciduous</a:t>
            </a:r>
          </a:p>
          <a:p>
            <a:r>
              <a:rPr lang="en-US" dirty="0" smtClean="0"/>
              <a:t>Aspect </a:t>
            </a:r>
          </a:p>
          <a:p>
            <a:endParaRPr lang="en-US" dirty="0"/>
          </a:p>
        </p:txBody>
      </p:sp>
      <p:sp>
        <p:nvSpPr>
          <p:cNvPr id="4" name="Content Placeholder 3"/>
          <p:cNvSpPr>
            <a:spLocks noGrp="1"/>
          </p:cNvSpPr>
          <p:nvPr>
            <p:ph sz="half" idx="2"/>
          </p:nvPr>
        </p:nvSpPr>
        <p:spPr/>
        <p:txBody>
          <a:bodyPr>
            <a:normAutofit/>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685058" name="Rectangle 2"/>
          <p:cNvSpPr>
            <a:spLocks noGrp="1" noChangeArrowheads="1"/>
          </p:cNvSpPr>
          <p:nvPr>
            <p:ph type="title"/>
          </p:nvPr>
        </p:nvSpPr>
        <p:spPr>
          <a:xfrm>
            <a:off x="457200" y="76200"/>
            <a:ext cx="8229600" cy="1139825"/>
          </a:xfrm>
        </p:spPr>
        <p:txBody>
          <a:bodyPr/>
          <a:lstStyle/>
          <a:p>
            <a:r>
              <a:rPr lang="en-US" sz="6000"/>
              <a:t>Factors of formation </a:t>
            </a:r>
          </a:p>
        </p:txBody>
      </p:sp>
      <p:sp>
        <p:nvSpPr>
          <p:cNvPr id="685059" name="Rectangle 3"/>
          <p:cNvSpPr>
            <a:spLocks noGrp="1" noChangeArrowheads="1"/>
          </p:cNvSpPr>
          <p:nvPr>
            <p:ph idx="1"/>
          </p:nvPr>
        </p:nvSpPr>
        <p:spPr>
          <a:xfrm>
            <a:off x="685800" y="1524000"/>
            <a:ext cx="7772400" cy="4114800"/>
          </a:xfrm>
        </p:spPr>
        <p:txBody>
          <a:bodyPr>
            <a:normAutofit fontScale="85000" lnSpcReduction="20000"/>
          </a:bodyPr>
          <a:lstStyle/>
          <a:p>
            <a:pPr>
              <a:lnSpc>
                <a:spcPct val="140000"/>
              </a:lnSpc>
            </a:pPr>
            <a:r>
              <a:rPr lang="en-US" sz="4400" dirty="0"/>
              <a:t> </a:t>
            </a:r>
            <a:r>
              <a:rPr lang="en-US" sz="4400" dirty="0" smtClean="0"/>
              <a:t>Climate</a:t>
            </a:r>
          </a:p>
          <a:p>
            <a:pPr>
              <a:lnSpc>
                <a:spcPct val="140000"/>
              </a:lnSpc>
            </a:pPr>
            <a:r>
              <a:rPr lang="en-US" sz="4400" dirty="0" smtClean="0"/>
              <a:t>Organisms (Vegetation/Biology)</a:t>
            </a:r>
          </a:p>
          <a:p>
            <a:pPr>
              <a:lnSpc>
                <a:spcPct val="140000"/>
              </a:lnSpc>
            </a:pPr>
            <a:r>
              <a:rPr lang="en-US" sz="4400" dirty="0" smtClean="0"/>
              <a:t>Relief (Topography)</a:t>
            </a:r>
          </a:p>
          <a:p>
            <a:pPr>
              <a:lnSpc>
                <a:spcPct val="140000"/>
              </a:lnSpc>
            </a:pPr>
            <a:r>
              <a:rPr lang="en-US" sz="4400" dirty="0" smtClean="0"/>
              <a:t>Parent </a:t>
            </a:r>
            <a:r>
              <a:rPr lang="en-US" sz="4400" dirty="0"/>
              <a:t>Material</a:t>
            </a:r>
          </a:p>
          <a:p>
            <a:pPr>
              <a:lnSpc>
                <a:spcPct val="140000"/>
              </a:lnSpc>
            </a:pPr>
            <a:r>
              <a:rPr lang="en-US" sz="4400" dirty="0" smtClean="0"/>
              <a:t>Time</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5059">
                                            <p:txEl>
                                              <p:pRg st="0" end="0"/>
                                            </p:txEl>
                                          </p:spTgt>
                                        </p:tgtEl>
                                        <p:attrNameLst>
                                          <p:attrName>style.visibility</p:attrName>
                                        </p:attrNameLst>
                                      </p:cBhvr>
                                      <p:to>
                                        <p:strVal val="visible"/>
                                      </p:to>
                                    </p:set>
                                    <p:animEffect transition="in" filter="dissolve">
                                      <p:cBhvr>
                                        <p:cTn id="7" dur="500"/>
                                        <p:tgtEl>
                                          <p:spTgt spid="68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5059">
                                            <p:txEl>
                                              <p:pRg st="1" end="1"/>
                                            </p:txEl>
                                          </p:spTgt>
                                        </p:tgtEl>
                                        <p:attrNameLst>
                                          <p:attrName>style.visibility</p:attrName>
                                        </p:attrNameLst>
                                      </p:cBhvr>
                                      <p:to>
                                        <p:strVal val="visible"/>
                                      </p:to>
                                    </p:set>
                                    <p:animEffect transition="in" filter="dissolve">
                                      <p:cBhvr>
                                        <p:cTn id="12" dur="500"/>
                                        <p:tgtEl>
                                          <p:spTgt spid="68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5059">
                                            <p:txEl>
                                              <p:pRg st="2" end="2"/>
                                            </p:txEl>
                                          </p:spTgt>
                                        </p:tgtEl>
                                        <p:attrNameLst>
                                          <p:attrName>style.visibility</p:attrName>
                                        </p:attrNameLst>
                                      </p:cBhvr>
                                      <p:to>
                                        <p:strVal val="visible"/>
                                      </p:to>
                                    </p:set>
                                    <p:animEffect transition="in" filter="dissolve">
                                      <p:cBhvr>
                                        <p:cTn id="17" dur="500"/>
                                        <p:tgtEl>
                                          <p:spTgt spid="68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85059">
                                            <p:txEl>
                                              <p:pRg st="3" end="3"/>
                                            </p:txEl>
                                          </p:spTgt>
                                        </p:tgtEl>
                                        <p:attrNameLst>
                                          <p:attrName>style.visibility</p:attrName>
                                        </p:attrNameLst>
                                      </p:cBhvr>
                                      <p:to>
                                        <p:strVal val="visible"/>
                                      </p:to>
                                    </p:set>
                                    <p:animEffect transition="in" filter="dissolve">
                                      <p:cBhvr>
                                        <p:cTn id="22" dur="500"/>
                                        <p:tgtEl>
                                          <p:spTgt spid="68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85059">
                                            <p:txEl>
                                              <p:pRg st="4" end="4"/>
                                            </p:txEl>
                                          </p:spTgt>
                                        </p:tgtEl>
                                        <p:attrNameLst>
                                          <p:attrName>style.visibility</p:attrName>
                                        </p:attrNameLst>
                                      </p:cBhvr>
                                      <p:to>
                                        <p:strVal val="visible"/>
                                      </p:to>
                                    </p:set>
                                    <p:animEffect transition="in" filter="dissolve">
                                      <p:cBhvr>
                                        <p:cTn id="27" dur="500"/>
                                        <p:tgtEl>
                                          <p:spTgt spid="68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t>Climate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2362200" y="304800"/>
            <a:ext cx="4029075" cy="4343400"/>
          </a:xfrm>
          <a:prstGeom prst="rect">
            <a:avLst/>
          </a:prstGeom>
          <a:noFill/>
          <a:ln w="9525">
            <a:noFill/>
            <a:miter lim="800000"/>
            <a:headEnd/>
            <a:tailEnd/>
          </a:ln>
        </p:spPr>
      </p:pic>
      <p:sp>
        <p:nvSpPr>
          <p:cNvPr id="5" name="TextBox 4"/>
          <p:cNvSpPr txBox="1"/>
          <p:nvPr/>
        </p:nvSpPr>
        <p:spPr>
          <a:xfrm>
            <a:off x="2286000" y="4724400"/>
            <a:ext cx="4267200" cy="1785104"/>
          </a:xfrm>
          <a:prstGeom prst="rect">
            <a:avLst/>
          </a:prstGeom>
          <a:noFill/>
        </p:spPr>
        <p:txBody>
          <a:bodyPr wrap="square" rtlCol="0">
            <a:spAutoFit/>
          </a:bodyPr>
          <a:lstStyle/>
          <a:p>
            <a:r>
              <a:rPr lang="en-US" sz="2200" dirty="0" smtClean="0"/>
              <a:t>Temperature and Moisture influence the speed of chemical reactions, which in turn, control how fast rocks weather and dead organisms decompose.</a:t>
            </a:r>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3"/>
          <a:srcRect/>
          <a:stretch>
            <a:fillRect/>
          </a:stretch>
        </p:blipFill>
        <p:spPr bwMode="auto">
          <a:xfrm>
            <a:off x="914400" y="381000"/>
            <a:ext cx="3848100" cy="6048375"/>
          </a:xfrm>
          <a:prstGeom prst="rect">
            <a:avLst/>
          </a:prstGeom>
          <a:noFill/>
          <a:ln w="9525">
            <a:noFill/>
            <a:miter lim="800000"/>
            <a:headEnd/>
            <a:tailEnd/>
          </a:ln>
        </p:spPr>
      </p:pic>
      <p:sp>
        <p:nvSpPr>
          <p:cNvPr id="14" name="TextBox 13"/>
          <p:cNvSpPr txBox="1"/>
          <p:nvPr/>
        </p:nvSpPr>
        <p:spPr>
          <a:xfrm>
            <a:off x="4953000" y="5257800"/>
            <a:ext cx="3733800" cy="1107996"/>
          </a:xfrm>
          <a:prstGeom prst="rect">
            <a:avLst/>
          </a:prstGeom>
          <a:noFill/>
        </p:spPr>
        <p:txBody>
          <a:bodyPr wrap="square" rtlCol="0">
            <a:spAutoFit/>
          </a:bodyPr>
          <a:lstStyle/>
          <a:p>
            <a:r>
              <a:rPr lang="en-US" sz="2200" dirty="0" smtClean="0"/>
              <a:t>Soils develop fastest in warm, moist climates, and slowest in cold and arid ones.</a:t>
            </a:r>
            <a:endParaRPr lang="en-US"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t>Organisms</a:t>
            </a:r>
            <a:endParaRPr lang="en-US" dirty="0"/>
          </a:p>
        </p:txBody>
      </p:sp>
      <p:sp>
        <p:nvSpPr>
          <p:cNvPr id="3" name="Subtitle 2"/>
          <p:cNvSpPr>
            <a:spLocks noGrp="1"/>
          </p:cNvSpPr>
          <p:nvPr>
            <p:ph type="subTitle" idx="1"/>
          </p:nvPr>
        </p:nvSpPr>
        <p:spPr/>
        <p:txBody>
          <a:bodyPr/>
          <a:lstStyle/>
          <a:p>
            <a:r>
              <a:rPr lang="en-US" dirty="0" smtClean="0"/>
              <a:t>aka biology or vegetation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srcRect/>
          <a:stretch>
            <a:fillRect/>
          </a:stretch>
        </p:blipFill>
        <p:spPr bwMode="auto">
          <a:xfrm>
            <a:off x="2133600" y="838200"/>
            <a:ext cx="4876800" cy="3476625"/>
          </a:xfrm>
          <a:prstGeom prst="rect">
            <a:avLst/>
          </a:prstGeom>
          <a:noFill/>
          <a:ln w="9525">
            <a:noFill/>
            <a:miter lim="800000"/>
            <a:headEnd/>
            <a:tailEnd/>
          </a:ln>
        </p:spPr>
      </p:pic>
      <p:sp>
        <p:nvSpPr>
          <p:cNvPr id="8" name="TextBox 7"/>
          <p:cNvSpPr txBox="1"/>
          <p:nvPr/>
        </p:nvSpPr>
        <p:spPr>
          <a:xfrm>
            <a:off x="2133600" y="4572000"/>
            <a:ext cx="4953000" cy="1446550"/>
          </a:xfrm>
          <a:prstGeom prst="rect">
            <a:avLst/>
          </a:prstGeom>
          <a:noFill/>
        </p:spPr>
        <p:txBody>
          <a:bodyPr wrap="square" rtlCol="0">
            <a:spAutoFit/>
          </a:bodyPr>
          <a:lstStyle/>
          <a:p>
            <a:r>
              <a:rPr lang="en-US" sz="2200" dirty="0" smtClean="0"/>
              <a:t>Plant roots spread out, animals burrow, and bacteria eat. These and other soil organisms speed up the breakdown of large soil particles into smaller ones.</a:t>
            </a:r>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143000"/>
            <a:ext cx="8382000" cy="1200329"/>
          </a:xfrm>
          <a:prstGeom prst="rect">
            <a:avLst/>
          </a:prstGeom>
          <a:noFill/>
        </p:spPr>
        <p:txBody>
          <a:bodyPr wrap="square" rtlCol="0">
            <a:spAutoFit/>
          </a:bodyPr>
          <a:lstStyle/>
          <a:p>
            <a:r>
              <a:rPr lang="en-US" sz="2400" dirty="0" smtClean="0"/>
              <a:t>Roots are a powerful soil-forming force, cracking rocks as they grow.  And roots produce carbon dioxide that mixes with water and forms an acid that wears away rock.</a:t>
            </a:r>
          </a:p>
        </p:txBody>
      </p:sp>
      <p:sp>
        <p:nvSpPr>
          <p:cNvPr id="5" name="Title 4"/>
          <p:cNvSpPr>
            <a:spLocks noGrp="1"/>
          </p:cNvSpPr>
          <p:nvPr>
            <p:ph type="title"/>
          </p:nvPr>
        </p:nvSpPr>
        <p:spPr>
          <a:xfrm>
            <a:off x="457200" y="76200"/>
            <a:ext cx="8229600" cy="1143000"/>
          </a:xfrm>
        </p:spPr>
        <p:txBody>
          <a:bodyPr>
            <a:normAutofit/>
          </a:bodyPr>
          <a:lstStyle/>
          <a:p>
            <a:r>
              <a:rPr lang="en-US" dirty="0" smtClean="0"/>
              <a:t>Organisms</a:t>
            </a:r>
            <a:endParaRPr lang="en-US" dirty="0"/>
          </a:p>
        </p:txBody>
      </p:sp>
      <p:pic>
        <p:nvPicPr>
          <p:cNvPr id="4098" name="Picture 2" descr="H:\Membership\K-12\SSSA K-12 Folder\Teachers Guide\Images\08-07-roots.jpg"/>
          <p:cNvPicPr>
            <a:picLocks noChangeAspect="1" noChangeArrowheads="1"/>
          </p:cNvPicPr>
          <p:nvPr/>
        </p:nvPicPr>
        <p:blipFill>
          <a:blip r:embed="rId3"/>
          <a:srcRect/>
          <a:stretch>
            <a:fillRect/>
          </a:stretch>
        </p:blipFill>
        <p:spPr bwMode="auto">
          <a:xfrm>
            <a:off x="3429000" y="2514600"/>
            <a:ext cx="5334000" cy="4000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TotalTime>
  <Words>1662</Words>
  <Application>Microsoft Office PowerPoint</Application>
  <PresentationFormat>On-screen Show (4:3)</PresentationFormat>
  <Paragraphs>186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How Do Soils Form?</vt:lpstr>
      <vt:lpstr>Slide 2</vt:lpstr>
      <vt:lpstr>Factors of formation </vt:lpstr>
      <vt:lpstr>Climate</vt:lpstr>
      <vt:lpstr>Slide 5</vt:lpstr>
      <vt:lpstr>Slide 6</vt:lpstr>
      <vt:lpstr>Organisms</vt:lpstr>
      <vt:lpstr>Slide 8</vt:lpstr>
      <vt:lpstr>Organisms</vt:lpstr>
      <vt:lpstr>Relief</vt:lpstr>
      <vt:lpstr>Slide 11</vt:lpstr>
      <vt:lpstr>Slide 12</vt:lpstr>
      <vt:lpstr>Slide 13</vt:lpstr>
      <vt:lpstr>Slide 14</vt:lpstr>
      <vt:lpstr>Parent Material</vt:lpstr>
      <vt:lpstr>Slide 16</vt:lpstr>
      <vt:lpstr>Slide 17</vt:lpstr>
      <vt:lpstr>Parent Material</vt:lpstr>
      <vt:lpstr>Transported Sediments</vt:lpstr>
      <vt:lpstr>Marine</vt:lpstr>
      <vt:lpstr>Fluvial</vt:lpstr>
      <vt:lpstr>Bedrock or Residual Material</vt:lpstr>
      <vt:lpstr>Time</vt:lpstr>
      <vt:lpstr>Slide 24</vt:lpstr>
      <vt:lpstr>Slide 25</vt:lpstr>
      <vt:lpstr>Slide 26</vt:lpstr>
      <vt:lpstr>Vocabulary</vt:lpstr>
      <vt:lpstr>Vocabulary</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soils form?</dc:title>
  <dc:creator>Dave</dc:creator>
  <cp:lastModifiedBy>intern</cp:lastModifiedBy>
  <cp:revision>41</cp:revision>
  <dcterms:created xsi:type="dcterms:W3CDTF">2011-07-03T14:32:48Z</dcterms:created>
  <dcterms:modified xsi:type="dcterms:W3CDTF">2011-12-15T15:54:15Z</dcterms:modified>
</cp:coreProperties>
</file>